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tags/tag5.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tags/tag6.xml" ContentType="application/vnd.openxmlformats-officedocument.presentationml.tags+xml"/>
  <Override PartName="/ppt/notesSlides/notesSlide9.xml" ContentType="application/vnd.openxmlformats-officedocument.presentationml.notesSlide+xml"/>
  <Override PartName="/ppt/theme/themeOverride6.xml" ContentType="application/vnd.openxmlformats-officedocument.themeOverr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heme/themeOverride7.xml" ContentType="application/vnd.openxmlformats-officedocument.themeOverride+xml"/>
  <Override PartName="/ppt/tags/tag9.xml" ContentType="application/vnd.openxmlformats-officedocument.presentationml.tags+xml"/>
  <Override PartName="/ppt/notesSlides/notesSlide12.xml" ContentType="application/vnd.openxmlformats-officedocument.presentationml.notesSlide+xml"/>
  <Override PartName="/ppt/theme/themeOverride8.xml" ContentType="application/vnd.openxmlformats-officedocument.themeOverride+xml"/>
  <Override PartName="/ppt/tags/tag10.xml" ContentType="application/vnd.openxmlformats-officedocument.presentationml.tags+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7.xml" ContentType="application/vnd.openxmlformats-officedocument.presentationml.tags+xml"/>
  <Override PartName="/ppt/notesSlides/notesSlide29.xml" ContentType="application/vnd.openxmlformats-officedocument.presentationml.notesSlide+xml"/>
  <Override PartName="/ppt/theme/themeOverride9.xml" ContentType="application/vnd.openxmlformats-officedocument.themeOverride+xml"/>
  <Override PartName="/ppt/tags/tag28.xml" ContentType="application/vnd.openxmlformats-officedocument.presentationml.tags+xml"/>
  <Override PartName="/ppt/notesSlides/notesSlide30.xml" ContentType="application/vnd.openxmlformats-officedocument.presentationml.notesSlide+xml"/>
  <Override PartName="/ppt/theme/themeOverride10.xml" ContentType="application/vnd.openxmlformats-officedocument.themeOverride+xml"/>
  <Override PartName="/ppt/tags/tag29.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sldIdLst>
    <p:sldId id="257" r:id="rId3"/>
    <p:sldId id="359" r:id="rId4"/>
    <p:sldId id="344" r:id="rId5"/>
    <p:sldId id="339" r:id="rId6"/>
    <p:sldId id="258" r:id="rId7"/>
    <p:sldId id="345" r:id="rId8"/>
    <p:sldId id="319" r:id="rId9"/>
    <p:sldId id="320" r:id="rId10"/>
    <p:sldId id="321" r:id="rId11"/>
    <p:sldId id="322" r:id="rId12"/>
    <p:sldId id="346" r:id="rId13"/>
    <p:sldId id="323" r:id="rId14"/>
    <p:sldId id="324" r:id="rId15"/>
    <p:sldId id="347" r:id="rId16"/>
    <p:sldId id="327" r:id="rId17"/>
    <p:sldId id="340" r:id="rId18"/>
    <p:sldId id="348" r:id="rId19"/>
    <p:sldId id="342" r:id="rId20"/>
    <p:sldId id="328" r:id="rId21"/>
    <p:sldId id="329" r:id="rId22"/>
    <p:sldId id="330" r:id="rId23"/>
    <p:sldId id="331" r:id="rId24"/>
    <p:sldId id="343" r:id="rId25"/>
    <p:sldId id="332" r:id="rId26"/>
    <p:sldId id="361" r:id="rId27"/>
    <p:sldId id="360" r:id="rId28"/>
    <p:sldId id="363" r:id="rId29"/>
    <p:sldId id="362" r:id="rId30"/>
    <p:sldId id="349" r:id="rId31"/>
    <p:sldId id="326" r:id="rId32"/>
    <p:sldId id="333"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8" userDrawn="1">
          <p15:clr>
            <a:srgbClr val="A4A3A4"/>
          </p15:clr>
        </p15:guide>
        <p15:guide id="2" pos="3840" userDrawn="1">
          <p15:clr>
            <a:srgbClr val="A4A3A4"/>
          </p15:clr>
        </p15:guide>
        <p15:guide id="4" pos="7256" userDrawn="1">
          <p15:clr>
            <a:srgbClr val="A4A3A4"/>
          </p15:clr>
        </p15:guide>
        <p15:guide id="5" orient="horz" pos="640" userDrawn="1">
          <p15:clr>
            <a:srgbClr val="A4A3A4"/>
          </p15:clr>
        </p15:guide>
        <p15:guide id="6" orient="horz" pos="712" userDrawn="1">
          <p15:clr>
            <a:srgbClr val="A4A3A4"/>
          </p15:clr>
        </p15:guide>
        <p15:guide id="7" orient="horz" pos="3952" userDrawn="1">
          <p15:clr>
            <a:srgbClr val="A4A3A4"/>
          </p15:clr>
        </p15:guide>
        <p15:guide id="8"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6C8A"/>
    <a:srgbClr val="154F86"/>
    <a:srgbClr val="0D3A62"/>
    <a:srgbClr val="61A5C2"/>
    <a:srgbClr val="062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FBB59-FA56-44DC-999F-438B1C47C360}" v="646" dt="2025-09-18T07:59:28.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25" autoAdjust="0"/>
  </p:normalViewPr>
  <p:slideViewPr>
    <p:cSldViewPr snapToGrid="0" showGuides="1">
      <p:cViewPr varScale="1">
        <p:scale>
          <a:sx n="61" d="100"/>
          <a:sy n="61" d="100"/>
        </p:scale>
        <p:origin x="884" y="56"/>
      </p:cViewPr>
      <p:guideLst>
        <p:guide orient="horz" pos="2288"/>
        <p:guide pos="3840"/>
        <p:guide pos="7256"/>
        <p:guide orient="horz" pos="640"/>
        <p:guide orient="horz" pos="712"/>
        <p:guide orient="horz" pos="3952"/>
        <p:guide orient="horz" pos="3864"/>
      </p:guideLst>
    </p:cSldViewPr>
  </p:slideViewPr>
  <p:outlineViewPr>
    <p:cViewPr>
      <p:scale>
        <a:sx n="33" d="100"/>
        <a:sy n="33" d="100"/>
      </p:scale>
      <p:origin x="0" y="-287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DOU, IBRAHIM (ECGF)" userId="959b0ff8-2a17-49a8-90f7-e7e8a307388c" providerId="ADAL" clId="{4DFFBB59-FA56-44DC-999F-438B1C47C360}"/>
    <pc:docChg chg="undo custSel addSld delSld modSld">
      <pc:chgData name="AMADOU, IBRAHIM (ECGF)" userId="959b0ff8-2a17-49a8-90f7-e7e8a307388c" providerId="ADAL" clId="{4DFFBB59-FA56-44DC-999F-438B1C47C360}" dt="2025-09-18T08:02:28.346" v="3403" actId="5793"/>
      <pc:docMkLst>
        <pc:docMk/>
      </pc:docMkLst>
      <pc:sldChg chg="modSp mod">
        <pc:chgData name="AMADOU, IBRAHIM (ECGF)" userId="959b0ff8-2a17-49a8-90f7-e7e8a307388c" providerId="ADAL" clId="{4DFFBB59-FA56-44DC-999F-438B1C47C360}" dt="2025-09-18T06:34:37.926" v="2098" actId="1076"/>
        <pc:sldMkLst>
          <pc:docMk/>
          <pc:sldMk cId="1785657676" sldId="257"/>
        </pc:sldMkLst>
        <pc:picChg chg="mod">
          <ac:chgData name="AMADOU, IBRAHIM (ECGF)" userId="959b0ff8-2a17-49a8-90f7-e7e8a307388c" providerId="ADAL" clId="{4DFFBB59-FA56-44DC-999F-438B1C47C360}" dt="2025-09-18T06:34:37.926" v="2098" actId="1076"/>
          <ac:picMkLst>
            <pc:docMk/>
            <pc:sldMk cId="1785657676" sldId="257"/>
            <ac:picMk id="2" creationId="{86E84A60-EB9A-FDA2-6381-ECAD9496CCD2}"/>
          </ac:picMkLst>
        </pc:picChg>
      </pc:sldChg>
      <pc:sldChg chg="addSp delSp modSp mod">
        <pc:chgData name="AMADOU, IBRAHIM (ECGF)" userId="959b0ff8-2a17-49a8-90f7-e7e8a307388c" providerId="ADAL" clId="{4DFFBB59-FA56-44DC-999F-438B1C47C360}" dt="2025-09-18T08:02:28.346" v="3403" actId="5793"/>
        <pc:sldMkLst>
          <pc:docMk/>
          <pc:sldMk cId="2764311720" sldId="326"/>
        </pc:sldMkLst>
        <pc:spChg chg="mod">
          <ac:chgData name="AMADOU, IBRAHIM (ECGF)" userId="959b0ff8-2a17-49a8-90f7-e7e8a307388c" providerId="ADAL" clId="{4DFFBB59-FA56-44DC-999F-438B1C47C360}" dt="2025-09-18T08:02:28.346" v="3403" actId="5793"/>
          <ac:spMkLst>
            <pc:docMk/>
            <pc:sldMk cId="2764311720" sldId="326"/>
            <ac:spMk id="4" creationId="{7305754A-934C-DE1F-3EFF-6FDB5DBB06CE}"/>
          </ac:spMkLst>
        </pc:spChg>
        <pc:spChg chg="add del mod">
          <ac:chgData name="AMADOU, IBRAHIM (ECGF)" userId="959b0ff8-2a17-49a8-90f7-e7e8a307388c" providerId="ADAL" clId="{4DFFBB59-FA56-44DC-999F-438B1C47C360}" dt="2025-09-17T07:56:48.788" v="1921" actId="22"/>
          <ac:spMkLst>
            <pc:docMk/>
            <pc:sldMk cId="2764311720" sldId="326"/>
            <ac:spMk id="6" creationId="{727984AA-9B62-B546-56C0-BCF13A70C9A8}"/>
          </ac:spMkLst>
        </pc:spChg>
        <pc:spChg chg="mod">
          <ac:chgData name="AMADOU, IBRAHIM (ECGF)" userId="959b0ff8-2a17-49a8-90f7-e7e8a307388c" providerId="ADAL" clId="{4DFFBB59-FA56-44DC-999F-438B1C47C360}" dt="2025-09-18T07:00:39.051" v="2710" actId="20577"/>
          <ac:spMkLst>
            <pc:docMk/>
            <pc:sldMk cId="2764311720" sldId="326"/>
            <ac:spMk id="8" creationId="{6215DF97-1893-CC17-1276-4324C6299BC1}"/>
          </ac:spMkLst>
        </pc:spChg>
        <pc:spChg chg="mod">
          <ac:chgData name="AMADOU, IBRAHIM (ECGF)" userId="959b0ff8-2a17-49a8-90f7-e7e8a307388c" providerId="ADAL" clId="{4DFFBB59-FA56-44DC-999F-438B1C47C360}" dt="2025-09-18T08:02:15.529" v="3392" actId="20577"/>
          <ac:spMkLst>
            <pc:docMk/>
            <pc:sldMk cId="2764311720" sldId="326"/>
            <ac:spMk id="12" creationId="{E288D68B-EC8F-F20F-7F75-55284A05DF55}"/>
          </ac:spMkLst>
        </pc:spChg>
        <pc:spChg chg="mod">
          <ac:chgData name="AMADOU, IBRAHIM (ECGF)" userId="959b0ff8-2a17-49a8-90f7-e7e8a307388c" providerId="ADAL" clId="{4DFFBB59-FA56-44DC-999F-438B1C47C360}" dt="2025-09-18T07:59:28.166" v="3039" actId="20577"/>
          <ac:spMkLst>
            <pc:docMk/>
            <pc:sldMk cId="2764311720" sldId="326"/>
            <ac:spMk id="18" creationId="{6201EA2B-07B1-4826-3D29-EC38C6A8903B}"/>
          </ac:spMkLst>
        </pc:spChg>
        <pc:grpChg chg="mod">
          <ac:chgData name="AMADOU, IBRAHIM (ECGF)" userId="959b0ff8-2a17-49a8-90f7-e7e8a307388c" providerId="ADAL" clId="{4DFFBB59-FA56-44DC-999F-438B1C47C360}" dt="2025-09-18T07:59:34.147" v="3040" actId="1076"/>
          <ac:grpSpMkLst>
            <pc:docMk/>
            <pc:sldMk cId="2764311720" sldId="326"/>
            <ac:grpSpMk id="14" creationId="{9BF726EC-4F3C-5E94-B997-F1D22899AB13}"/>
          </ac:grpSpMkLst>
        </pc:grpChg>
      </pc:sldChg>
      <pc:sldChg chg="del">
        <pc:chgData name="AMADOU, IBRAHIM (ECGF)" userId="959b0ff8-2a17-49a8-90f7-e7e8a307388c" providerId="ADAL" clId="{4DFFBB59-FA56-44DC-999F-438B1C47C360}" dt="2025-09-17T07:21:40.680" v="1284" actId="2696"/>
        <pc:sldMkLst>
          <pc:docMk/>
          <pc:sldMk cId="4048059359" sldId="341"/>
        </pc:sldMkLst>
      </pc:sldChg>
      <pc:sldChg chg="del">
        <pc:chgData name="AMADOU, IBRAHIM (ECGF)" userId="959b0ff8-2a17-49a8-90f7-e7e8a307388c" providerId="ADAL" clId="{4DFFBB59-FA56-44DC-999F-438B1C47C360}" dt="2025-09-17T07:21:12.027" v="1277" actId="2696"/>
        <pc:sldMkLst>
          <pc:docMk/>
          <pc:sldMk cId="3566735926" sldId="350"/>
        </pc:sldMkLst>
      </pc:sldChg>
      <pc:sldChg chg="del">
        <pc:chgData name="AMADOU, IBRAHIM (ECGF)" userId="959b0ff8-2a17-49a8-90f7-e7e8a307388c" providerId="ADAL" clId="{4DFFBB59-FA56-44DC-999F-438B1C47C360}" dt="2025-09-17T07:21:05.944" v="1276" actId="2696"/>
        <pc:sldMkLst>
          <pc:docMk/>
          <pc:sldMk cId="77917253" sldId="351"/>
        </pc:sldMkLst>
      </pc:sldChg>
      <pc:sldChg chg="del">
        <pc:chgData name="AMADOU, IBRAHIM (ECGF)" userId="959b0ff8-2a17-49a8-90f7-e7e8a307388c" providerId="ADAL" clId="{4DFFBB59-FA56-44DC-999F-438B1C47C360}" dt="2025-09-17T07:21:15.513" v="1278" actId="2696"/>
        <pc:sldMkLst>
          <pc:docMk/>
          <pc:sldMk cId="1136474506" sldId="352"/>
        </pc:sldMkLst>
      </pc:sldChg>
      <pc:sldChg chg="del">
        <pc:chgData name="AMADOU, IBRAHIM (ECGF)" userId="959b0ff8-2a17-49a8-90f7-e7e8a307388c" providerId="ADAL" clId="{4DFFBB59-FA56-44DC-999F-438B1C47C360}" dt="2025-09-17T07:21:19.673" v="1279" actId="2696"/>
        <pc:sldMkLst>
          <pc:docMk/>
          <pc:sldMk cId="689291992" sldId="353"/>
        </pc:sldMkLst>
      </pc:sldChg>
      <pc:sldChg chg="del">
        <pc:chgData name="AMADOU, IBRAHIM (ECGF)" userId="959b0ff8-2a17-49a8-90f7-e7e8a307388c" providerId="ADAL" clId="{4DFFBB59-FA56-44DC-999F-438B1C47C360}" dt="2025-09-17T07:21:23.352" v="1280" actId="2696"/>
        <pc:sldMkLst>
          <pc:docMk/>
          <pc:sldMk cId="3713834612" sldId="354"/>
        </pc:sldMkLst>
      </pc:sldChg>
      <pc:sldChg chg="del">
        <pc:chgData name="AMADOU, IBRAHIM (ECGF)" userId="959b0ff8-2a17-49a8-90f7-e7e8a307388c" providerId="ADAL" clId="{4DFFBB59-FA56-44DC-999F-438B1C47C360}" dt="2025-09-17T07:21:26.959" v="1281" actId="2696"/>
        <pc:sldMkLst>
          <pc:docMk/>
          <pc:sldMk cId="3240368749" sldId="356"/>
        </pc:sldMkLst>
      </pc:sldChg>
      <pc:sldChg chg="del">
        <pc:chgData name="AMADOU, IBRAHIM (ECGF)" userId="959b0ff8-2a17-49a8-90f7-e7e8a307388c" providerId="ADAL" clId="{4DFFBB59-FA56-44DC-999F-438B1C47C360}" dt="2025-09-17T07:21:33.277" v="1282" actId="2696"/>
        <pc:sldMkLst>
          <pc:docMk/>
          <pc:sldMk cId="1692353852" sldId="357"/>
        </pc:sldMkLst>
      </pc:sldChg>
      <pc:sldChg chg="del">
        <pc:chgData name="AMADOU, IBRAHIM (ECGF)" userId="959b0ff8-2a17-49a8-90f7-e7e8a307388c" providerId="ADAL" clId="{4DFFBB59-FA56-44DC-999F-438B1C47C360}" dt="2025-09-17T07:21:36.214" v="1283" actId="2696"/>
        <pc:sldMkLst>
          <pc:docMk/>
          <pc:sldMk cId="704288734" sldId="358"/>
        </pc:sldMkLst>
      </pc:sldChg>
      <pc:sldChg chg="delSp modSp mod delAnim modAnim">
        <pc:chgData name="AMADOU, IBRAHIM (ECGF)" userId="959b0ff8-2a17-49a8-90f7-e7e8a307388c" providerId="ADAL" clId="{4DFFBB59-FA56-44DC-999F-438B1C47C360}" dt="2025-09-18T05:13:03.020" v="2097"/>
        <pc:sldMkLst>
          <pc:docMk/>
          <pc:sldMk cId="755146668" sldId="359"/>
        </pc:sldMkLst>
        <pc:spChg chg="mod">
          <ac:chgData name="AMADOU, IBRAHIM (ECGF)" userId="959b0ff8-2a17-49a8-90f7-e7e8a307388c" providerId="ADAL" clId="{4DFFBB59-FA56-44DC-999F-438B1C47C360}" dt="2025-09-17T07:19:18.240" v="1180" actId="20577"/>
          <ac:spMkLst>
            <pc:docMk/>
            <pc:sldMk cId="755146668" sldId="359"/>
            <ac:spMk id="4" creationId="{6DBAC9D3-E482-80C0-395C-8A4EBE52260B}"/>
          </ac:spMkLst>
        </pc:spChg>
        <pc:spChg chg="del mod">
          <ac:chgData name="AMADOU, IBRAHIM (ECGF)" userId="959b0ff8-2a17-49a8-90f7-e7e8a307388c" providerId="ADAL" clId="{4DFFBB59-FA56-44DC-999F-438B1C47C360}" dt="2025-09-18T05:13:03.020" v="2097"/>
          <ac:spMkLst>
            <pc:docMk/>
            <pc:sldMk cId="755146668" sldId="359"/>
            <ac:spMk id="5" creationId="{ED671A04-9AD0-C8E7-6E53-98FA577DE4AE}"/>
          </ac:spMkLst>
        </pc:spChg>
        <pc:spChg chg="mod">
          <ac:chgData name="AMADOU, IBRAHIM (ECGF)" userId="959b0ff8-2a17-49a8-90f7-e7e8a307388c" providerId="ADAL" clId="{4DFFBB59-FA56-44DC-999F-438B1C47C360}" dt="2025-09-17T07:20:15.723" v="1275" actId="20577"/>
          <ac:spMkLst>
            <pc:docMk/>
            <pc:sldMk cId="755146668" sldId="359"/>
            <ac:spMk id="6" creationId="{0AD9501A-9EF7-8857-1738-43E38EDEA321}"/>
          </ac:spMkLst>
        </pc:spChg>
        <pc:spChg chg="mod">
          <ac:chgData name="AMADOU, IBRAHIM (ECGF)" userId="959b0ff8-2a17-49a8-90f7-e7e8a307388c" providerId="ADAL" clId="{4DFFBB59-FA56-44DC-999F-438B1C47C360}" dt="2025-09-17T07:12:32.889" v="971"/>
          <ac:spMkLst>
            <pc:docMk/>
            <pc:sldMk cId="755146668" sldId="359"/>
            <ac:spMk id="7" creationId="{29954CB8-EA40-4B40-E7F0-C0F7E0B5F848}"/>
          </ac:spMkLst>
        </pc:spChg>
        <pc:spChg chg="mod">
          <ac:chgData name="AMADOU, IBRAHIM (ECGF)" userId="959b0ff8-2a17-49a8-90f7-e7e8a307388c" providerId="ADAL" clId="{4DFFBB59-FA56-44DC-999F-438B1C47C360}" dt="2025-09-17T07:13:02.218" v="972"/>
          <ac:spMkLst>
            <pc:docMk/>
            <pc:sldMk cId="755146668" sldId="359"/>
            <ac:spMk id="9" creationId="{CCFDAA57-9956-D50B-B98F-60A397F026AC}"/>
          </ac:spMkLst>
        </pc:spChg>
        <pc:spChg chg="mod">
          <ac:chgData name="AMADOU, IBRAHIM (ECGF)" userId="959b0ff8-2a17-49a8-90f7-e7e8a307388c" providerId="ADAL" clId="{4DFFBB59-FA56-44DC-999F-438B1C47C360}" dt="2025-09-17T07:13:33.580" v="975"/>
          <ac:spMkLst>
            <pc:docMk/>
            <pc:sldMk cId="755146668" sldId="359"/>
            <ac:spMk id="10" creationId="{180C46B6-7FCA-6416-BD4E-BBC355AD7D71}"/>
          </ac:spMkLst>
        </pc:spChg>
        <pc:spChg chg="mod">
          <ac:chgData name="AMADOU, IBRAHIM (ECGF)" userId="959b0ff8-2a17-49a8-90f7-e7e8a307388c" providerId="ADAL" clId="{4DFFBB59-FA56-44DC-999F-438B1C47C360}" dt="2025-09-17T07:16:36.493" v="1134" actId="6549"/>
          <ac:spMkLst>
            <pc:docMk/>
            <pc:sldMk cId="755146668" sldId="359"/>
            <ac:spMk id="11" creationId="{0E8DB028-52D5-951B-13F5-93F171239E29}"/>
          </ac:spMkLst>
        </pc:spChg>
        <pc:spChg chg="mod">
          <ac:chgData name="AMADOU, IBRAHIM (ECGF)" userId="959b0ff8-2a17-49a8-90f7-e7e8a307388c" providerId="ADAL" clId="{4DFFBB59-FA56-44DC-999F-438B1C47C360}" dt="2025-09-17T19:23:49.286" v="2085" actId="20577"/>
          <ac:spMkLst>
            <pc:docMk/>
            <pc:sldMk cId="755146668" sldId="359"/>
            <ac:spMk id="12" creationId="{91B0EB72-3C81-2ECA-DED1-9DA63915C996}"/>
          </ac:spMkLst>
        </pc:spChg>
        <pc:spChg chg="mod">
          <ac:chgData name="AMADOU, IBRAHIM (ECGF)" userId="959b0ff8-2a17-49a8-90f7-e7e8a307388c" providerId="ADAL" clId="{4DFFBB59-FA56-44DC-999F-438B1C47C360}" dt="2025-09-17T19:23:59.329" v="2087" actId="20577"/>
          <ac:spMkLst>
            <pc:docMk/>
            <pc:sldMk cId="755146668" sldId="359"/>
            <ac:spMk id="13" creationId="{229607C2-CEE1-85E6-4D58-106E70066385}"/>
          </ac:spMkLst>
        </pc:spChg>
        <pc:spChg chg="mod">
          <ac:chgData name="AMADOU, IBRAHIM (ECGF)" userId="959b0ff8-2a17-49a8-90f7-e7e8a307388c" providerId="ADAL" clId="{4DFFBB59-FA56-44DC-999F-438B1C47C360}" dt="2025-09-17T19:24:07.619" v="2091" actId="20577"/>
          <ac:spMkLst>
            <pc:docMk/>
            <pc:sldMk cId="755146668" sldId="359"/>
            <ac:spMk id="16" creationId="{92A924C8-5FCF-2D04-862E-5FAB1A853C0F}"/>
          </ac:spMkLst>
        </pc:spChg>
        <pc:spChg chg="mod">
          <ac:chgData name="AMADOU, IBRAHIM (ECGF)" userId="959b0ff8-2a17-49a8-90f7-e7e8a307388c" providerId="ADAL" clId="{4DFFBB59-FA56-44DC-999F-438B1C47C360}" dt="2025-09-17T19:24:14.978" v="2092" actId="20577"/>
          <ac:spMkLst>
            <pc:docMk/>
            <pc:sldMk cId="755146668" sldId="359"/>
            <ac:spMk id="17" creationId="{4754C132-AE0C-0AB1-99E7-073F1D1D7859}"/>
          </ac:spMkLst>
        </pc:spChg>
        <pc:spChg chg="mod">
          <ac:chgData name="AMADOU, IBRAHIM (ECGF)" userId="959b0ff8-2a17-49a8-90f7-e7e8a307388c" providerId="ADAL" clId="{4DFFBB59-FA56-44DC-999F-438B1C47C360}" dt="2025-09-17T19:24:23.120" v="2093" actId="20577"/>
          <ac:spMkLst>
            <pc:docMk/>
            <pc:sldMk cId="755146668" sldId="359"/>
            <ac:spMk id="19" creationId="{BB34E1D2-EFA0-8736-4937-A6A804834412}"/>
          </ac:spMkLst>
        </pc:spChg>
        <pc:spChg chg="mod">
          <ac:chgData name="AMADOU, IBRAHIM (ECGF)" userId="959b0ff8-2a17-49a8-90f7-e7e8a307388c" providerId="ADAL" clId="{4DFFBB59-FA56-44DC-999F-438B1C47C360}" dt="2025-09-17T19:24:26.066" v="2094" actId="20577"/>
          <ac:spMkLst>
            <pc:docMk/>
            <pc:sldMk cId="755146668" sldId="359"/>
            <ac:spMk id="20" creationId="{A8307025-18B0-4988-A033-A288E041DA53}"/>
          </ac:spMkLst>
        </pc:spChg>
        <pc:picChg chg="mod">
          <ac:chgData name="AMADOU, IBRAHIM (ECGF)" userId="959b0ff8-2a17-49a8-90f7-e7e8a307388c" providerId="ADAL" clId="{4DFFBB59-FA56-44DC-999F-438B1C47C360}" dt="2025-09-17T19:24:55.310" v="2095" actId="14861"/>
          <ac:picMkLst>
            <pc:docMk/>
            <pc:sldMk cId="755146668" sldId="359"/>
            <ac:picMk id="2" creationId="{F0E11D34-50DD-7A21-590D-09E0DAA0FD77}"/>
          </ac:picMkLst>
        </pc:picChg>
      </pc:sldChg>
      <pc:sldChg chg="addSp delSp modSp mod setBg modClrScheme chgLayout">
        <pc:chgData name="AMADOU, IBRAHIM (ECGF)" userId="959b0ff8-2a17-49a8-90f7-e7e8a307388c" providerId="ADAL" clId="{4DFFBB59-FA56-44DC-999F-438B1C47C360}" dt="2025-09-18T06:41:53.255" v="2157" actId="20577"/>
        <pc:sldMkLst>
          <pc:docMk/>
          <pc:sldMk cId="1666065005" sldId="360"/>
        </pc:sldMkLst>
        <pc:spChg chg="add mod">
          <ac:chgData name="AMADOU, IBRAHIM (ECGF)" userId="959b0ff8-2a17-49a8-90f7-e7e8a307388c" providerId="ADAL" clId="{4DFFBB59-FA56-44DC-999F-438B1C47C360}" dt="2025-09-18T06:41:08.366" v="2139" actId="6549"/>
          <ac:spMkLst>
            <pc:docMk/>
            <pc:sldMk cId="1666065005" sldId="360"/>
            <ac:spMk id="2" creationId="{DAFE8319-4ADC-855B-50A5-F1108BDC7D0F}"/>
          </ac:spMkLst>
        </pc:spChg>
        <pc:spChg chg="add del mod">
          <ac:chgData name="AMADOU, IBRAHIM (ECGF)" userId="959b0ff8-2a17-49a8-90f7-e7e8a307388c" providerId="ADAL" clId="{4DFFBB59-FA56-44DC-999F-438B1C47C360}" dt="2025-09-17T07:03:28.252" v="792" actId="26606"/>
          <ac:spMkLst>
            <pc:docMk/>
            <pc:sldMk cId="1666065005" sldId="360"/>
            <ac:spMk id="3" creationId="{9A1BD2C1-419B-B9E0-ABB4-D5C51F82990A}"/>
          </ac:spMkLst>
        </pc:spChg>
        <pc:spChg chg="add">
          <ac:chgData name="AMADOU, IBRAHIM (ECGF)" userId="959b0ff8-2a17-49a8-90f7-e7e8a307388c" providerId="ADAL" clId="{4DFFBB59-FA56-44DC-999F-438B1C47C360}" dt="2025-09-17T07:03:28.252" v="792" actId="26606"/>
          <ac:spMkLst>
            <pc:docMk/>
            <pc:sldMk cId="1666065005" sldId="360"/>
            <ac:spMk id="6" creationId="{AE2B703B-46F9-481A-A605-82E2A828C4FA}"/>
          </ac:spMkLst>
        </pc:spChg>
        <pc:spChg chg="add">
          <ac:chgData name="AMADOU, IBRAHIM (ECGF)" userId="959b0ff8-2a17-49a8-90f7-e7e8a307388c" providerId="ADAL" clId="{4DFFBB59-FA56-44DC-999F-438B1C47C360}" dt="2025-09-17T07:03:28.252" v="792" actId="26606"/>
          <ac:spMkLst>
            <pc:docMk/>
            <pc:sldMk cId="1666065005" sldId="360"/>
            <ac:spMk id="7" creationId="{F13BE4D7-0C3D-4906-B230-A1C5B4665CCF}"/>
          </ac:spMkLst>
        </pc:spChg>
        <pc:spChg chg="add del">
          <ac:chgData name="AMADOU, IBRAHIM (ECGF)" userId="959b0ff8-2a17-49a8-90f7-e7e8a307388c" providerId="ADAL" clId="{4DFFBB59-FA56-44DC-999F-438B1C47C360}" dt="2025-09-17T06:44:40.646" v="349" actId="26606"/>
          <ac:spMkLst>
            <pc:docMk/>
            <pc:sldMk cId="1666065005" sldId="360"/>
            <ac:spMk id="9" creationId="{CB49665F-0298-4449-8D2D-209989CB9EE3}"/>
          </ac:spMkLst>
        </pc:spChg>
        <pc:spChg chg="add del">
          <ac:chgData name="AMADOU, IBRAHIM (ECGF)" userId="959b0ff8-2a17-49a8-90f7-e7e8a307388c" providerId="ADAL" clId="{4DFFBB59-FA56-44DC-999F-438B1C47C360}" dt="2025-09-17T06:44:40.646" v="349" actId="26606"/>
          <ac:spMkLst>
            <pc:docMk/>
            <pc:sldMk cId="1666065005" sldId="360"/>
            <ac:spMk id="11" creationId="{A71EEC14-174A-46FA-B046-474750457130}"/>
          </ac:spMkLst>
        </pc:spChg>
        <pc:spChg chg="add del">
          <ac:chgData name="AMADOU, IBRAHIM (ECGF)" userId="959b0ff8-2a17-49a8-90f7-e7e8a307388c" providerId="ADAL" clId="{4DFFBB59-FA56-44DC-999F-438B1C47C360}" dt="2025-09-17T06:50:44.376" v="433" actId="26606"/>
          <ac:spMkLst>
            <pc:docMk/>
            <pc:sldMk cId="1666065005" sldId="360"/>
            <ac:spMk id="26" creationId="{53B021B3-DE93-4AB7-8A18-CF5F1CED88B8}"/>
          </ac:spMkLst>
        </pc:spChg>
        <pc:spChg chg="add del">
          <ac:chgData name="AMADOU, IBRAHIM (ECGF)" userId="959b0ff8-2a17-49a8-90f7-e7e8a307388c" providerId="ADAL" clId="{4DFFBB59-FA56-44DC-999F-438B1C47C360}" dt="2025-09-17T06:50:44.376" v="433" actId="26606"/>
          <ac:spMkLst>
            <pc:docMk/>
            <pc:sldMk cId="1666065005" sldId="360"/>
            <ac:spMk id="27" creationId="{52D502E5-F6B4-4D58-B4AE-FC466FF15EE8}"/>
          </ac:spMkLst>
        </pc:spChg>
        <pc:spChg chg="add del">
          <ac:chgData name="AMADOU, IBRAHIM (ECGF)" userId="959b0ff8-2a17-49a8-90f7-e7e8a307388c" providerId="ADAL" clId="{4DFFBB59-FA56-44DC-999F-438B1C47C360}" dt="2025-09-17T06:50:44.376" v="433" actId="26606"/>
          <ac:spMkLst>
            <pc:docMk/>
            <pc:sldMk cId="1666065005" sldId="360"/>
            <ac:spMk id="28" creationId="{9DECDBF4-02B6-4BB4-B65B-B8107AD6A9E8}"/>
          </ac:spMkLst>
        </pc:spChg>
        <pc:spChg chg="add del">
          <ac:chgData name="AMADOU, IBRAHIM (ECGF)" userId="959b0ff8-2a17-49a8-90f7-e7e8a307388c" providerId="ADAL" clId="{4DFFBB59-FA56-44DC-999F-438B1C47C360}" dt="2025-09-17T06:50:27.886" v="432" actId="26606"/>
          <ac:spMkLst>
            <pc:docMk/>
            <pc:sldMk cId="1666065005" sldId="360"/>
            <ac:spMk id="35" creationId="{B50AB553-2A96-4A92-96F2-93548E096954}"/>
          </ac:spMkLst>
        </pc:spChg>
        <pc:spChg chg="add del">
          <ac:chgData name="AMADOU, IBRAHIM (ECGF)" userId="959b0ff8-2a17-49a8-90f7-e7e8a307388c" providerId="ADAL" clId="{4DFFBB59-FA56-44DC-999F-438B1C47C360}" dt="2025-09-17T06:49:26.376" v="418" actId="26606"/>
          <ac:spMkLst>
            <pc:docMk/>
            <pc:sldMk cId="1666065005" sldId="360"/>
            <ac:spMk id="40" creationId="{B50AB553-2A96-4A92-96F2-93548E096954}"/>
          </ac:spMkLst>
        </pc:spChg>
        <pc:spChg chg="add del">
          <ac:chgData name="AMADOU, IBRAHIM (ECGF)" userId="959b0ff8-2a17-49a8-90f7-e7e8a307388c" providerId="ADAL" clId="{4DFFBB59-FA56-44DC-999F-438B1C47C360}" dt="2025-09-17T06:50:26.276" v="429" actId="26606"/>
          <ac:spMkLst>
            <pc:docMk/>
            <pc:sldMk cId="1666065005" sldId="360"/>
            <ac:spMk id="42" creationId="{B50AB553-2A96-4A92-96F2-93548E096954}"/>
          </ac:spMkLst>
        </pc:spChg>
        <pc:grpChg chg="add del">
          <ac:chgData name="AMADOU, IBRAHIM (ECGF)" userId="959b0ff8-2a17-49a8-90f7-e7e8a307388c" providerId="ADAL" clId="{4DFFBB59-FA56-44DC-999F-438B1C47C360}" dt="2025-09-17T06:44:40.646" v="349" actId="26606"/>
          <ac:grpSpMkLst>
            <pc:docMk/>
            <pc:sldMk cId="1666065005" sldId="360"/>
            <ac:grpSpMk id="13" creationId="{EEB6CB95-E653-4C6C-AE51-62FD848E8D5B}"/>
          </ac:grpSpMkLst>
        </pc:grpChg>
        <pc:grpChg chg="add del">
          <ac:chgData name="AMADOU, IBRAHIM (ECGF)" userId="959b0ff8-2a17-49a8-90f7-e7e8a307388c" providerId="ADAL" clId="{4DFFBB59-FA56-44DC-999F-438B1C47C360}" dt="2025-09-17T06:44:40.646" v="349" actId="26606"/>
          <ac:grpSpMkLst>
            <pc:docMk/>
            <pc:sldMk cId="1666065005" sldId="360"/>
            <ac:grpSpMk id="17" creationId="{43F5E015-E085-4624-B431-B42414448684}"/>
          </ac:grpSpMkLst>
        </pc:grpChg>
        <pc:graphicFrameChg chg="add del">
          <ac:chgData name="AMADOU, IBRAHIM (ECGF)" userId="959b0ff8-2a17-49a8-90f7-e7e8a307388c" providerId="ADAL" clId="{4DFFBB59-FA56-44DC-999F-438B1C47C360}" dt="2025-09-17T06:44:40.646" v="349" actId="26606"/>
          <ac:graphicFrameMkLst>
            <pc:docMk/>
            <pc:sldMk cId="1666065005" sldId="360"/>
            <ac:graphicFrameMk id="5" creationId="{9916ECE0-37B9-4F80-EEB1-29A884B4EAAE}"/>
          </ac:graphicFrameMkLst>
        </pc:graphicFrameChg>
        <pc:graphicFrameChg chg="add mod">
          <ac:chgData name="AMADOU, IBRAHIM (ECGF)" userId="959b0ff8-2a17-49a8-90f7-e7e8a307388c" providerId="ADAL" clId="{4DFFBB59-FA56-44DC-999F-438B1C47C360}" dt="2025-09-18T06:41:53.255" v="2157" actId="20577"/>
          <ac:graphicFrameMkLst>
            <pc:docMk/>
            <pc:sldMk cId="1666065005" sldId="360"/>
            <ac:graphicFrameMk id="8" creationId="{CFD39047-6D59-2556-7841-D4FF9F448E1F}"/>
          </ac:graphicFrameMkLst>
        </pc:graphicFrameChg>
        <pc:graphicFrameChg chg="add del mod modGraphic">
          <ac:chgData name="AMADOU, IBRAHIM (ECGF)" userId="959b0ff8-2a17-49a8-90f7-e7e8a307388c" providerId="ADAL" clId="{4DFFBB59-FA56-44DC-999F-438B1C47C360}" dt="2025-09-17T06:50:44.376" v="433" actId="26606"/>
          <ac:graphicFrameMkLst>
            <pc:docMk/>
            <pc:sldMk cId="1666065005" sldId="360"/>
            <ac:graphicFrameMk id="29" creationId="{1278DBAA-927C-60DF-63F0-B1B95D94EB8F}"/>
          </ac:graphicFrameMkLst>
        </pc:graphicFrameChg>
        <pc:picChg chg="add del mod">
          <ac:chgData name="AMADOU, IBRAHIM (ECGF)" userId="959b0ff8-2a17-49a8-90f7-e7e8a307388c" providerId="ADAL" clId="{4DFFBB59-FA56-44DC-999F-438B1C47C360}" dt="2025-09-17T06:50:27.886" v="432" actId="26606"/>
          <ac:picMkLst>
            <pc:docMk/>
            <pc:sldMk cId="1666065005" sldId="360"/>
            <ac:picMk id="31" creationId="{8B2BADCE-3B0F-B4E5-BB66-1AE00205E027}"/>
          </ac:picMkLst>
        </pc:picChg>
      </pc:sldChg>
      <pc:sldChg chg="addSp delSp modSp new mod setBg addAnim setClrOvrMap">
        <pc:chgData name="AMADOU, IBRAHIM (ECGF)" userId="959b0ff8-2a17-49a8-90f7-e7e8a307388c" providerId="ADAL" clId="{4DFFBB59-FA56-44DC-999F-438B1C47C360}" dt="2025-09-17T07:47:32.609" v="1786" actId="26606"/>
        <pc:sldMkLst>
          <pc:docMk/>
          <pc:sldMk cId="3053034860" sldId="361"/>
        </pc:sldMkLst>
        <pc:spChg chg="mod ord">
          <ac:chgData name="AMADOU, IBRAHIM (ECGF)" userId="959b0ff8-2a17-49a8-90f7-e7e8a307388c" providerId="ADAL" clId="{4DFFBB59-FA56-44DC-999F-438B1C47C360}" dt="2025-09-17T07:47:32.609" v="1786" actId="26606"/>
          <ac:spMkLst>
            <pc:docMk/>
            <pc:sldMk cId="3053034860" sldId="361"/>
            <ac:spMk id="2" creationId="{B0A52AA6-CCC8-2CA6-0139-95550DEA265E}"/>
          </ac:spMkLst>
        </pc:spChg>
        <pc:spChg chg="del mod">
          <ac:chgData name="AMADOU, IBRAHIM (ECGF)" userId="959b0ff8-2a17-49a8-90f7-e7e8a307388c" providerId="ADAL" clId="{4DFFBB59-FA56-44DC-999F-438B1C47C360}" dt="2025-09-17T07:04:49.713" v="797" actId="478"/>
          <ac:spMkLst>
            <pc:docMk/>
            <pc:sldMk cId="3053034860" sldId="361"/>
            <ac:spMk id="3" creationId="{2ADD6E44-09BA-D654-157A-102ABA37DB58}"/>
          </ac:spMkLst>
        </pc:spChg>
        <pc:spChg chg="add del">
          <ac:chgData name="AMADOU, IBRAHIM (ECGF)" userId="959b0ff8-2a17-49a8-90f7-e7e8a307388c" providerId="ADAL" clId="{4DFFBB59-FA56-44DC-999F-438B1C47C360}" dt="2025-09-17T07:47:32.609" v="1786" actId="26606"/>
          <ac:spMkLst>
            <pc:docMk/>
            <pc:sldMk cId="3053034860" sldId="361"/>
            <ac:spMk id="8" creationId="{D278ADA9-6383-4BDD-80D2-8899A402687B}"/>
          </ac:spMkLst>
        </pc:spChg>
        <pc:spChg chg="add del">
          <ac:chgData name="AMADOU, IBRAHIM (ECGF)" userId="959b0ff8-2a17-49a8-90f7-e7e8a307388c" providerId="ADAL" clId="{4DFFBB59-FA56-44DC-999F-438B1C47C360}" dt="2025-09-17T07:47:32.609" v="1786" actId="26606"/>
          <ac:spMkLst>
            <pc:docMk/>
            <pc:sldMk cId="3053034860" sldId="361"/>
            <ac:spMk id="10" creationId="{484B7147-B0F6-40ED-B5A2-FF72BC8198B6}"/>
          </ac:spMkLst>
        </pc:spChg>
        <pc:spChg chg="add del">
          <ac:chgData name="AMADOU, IBRAHIM (ECGF)" userId="959b0ff8-2a17-49a8-90f7-e7e8a307388c" providerId="ADAL" clId="{4DFFBB59-FA56-44DC-999F-438B1C47C360}" dt="2025-09-17T07:47:32.609" v="1786" actId="26606"/>
          <ac:spMkLst>
            <pc:docMk/>
            <pc:sldMk cId="3053034860" sldId="361"/>
            <ac:spMk id="12" creationId="{B36D2DE0-0628-4A9A-A59D-7BA8B5EB3022}"/>
          </ac:spMkLst>
        </pc:spChg>
        <pc:spChg chg="add del">
          <ac:chgData name="AMADOU, IBRAHIM (ECGF)" userId="959b0ff8-2a17-49a8-90f7-e7e8a307388c" providerId="ADAL" clId="{4DFFBB59-FA56-44DC-999F-438B1C47C360}" dt="2025-09-17T07:47:32.609" v="1786" actId="26606"/>
          <ac:spMkLst>
            <pc:docMk/>
            <pc:sldMk cId="3053034860" sldId="361"/>
            <ac:spMk id="14" creationId="{48E405C9-94BE-41DA-928C-DEC9A8550E9F}"/>
          </ac:spMkLst>
        </pc:spChg>
        <pc:spChg chg="add del">
          <ac:chgData name="AMADOU, IBRAHIM (ECGF)" userId="959b0ff8-2a17-49a8-90f7-e7e8a307388c" providerId="ADAL" clId="{4DFFBB59-FA56-44DC-999F-438B1C47C360}" dt="2025-09-17T07:47:32.609" v="1786" actId="26606"/>
          <ac:spMkLst>
            <pc:docMk/>
            <pc:sldMk cId="3053034860" sldId="361"/>
            <ac:spMk id="16" creationId="{D2091A72-D5BB-42AC-8FD3-F7747D90861E}"/>
          </ac:spMkLst>
        </pc:spChg>
        <pc:spChg chg="add del">
          <ac:chgData name="AMADOU, IBRAHIM (ECGF)" userId="959b0ff8-2a17-49a8-90f7-e7e8a307388c" providerId="ADAL" clId="{4DFFBB59-FA56-44DC-999F-438B1C47C360}" dt="2025-09-17T07:47:32.609" v="1786" actId="26606"/>
          <ac:spMkLst>
            <pc:docMk/>
            <pc:sldMk cId="3053034860" sldId="361"/>
            <ac:spMk id="18" creationId="{6ED12BFC-A737-46AF-8411-481112D54B0C}"/>
          </ac:spMkLst>
        </pc:spChg>
        <pc:spChg chg="add">
          <ac:chgData name="AMADOU, IBRAHIM (ECGF)" userId="959b0ff8-2a17-49a8-90f7-e7e8a307388c" providerId="ADAL" clId="{4DFFBB59-FA56-44DC-999F-438B1C47C360}" dt="2025-09-17T07:47:32.609" v="1786" actId="26606"/>
          <ac:spMkLst>
            <pc:docMk/>
            <pc:sldMk cId="3053034860" sldId="361"/>
            <ac:spMk id="23" creationId="{71B2258F-86CA-4D4D-8270-BC05FCDEBFB3}"/>
          </ac:spMkLst>
        </pc:spChg>
        <pc:picChg chg="add mod">
          <ac:chgData name="AMADOU, IBRAHIM (ECGF)" userId="959b0ff8-2a17-49a8-90f7-e7e8a307388c" providerId="ADAL" clId="{4DFFBB59-FA56-44DC-999F-438B1C47C360}" dt="2025-09-17T07:47:32.609" v="1786" actId="26606"/>
          <ac:picMkLst>
            <pc:docMk/>
            <pc:sldMk cId="3053034860" sldId="361"/>
            <ac:picMk id="4" creationId="{73CE4D4E-6C50-0963-316A-423D9508BF2E}"/>
          </ac:picMkLst>
        </pc:picChg>
      </pc:sldChg>
      <pc:sldChg chg="addSp delSp modSp new mod setBg setClrOvrMap">
        <pc:chgData name="AMADOU, IBRAHIM (ECGF)" userId="959b0ff8-2a17-49a8-90f7-e7e8a307388c" providerId="ADAL" clId="{4DFFBB59-FA56-44DC-999F-438B1C47C360}" dt="2025-09-17T08:00:29.807" v="2084" actId="5793"/>
        <pc:sldMkLst>
          <pc:docMk/>
          <pc:sldMk cId="1064075510" sldId="362"/>
        </pc:sldMkLst>
        <pc:spChg chg="mod">
          <ac:chgData name="AMADOU, IBRAHIM (ECGF)" userId="959b0ff8-2a17-49a8-90f7-e7e8a307388c" providerId="ADAL" clId="{4DFFBB59-FA56-44DC-999F-438B1C47C360}" dt="2025-09-17T07:48:56.761" v="1801" actId="962"/>
          <ac:spMkLst>
            <pc:docMk/>
            <pc:sldMk cId="1064075510" sldId="362"/>
            <ac:spMk id="2" creationId="{86FF787B-2900-ED2A-3EBD-08D88130C18F}"/>
          </ac:spMkLst>
        </pc:spChg>
        <pc:spChg chg="del mod">
          <ac:chgData name="AMADOU, IBRAHIM (ECGF)" userId="959b0ff8-2a17-49a8-90f7-e7e8a307388c" providerId="ADAL" clId="{4DFFBB59-FA56-44DC-999F-438B1C47C360}" dt="2025-09-17T07:47:48.247" v="1787" actId="26606"/>
          <ac:spMkLst>
            <pc:docMk/>
            <pc:sldMk cId="1064075510" sldId="362"/>
            <ac:spMk id="3" creationId="{B32DD0A7-78F5-19E2-3E37-7E7750D81185}"/>
          </ac:spMkLst>
        </pc:spChg>
        <pc:graphicFrameChg chg="add mod modGraphic">
          <ac:chgData name="AMADOU, IBRAHIM (ECGF)" userId="959b0ff8-2a17-49a8-90f7-e7e8a307388c" providerId="ADAL" clId="{4DFFBB59-FA56-44DC-999F-438B1C47C360}" dt="2025-09-17T08:00:29.807" v="2084" actId="5793"/>
          <ac:graphicFrameMkLst>
            <pc:docMk/>
            <pc:sldMk cId="1064075510" sldId="362"/>
            <ac:graphicFrameMk id="5" creationId="{EA70D8BC-0952-D2C9-679E-4F0B1373F15D}"/>
          </ac:graphicFrameMkLst>
        </pc:graphicFrameChg>
        <pc:picChg chg="add mod">
          <ac:chgData name="AMADOU, IBRAHIM (ECGF)" userId="959b0ff8-2a17-49a8-90f7-e7e8a307388c" providerId="ADAL" clId="{4DFFBB59-FA56-44DC-999F-438B1C47C360}" dt="2025-09-17T07:48:56.761" v="1800" actId="27614"/>
          <ac:picMkLst>
            <pc:docMk/>
            <pc:sldMk cId="1064075510" sldId="362"/>
            <ac:picMk id="6" creationId="{082A36D8-EAB0-01C4-078C-07BE38FE114C}"/>
          </ac:picMkLst>
        </pc:picChg>
      </pc:sldChg>
      <pc:sldChg chg="addSp delSp modSp new mod setBg addAnim delAnim chgLayout">
        <pc:chgData name="AMADOU, IBRAHIM (ECGF)" userId="959b0ff8-2a17-49a8-90f7-e7e8a307388c" providerId="ADAL" clId="{4DFFBB59-FA56-44DC-999F-438B1C47C360}" dt="2025-09-18T07:25:22.412" v="3037" actId="20577"/>
        <pc:sldMkLst>
          <pc:docMk/>
          <pc:sldMk cId="2650967363" sldId="363"/>
        </pc:sldMkLst>
        <pc:spChg chg="mod ord">
          <ac:chgData name="AMADOU, IBRAHIM (ECGF)" userId="959b0ff8-2a17-49a8-90f7-e7e8a307388c" providerId="ADAL" clId="{4DFFBB59-FA56-44DC-999F-438B1C47C360}" dt="2025-09-18T07:25:22.412" v="3037" actId="20577"/>
          <ac:spMkLst>
            <pc:docMk/>
            <pc:sldMk cId="2650967363" sldId="363"/>
            <ac:spMk id="2" creationId="{E403096B-B1F7-6AD2-CD44-DEE71B7DEFF6}"/>
          </ac:spMkLst>
        </pc:spChg>
        <pc:spChg chg="add del mod">
          <ac:chgData name="AMADOU, IBRAHIM (ECGF)" userId="959b0ff8-2a17-49a8-90f7-e7e8a307388c" providerId="ADAL" clId="{4DFFBB59-FA56-44DC-999F-438B1C47C360}" dt="2025-09-18T06:55:10.941" v="2612" actId="6264"/>
          <ac:spMkLst>
            <pc:docMk/>
            <pc:sldMk cId="2650967363" sldId="363"/>
            <ac:spMk id="3" creationId="{66DAECB0-0CA4-1F2D-B6CA-E4600DD44854}"/>
          </ac:spMkLst>
        </pc:spChg>
        <pc:spChg chg="add del">
          <ac:chgData name="AMADOU, IBRAHIM (ECGF)" userId="959b0ff8-2a17-49a8-90f7-e7e8a307388c" providerId="ADAL" clId="{4DFFBB59-FA56-44DC-999F-438B1C47C360}" dt="2025-09-18T07:03:14.651" v="2715" actId="26606"/>
          <ac:spMkLst>
            <pc:docMk/>
            <pc:sldMk cId="2650967363" sldId="363"/>
            <ac:spMk id="4" creationId="{B547373F-AF2E-4907-B442-9F902B387FD0}"/>
          </ac:spMkLst>
        </pc:spChg>
        <pc:spChg chg="add">
          <ac:chgData name="AMADOU, IBRAHIM (ECGF)" userId="959b0ff8-2a17-49a8-90f7-e7e8a307388c" providerId="ADAL" clId="{4DFFBB59-FA56-44DC-999F-438B1C47C360}" dt="2025-09-18T07:03:56.552" v="2716" actId="26606"/>
          <ac:spMkLst>
            <pc:docMk/>
            <pc:sldMk cId="2650967363" sldId="363"/>
            <ac:spMk id="5" creationId="{1A3C89F8-0D2F-47FF-B903-151248265F47}"/>
          </ac:spMkLst>
        </pc:spChg>
        <pc:spChg chg="add">
          <ac:chgData name="AMADOU, IBRAHIM (ECGF)" userId="959b0ff8-2a17-49a8-90f7-e7e8a307388c" providerId="ADAL" clId="{4DFFBB59-FA56-44DC-999F-438B1C47C360}" dt="2025-09-18T07:03:56.552" v="2716" actId="26606"/>
          <ac:spMkLst>
            <pc:docMk/>
            <pc:sldMk cId="2650967363" sldId="363"/>
            <ac:spMk id="6" creationId="{C5CB530E-515E-412C-9DF1-5F8FFBD6F383}"/>
          </ac:spMkLst>
        </pc:spChg>
        <pc:spChg chg="add del">
          <ac:chgData name="AMADOU, IBRAHIM (ECGF)" userId="959b0ff8-2a17-49a8-90f7-e7e8a307388c" providerId="ADAL" clId="{4DFFBB59-FA56-44DC-999F-438B1C47C360}" dt="2025-09-18T06:54:06.198" v="2611" actId="26606"/>
          <ac:spMkLst>
            <pc:docMk/>
            <pc:sldMk cId="2650967363" sldId="363"/>
            <ac:spMk id="7" creationId="{1A3C89F8-0D2F-47FF-B903-151248265F47}"/>
          </ac:spMkLst>
        </pc:spChg>
        <pc:spChg chg="add">
          <ac:chgData name="AMADOU, IBRAHIM (ECGF)" userId="959b0ff8-2a17-49a8-90f7-e7e8a307388c" providerId="ADAL" clId="{4DFFBB59-FA56-44DC-999F-438B1C47C360}" dt="2025-09-18T07:03:56.552" v="2716" actId="26606"/>
          <ac:spMkLst>
            <pc:docMk/>
            <pc:sldMk cId="2650967363" sldId="363"/>
            <ac:spMk id="8" creationId="{712D4376-A578-4FF1-94FC-245E7A6A489F}"/>
          </ac:spMkLst>
        </pc:spChg>
        <pc:spChg chg="add del">
          <ac:chgData name="AMADOU, IBRAHIM (ECGF)" userId="959b0ff8-2a17-49a8-90f7-e7e8a307388c" providerId="ADAL" clId="{4DFFBB59-FA56-44DC-999F-438B1C47C360}" dt="2025-09-18T06:54:06.198" v="2611" actId="26606"/>
          <ac:spMkLst>
            <pc:docMk/>
            <pc:sldMk cId="2650967363" sldId="363"/>
            <ac:spMk id="9" creationId="{C5CB530E-515E-412C-9DF1-5F8FFBD6F383}"/>
          </ac:spMkLst>
        </pc:spChg>
        <pc:spChg chg="add">
          <ac:chgData name="AMADOU, IBRAHIM (ECGF)" userId="959b0ff8-2a17-49a8-90f7-e7e8a307388c" providerId="ADAL" clId="{4DFFBB59-FA56-44DC-999F-438B1C47C360}" dt="2025-09-18T07:03:56.552" v="2716" actId="26606"/>
          <ac:spMkLst>
            <pc:docMk/>
            <pc:sldMk cId="2650967363" sldId="363"/>
            <ac:spMk id="10" creationId="{AEA7509D-F04F-40CB-A0B3-EEF16499CC9F}"/>
          </ac:spMkLst>
        </pc:spChg>
        <pc:spChg chg="add del">
          <ac:chgData name="AMADOU, IBRAHIM (ECGF)" userId="959b0ff8-2a17-49a8-90f7-e7e8a307388c" providerId="ADAL" clId="{4DFFBB59-FA56-44DC-999F-438B1C47C360}" dt="2025-09-18T06:54:06.198" v="2611" actId="26606"/>
          <ac:spMkLst>
            <pc:docMk/>
            <pc:sldMk cId="2650967363" sldId="363"/>
            <ac:spMk id="11" creationId="{712D4376-A578-4FF1-94FC-245E7A6A489F}"/>
          </ac:spMkLst>
        </pc:spChg>
        <pc:spChg chg="add del">
          <ac:chgData name="AMADOU, IBRAHIM (ECGF)" userId="959b0ff8-2a17-49a8-90f7-e7e8a307388c" providerId="ADAL" clId="{4DFFBB59-FA56-44DC-999F-438B1C47C360}" dt="2025-09-18T06:54:06.198" v="2611" actId="26606"/>
          <ac:spMkLst>
            <pc:docMk/>
            <pc:sldMk cId="2650967363" sldId="363"/>
            <ac:spMk id="13" creationId="{AEA7509D-F04F-40CB-A0B3-EEF16499CC9F}"/>
          </ac:spMkLst>
        </pc:spChg>
        <pc:spChg chg="add">
          <ac:chgData name="AMADOU, IBRAHIM (ECGF)" userId="959b0ff8-2a17-49a8-90f7-e7e8a307388c" providerId="ADAL" clId="{4DFFBB59-FA56-44DC-999F-438B1C47C360}" dt="2025-09-18T07:03:56.552" v="2716" actId="26606"/>
          <ac:spMkLst>
            <pc:docMk/>
            <pc:sldMk cId="2650967363" sldId="363"/>
            <ac:spMk id="14" creationId="{508BEF50-7B1E-49A4-BC19-5F4F1D755E64}"/>
          </ac:spMkLst>
        </pc:spChg>
        <pc:spChg chg="add">
          <ac:chgData name="AMADOU, IBRAHIM (ECGF)" userId="959b0ff8-2a17-49a8-90f7-e7e8a307388c" providerId="ADAL" clId="{4DFFBB59-FA56-44DC-999F-438B1C47C360}" dt="2025-09-18T07:03:56.552" v="2716" actId="26606"/>
          <ac:spMkLst>
            <pc:docMk/>
            <pc:sldMk cId="2650967363" sldId="363"/>
            <ac:spMk id="16" creationId="{3FBAD350-5664-4811-A208-657FB882D350}"/>
          </ac:spMkLst>
        </pc:spChg>
        <pc:spChg chg="add del">
          <ac:chgData name="AMADOU, IBRAHIM (ECGF)" userId="959b0ff8-2a17-49a8-90f7-e7e8a307388c" providerId="ADAL" clId="{4DFFBB59-FA56-44DC-999F-438B1C47C360}" dt="2025-09-18T06:54:06.198" v="2611" actId="26606"/>
          <ac:spMkLst>
            <pc:docMk/>
            <pc:sldMk cId="2650967363" sldId="363"/>
            <ac:spMk id="17" creationId="{508BEF50-7B1E-49A4-BC19-5F4F1D755E64}"/>
          </ac:spMkLst>
        </pc:spChg>
        <pc:spChg chg="add">
          <ac:chgData name="AMADOU, IBRAHIM (ECGF)" userId="959b0ff8-2a17-49a8-90f7-e7e8a307388c" providerId="ADAL" clId="{4DFFBB59-FA56-44DC-999F-438B1C47C360}" dt="2025-09-18T07:03:56.552" v="2716" actId="26606"/>
          <ac:spMkLst>
            <pc:docMk/>
            <pc:sldMk cId="2650967363" sldId="363"/>
            <ac:spMk id="18" creationId="{C39ADB8F-D187-49D7-BDCF-C1B6DC727068}"/>
          </ac:spMkLst>
        </pc:spChg>
        <pc:spChg chg="add del">
          <ac:chgData name="AMADOU, IBRAHIM (ECGF)" userId="959b0ff8-2a17-49a8-90f7-e7e8a307388c" providerId="ADAL" clId="{4DFFBB59-FA56-44DC-999F-438B1C47C360}" dt="2025-09-18T06:54:06.198" v="2611" actId="26606"/>
          <ac:spMkLst>
            <pc:docMk/>
            <pc:sldMk cId="2650967363" sldId="363"/>
            <ac:spMk id="19" creationId="{3FBAD350-5664-4811-A208-657FB882D350}"/>
          </ac:spMkLst>
        </pc:spChg>
        <pc:spChg chg="add del">
          <ac:chgData name="AMADOU, IBRAHIM (ECGF)" userId="959b0ff8-2a17-49a8-90f7-e7e8a307388c" providerId="ADAL" clId="{4DFFBB59-FA56-44DC-999F-438B1C47C360}" dt="2025-09-18T06:54:06.198" v="2611" actId="26606"/>
          <ac:spMkLst>
            <pc:docMk/>
            <pc:sldMk cId="2650967363" sldId="363"/>
            <ac:spMk id="21" creationId="{C39ADB8F-D187-49D7-BDCF-C1B6DC727068}"/>
          </ac:spMkLst>
        </pc:spChg>
        <pc:cxnChg chg="add">
          <ac:chgData name="AMADOU, IBRAHIM (ECGF)" userId="959b0ff8-2a17-49a8-90f7-e7e8a307388c" providerId="ADAL" clId="{4DFFBB59-FA56-44DC-999F-438B1C47C360}" dt="2025-09-18T07:03:56.552" v="2716" actId="26606"/>
          <ac:cxnSpMkLst>
            <pc:docMk/>
            <pc:sldMk cId="2650967363" sldId="363"/>
            <ac:cxnSpMk id="12" creationId="{56020367-4FD5-4596-8E10-C5F095CD8DBF}"/>
          </ac:cxnSpMkLst>
        </pc:cxnChg>
        <pc:cxnChg chg="add del">
          <ac:chgData name="AMADOU, IBRAHIM (ECGF)" userId="959b0ff8-2a17-49a8-90f7-e7e8a307388c" providerId="ADAL" clId="{4DFFBB59-FA56-44DC-999F-438B1C47C360}" dt="2025-09-18T06:54:06.198" v="2611" actId="26606"/>
          <ac:cxnSpMkLst>
            <pc:docMk/>
            <pc:sldMk cId="2650967363" sldId="363"/>
            <ac:cxnSpMk id="15" creationId="{56020367-4FD5-4596-8E10-C5F095CD8DBF}"/>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acha\Desktop\ECMR-2024\Alexandre\DRM\Copy%20of%20DRM-Figures-and-graphs-1203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acha\Desktop\ECMR-2024\Alexandre\DRM\Copy%20of%20DRM-Figures-and-graphs-1203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KO106269\AppData\Local\Microsoft\Windows\INetCache\Content.Outlook\2OIR71FX\DRM-Figures-and-graphs-1203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zacha\Desktop\ECMR-2024\Alexandre\DRM\Copy%20of%20DRM-Figures-and-graphs-1203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KO106269\AppData\Local\Microsoft\Windows\INetCache\Content.Outlook\2OIR71FX\DRM-figures-28-03-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KO106269\AppData\Local\Microsoft\Windows\INetCache\Content.Outlook\2OIR71FX\DRM-figures-28-03-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62745"/>
            </a:solidFill>
            <a:ln>
              <a:noFill/>
            </a:ln>
            <a:effectLst>
              <a:outerShdw blurRad="76200" dir="18900000" sy="23000" kx="-1200000" algn="bl" rotWithShape="0">
                <a:prstClr val="black">
                  <a:alpha val="20000"/>
                </a:prstClr>
              </a:outerShdw>
            </a:effectLst>
          </c:spPr>
          <c:invertIfNegative val="0"/>
          <c:dLbls>
            <c:dLbl>
              <c:idx val="0"/>
              <c:layout>
                <c:manualLayout>
                  <c:x val="-3.5288393702883397E-3"/>
                  <c:y val="-1.9427129144517954E-2"/>
                </c:manualLayout>
              </c:layout>
              <c:tx>
                <c:rich>
                  <a:bodyPr/>
                  <a:lstStyle/>
                  <a:p>
                    <a:r>
                      <a:rPr lang="en-US" dirty="0"/>
                      <a:t>620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03C-4154-B595-0CA825A79D19}"/>
                </c:ext>
              </c:extLst>
            </c:dLbl>
            <c:dLbl>
              <c:idx val="1"/>
              <c:layout>
                <c:manualLayout>
                  <c:x val="-4.7051191603844954E-3"/>
                  <c:y val="-4.43706036016769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3C-4154-B595-0CA825A79D19}"/>
                </c:ext>
              </c:extLst>
            </c:dLbl>
            <c:dLbl>
              <c:idx val="2"/>
              <c:layout>
                <c:manualLayout>
                  <c:x val="4.7051191603843662E-3"/>
                  <c:y val="-1.64291153876480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3C-4154-B595-0CA825A79D19}"/>
                </c:ext>
              </c:extLst>
            </c:dLbl>
            <c:dLbl>
              <c:idx val="3"/>
              <c:layout>
                <c:manualLayout>
                  <c:x val="1.1762797900961995E-3"/>
                  <c:y val="-4.3461048719375998E-2"/>
                </c:manualLayout>
              </c:layout>
              <c:spPr>
                <a:noFill/>
                <a:ln>
                  <a:noFill/>
                </a:ln>
                <a:effectLst/>
              </c:spPr>
              <c:txPr>
                <a:bodyPr rot="0" spcFirstLastPara="1" vertOverflow="ellipsis" vert="horz" wrap="square" lIns="38100" tIns="19050" rIns="38100" bIns="19050" anchor="ctr" anchorCtr="1">
                  <a:noAutofit/>
                </a:bodyPr>
                <a:lstStyle/>
                <a:p>
                  <a:pPr>
                    <a:defRPr lang="ja-JP" sz="2500" b="1" i="0" u="none" strike="noStrike" kern="1200" baseline="0">
                      <a:solidFill>
                        <a:schemeClr val="accent1">
                          <a:lumMod val="7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6864608621612185E-2"/>
                      <c:h val="0.13946759996959496"/>
                    </c:manualLayout>
                  </c15:layout>
                </c:ext>
                <c:ext xmlns:c16="http://schemas.microsoft.com/office/drawing/2014/chart" uri="{C3380CC4-5D6E-409C-BE32-E72D297353CC}">
                  <c16:uniqueId val="{00000001-C03C-4154-B595-0CA825A79D19}"/>
                </c:ext>
              </c:extLst>
            </c:dLbl>
            <c:dLbl>
              <c:idx val="4"/>
              <c:layout>
                <c:manualLayout>
                  <c:x val="-7.0576787405766794E-3"/>
                  <c:y val="-7.2258033142451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3C-4154-B595-0CA825A79D19}"/>
                </c:ext>
              </c:extLst>
            </c:dLbl>
            <c:spPr>
              <a:noFill/>
              <a:ln>
                <a:noFill/>
              </a:ln>
              <a:effectLst/>
            </c:spPr>
            <c:txPr>
              <a:bodyPr rot="0" spcFirstLastPara="1" vertOverflow="ellipsis" vert="horz" wrap="square" lIns="38100" tIns="19050" rIns="38100" bIns="19050" anchor="ctr" anchorCtr="1">
                <a:spAutoFit/>
              </a:bodyPr>
              <a:lstStyle/>
              <a:p>
                <a:pPr>
                  <a:defRPr lang="ja-JP" sz="2500" b="1" i="0" u="none" strike="noStrike" kern="1200" baseline="0">
                    <a:solidFill>
                      <a:schemeClr val="accent1">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Sheet1!$D$5:$H$5</c:f>
              <c:strCache>
                <c:ptCount val="5"/>
                <c:pt idx="0">
                  <c:v>Income from taxes</c:v>
                </c:pt>
                <c:pt idx="1">
                  <c:v>Debt</c:v>
                </c:pt>
                <c:pt idx="2">
                  <c:v>ODA</c:v>
                </c:pt>
                <c:pt idx="3">
                  <c:v>FDI</c:v>
                </c:pt>
                <c:pt idx="4">
                  <c:v>Climate Finance</c:v>
                </c:pt>
              </c:strCache>
            </c:strRef>
          </c:cat>
          <c:val>
            <c:numRef>
              <c:f>Sheet1!$D$6:$H$6</c:f>
              <c:numCache>
                <c:formatCode>General</c:formatCode>
                <c:ptCount val="5"/>
                <c:pt idx="0">
                  <c:v>620</c:v>
                </c:pt>
                <c:pt idx="1">
                  <c:v>696</c:v>
                </c:pt>
                <c:pt idx="2">
                  <c:v>174.9</c:v>
                </c:pt>
                <c:pt idx="3">
                  <c:v>45</c:v>
                </c:pt>
                <c:pt idx="4">
                  <c:v>18.3</c:v>
                </c:pt>
              </c:numCache>
            </c:numRef>
          </c:val>
          <c:extLst>
            <c:ext xmlns:c16="http://schemas.microsoft.com/office/drawing/2014/chart" uri="{C3380CC4-5D6E-409C-BE32-E72D297353CC}">
              <c16:uniqueId val="{00000000-B8E6-384C-8B7E-4EE39A1A73A9}"/>
            </c:ext>
          </c:extLst>
        </c:ser>
        <c:dLbls>
          <c:dLblPos val="inEnd"/>
          <c:showLegendKey val="0"/>
          <c:showVal val="1"/>
          <c:showCatName val="0"/>
          <c:showSerName val="0"/>
          <c:showPercent val="0"/>
          <c:showBubbleSize val="0"/>
        </c:dLbls>
        <c:gapWidth val="41"/>
        <c:axId val="1274174544"/>
        <c:axId val="1115954960"/>
      </c:barChart>
      <c:catAx>
        <c:axId val="1274174544"/>
        <c:scaling>
          <c:orientation val="minMax"/>
        </c:scaling>
        <c:delete val="0"/>
        <c:axPos val="b"/>
        <c:title>
          <c:tx>
            <c:rich>
              <a:bodyPr rot="0" spcFirstLastPara="1" vertOverflow="ellipsis" vert="horz" wrap="square" anchor="ctr" anchorCtr="1"/>
              <a:lstStyle/>
              <a:p>
                <a:pPr>
                  <a:defRPr lang="ja-JP" sz="1600" b="1" i="0" u="none" strike="noStrike" kern="1200" baseline="0">
                    <a:solidFill>
                      <a:schemeClr val="dk1">
                        <a:lumMod val="65000"/>
                        <a:lumOff val="35000"/>
                      </a:schemeClr>
                    </a:solidFill>
                    <a:latin typeface="+mn-lt"/>
                    <a:ea typeface="+mn-ea"/>
                    <a:cs typeface="+mn-cs"/>
                  </a:defRPr>
                </a:pPr>
                <a:r>
                  <a:rPr lang="en-US" sz="1600" dirty="0"/>
                  <a:t>Source of Financing</a:t>
                </a:r>
              </a:p>
            </c:rich>
          </c:tx>
          <c:layout>
            <c:manualLayout>
              <c:xMode val="edge"/>
              <c:yMode val="edge"/>
              <c:x val="0.38648270837285681"/>
              <c:y val="0.92676044372163024"/>
            </c:manualLayout>
          </c:layout>
          <c:overlay val="0"/>
          <c:spPr>
            <a:noFill/>
            <a:ln>
              <a:noFill/>
            </a:ln>
            <a:effectLst/>
          </c:spPr>
          <c:txPr>
            <a:bodyPr rot="0" spcFirstLastPara="1" vertOverflow="ellipsis" vert="horz" wrap="square" anchor="ctr" anchorCtr="1"/>
            <a:lstStyle/>
            <a:p>
              <a:pPr>
                <a:defRPr lang="ja-JP" sz="16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dk1">
                    <a:lumMod val="65000"/>
                    <a:lumOff val="35000"/>
                  </a:schemeClr>
                </a:solidFill>
                <a:effectLst/>
                <a:latin typeface="+mn-lt"/>
                <a:ea typeface="+mn-ea"/>
                <a:cs typeface="+mn-cs"/>
              </a:defRPr>
            </a:pPr>
            <a:endParaRPr lang="en-US"/>
          </a:p>
        </c:txPr>
        <c:crossAx val="1115954960"/>
        <c:crosses val="autoZero"/>
        <c:auto val="1"/>
        <c:lblAlgn val="ctr"/>
        <c:lblOffset val="100"/>
        <c:noMultiLvlLbl val="0"/>
      </c:catAx>
      <c:valAx>
        <c:axId val="1115954960"/>
        <c:scaling>
          <c:orientation val="minMax"/>
        </c:scaling>
        <c:delete val="1"/>
        <c:axPos val="l"/>
        <c:title>
          <c:tx>
            <c:rich>
              <a:bodyPr rot="-5400000" spcFirstLastPara="1" vertOverflow="ellipsis" vert="horz" wrap="square" anchor="ctr" anchorCtr="1"/>
              <a:lstStyle/>
              <a:p>
                <a:pPr>
                  <a:defRPr lang="ja-JP" sz="1600" b="1" i="0" u="none" strike="noStrike" kern="1200" baseline="0">
                    <a:solidFill>
                      <a:schemeClr val="dk1">
                        <a:lumMod val="65000"/>
                        <a:lumOff val="35000"/>
                      </a:schemeClr>
                    </a:solidFill>
                    <a:latin typeface="+mn-lt"/>
                    <a:ea typeface="+mn-ea"/>
                    <a:cs typeface="+mn-cs"/>
                  </a:defRPr>
                </a:pPr>
                <a:r>
                  <a:rPr lang="en-US" sz="1600" dirty="0"/>
                  <a:t>US$ billion</a:t>
                </a:r>
              </a:p>
            </c:rich>
          </c:tx>
          <c:layout>
            <c:manualLayout>
              <c:xMode val="edge"/>
              <c:yMode val="edge"/>
              <c:x val="2.8428403463141759E-2"/>
              <c:y val="0.241418412663815"/>
            </c:manualLayout>
          </c:layout>
          <c:overlay val="0"/>
          <c:spPr>
            <a:noFill/>
            <a:ln>
              <a:noFill/>
            </a:ln>
            <a:effectLst/>
          </c:spPr>
          <c:txPr>
            <a:bodyPr rot="-5400000" spcFirstLastPara="1" vertOverflow="ellipsis" vert="horz" wrap="square" anchor="ctr" anchorCtr="1"/>
            <a:lstStyle/>
            <a:p>
              <a:pPr>
                <a:defRPr lang="ja-JP" sz="16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2741745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79315868895129E-2"/>
          <c:y val="0.25560948445800713"/>
          <c:w val="0.90144339076144098"/>
          <c:h val="0.53839423537404363"/>
        </c:manualLayout>
      </c:layout>
      <c:lineChart>
        <c:grouping val="standard"/>
        <c:varyColors val="0"/>
        <c:ser>
          <c:idx val="0"/>
          <c:order val="0"/>
          <c:tx>
            <c:strRef>
              <c:f>Tax!$A$3</c:f>
              <c:strCache>
                <c:ptCount val="1"/>
                <c:pt idx="0">
                  <c:v>Africa</c:v>
                </c:pt>
              </c:strCache>
            </c:strRef>
          </c:tx>
          <c:spPr>
            <a:ln w="28575" cap="rnd">
              <a:solidFill>
                <a:schemeClr val="accent2">
                  <a:lumMod val="75000"/>
                </a:schemeClr>
              </a:solidFill>
              <a:prstDash val="dash"/>
              <a:round/>
            </a:ln>
            <a:effectLst/>
          </c:spPr>
          <c:marker>
            <c:symbol val="none"/>
          </c:marker>
          <c:cat>
            <c:numRef>
              <c:f>Tax!$B$2:$N$2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Tax!$B$3:$M$3</c:f>
              <c:numCache>
                <c:formatCode>0.0</c:formatCode>
                <c:ptCount val="12"/>
                <c:pt idx="0">
                  <c:v>16.070812347773117</c:v>
                </c:pt>
                <c:pt idx="1">
                  <c:v>17.528751880598268</c:v>
                </c:pt>
                <c:pt idx="2">
                  <c:v>16.970139210888043</c:v>
                </c:pt>
                <c:pt idx="3">
                  <c:v>16.237162150780716</c:v>
                </c:pt>
                <c:pt idx="4">
                  <c:v>15.424591863709324</c:v>
                </c:pt>
                <c:pt idx="5">
                  <c:v>13.931603696139829</c:v>
                </c:pt>
                <c:pt idx="6">
                  <c:v>13.41727426189172</c:v>
                </c:pt>
                <c:pt idx="7">
                  <c:v>14.151421784354135</c:v>
                </c:pt>
                <c:pt idx="8">
                  <c:v>14.731689140689161</c:v>
                </c:pt>
                <c:pt idx="9">
                  <c:v>14.268261596392911</c:v>
                </c:pt>
                <c:pt idx="10">
                  <c:v>13.130653844879426</c:v>
                </c:pt>
                <c:pt idx="11">
                  <c:v>14.203331725038911</c:v>
                </c:pt>
              </c:numCache>
            </c:numRef>
          </c:val>
          <c:smooth val="0"/>
          <c:extLst>
            <c:ext xmlns:c16="http://schemas.microsoft.com/office/drawing/2014/chart" uri="{C3380CC4-5D6E-409C-BE32-E72D297353CC}">
              <c16:uniqueId val="{00000000-B5E9-6342-9CC6-3192F8C815B6}"/>
            </c:ext>
          </c:extLst>
        </c:ser>
        <c:ser>
          <c:idx val="2"/>
          <c:order val="1"/>
          <c:tx>
            <c:strRef>
              <c:f>Tax!$A$5</c:f>
              <c:strCache>
                <c:ptCount val="1"/>
                <c:pt idx="0">
                  <c:v>East Asia and Pacific</c:v>
                </c:pt>
              </c:strCache>
            </c:strRef>
          </c:tx>
          <c:spPr>
            <a:ln w="28575" cap="rnd">
              <a:solidFill>
                <a:schemeClr val="accent1"/>
              </a:solidFill>
              <a:round/>
            </a:ln>
            <a:effectLst/>
          </c:spPr>
          <c:marker>
            <c:symbol val="none"/>
          </c:marker>
          <c:cat>
            <c:numRef>
              <c:f>Tax!$B$2:$N$2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Tax!$B$5:$M$5</c:f>
              <c:numCache>
                <c:formatCode>0.0</c:formatCode>
                <c:ptCount val="12"/>
                <c:pt idx="0">
                  <c:v>15.139340404728038</c:v>
                </c:pt>
                <c:pt idx="1">
                  <c:v>15.362670872561619</c:v>
                </c:pt>
                <c:pt idx="2">
                  <c:v>15.319469934217432</c:v>
                </c:pt>
                <c:pt idx="3">
                  <c:v>15.187199286865496</c:v>
                </c:pt>
                <c:pt idx="4">
                  <c:v>15.09515142966344</c:v>
                </c:pt>
                <c:pt idx="5">
                  <c:v>14.960538017548496</c:v>
                </c:pt>
                <c:pt idx="6">
                  <c:v>14.692336582111382</c:v>
                </c:pt>
                <c:pt idx="7">
                  <c:v>14.867288299386974</c:v>
                </c:pt>
                <c:pt idx="8">
                  <c:v>14.651575583661485</c:v>
                </c:pt>
                <c:pt idx="9">
                  <c:v>14.120498056258922</c:v>
                </c:pt>
                <c:pt idx="10">
                  <c:v>13.80770510093469</c:v>
                </c:pt>
                <c:pt idx="11">
                  <c:v>13.924536274728094</c:v>
                </c:pt>
              </c:numCache>
            </c:numRef>
          </c:val>
          <c:smooth val="0"/>
          <c:extLst>
            <c:ext xmlns:c16="http://schemas.microsoft.com/office/drawing/2014/chart" uri="{C3380CC4-5D6E-409C-BE32-E72D297353CC}">
              <c16:uniqueId val="{00000001-B5E9-6342-9CC6-3192F8C815B6}"/>
            </c:ext>
          </c:extLst>
        </c:ser>
        <c:ser>
          <c:idx val="4"/>
          <c:order val="2"/>
          <c:tx>
            <c:strRef>
              <c:f>Tax!$A$7</c:f>
              <c:strCache>
                <c:ptCount val="1"/>
                <c:pt idx="0">
                  <c:v>Europe and Central Asia</c:v>
                </c:pt>
              </c:strCache>
            </c:strRef>
          </c:tx>
          <c:spPr>
            <a:ln w="28575" cap="rnd">
              <a:solidFill>
                <a:schemeClr val="accent5"/>
              </a:solidFill>
              <a:round/>
            </a:ln>
            <a:effectLst/>
          </c:spPr>
          <c:marker>
            <c:symbol val="none"/>
          </c:marker>
          <c:cat>
            <c:numRef>
              <c:f>Tax!$B$2:$N$2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Tax!$B$7:$M$7</c:f>
              <c:numCache>
                <c:formatCode>0.0</c:formatCode>
                <c:ptCount val="12"/>
                <c:pt idx="0">
                  <c:v>31.067647777128062</c:v>
                </c:pt>
                <c:pt idx="1">
                  <c:v>31.432178364494668</c:v>
                </c:pt>
                <c:pt idx="2">
                  <c:v>31.566665999186547</c:v>
                </c:pt>
                <c:pt idx="3">
                  <c:v>31.60832679382499</c:v>
                </c:pt>
                <c:pt idx="4">
                  <c:v>31.596314123524916</c:v>
                </c:pt>
                <c:pt idx="5">
                  <c:v>31.534170620454365</c:v>
                </c:pt>
                <c:pt idx="6">
                  <c:v>31.665959368409883</c:v>
                </c:pt>
                <c:pt idx="7">
                  <c:v>31.771128068666076</c:v>
                </c:pt>
                <c:pt idx="8">
                  <c:v>31.956777804403913</c:v>
                </c:pt>
                <c:pt idx="9">
                  <c:v>31.714349257106196</c:v>
                </c:pt>
                <c:pt idx="10">
                  <c:v>31.573162170697465</c:v>
                </c:pt>
                <c:pt idx="11">
                  <c:v>32.176468760000667</c:v>
                </c:pt>
              </c:numCache>
            </c:numRef>
          </c:val>
          <c:smooth val="0"/>
          <c:extLst>
            <c:ext xmlns:c16="http://schemas.microsoft.com/office/drawing/2014/chart" uri="{C3380CC4-5D6E-409C-BE32-E72D297353CC}">
              <c16:uniqueId val="{00000002-B5E9-6342-9CC6-3192F8C815B6}"/>
            </c:ext>
          </c:extLst>
        </c:ser>
        <c:ser>
          <c:idx val="5"/>
          <c:order val="3"/>
          <c:tx>
            <c:strRef>
              <c:f>Tax!$A$8</c:f>
              <c:strCache>
                <c:ptCount val="1"/>
                <c:pt idx="0">
                  <c:v>Latin America and Caribbean</c:v>
                </c:pt>
              </c:strCache>
            </c:strRef>
          </c:tx>
          <c:spPr>
            <a:ln w="28575" cap="rnd">
              <a:solidFill>
                <a:schemeClr val="accent6"/>
              </a:solidFill>
              <a:round/>
            </a:ln>
            <a:effectLst/>
          </c:spPr>
          <c:marker>
            <c:symbol val="none"/>
          </c:marker>
          <c:cat>
            <c:numRef>
              <c:f>Tax!$B$2:$N$2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Tax!$B$8:$M$8</c:f>
              <c:numCache>
                <c:formatCode>0.0</c:formatCode>
                <c:ptCount val="12"/>
                <c:pt idx="0">
                  <c:v>22.794433548997798</c:v>
                </c:pt>
                <c:pt idx="1">
                  <c:v>23.366021368391678</c:v>
                </c:pt>
                <c:pt idx="2">
                  <c:v>23.238700322359996</c:v>
                </c:pt>
                <c:pt idx="3">
                  <c:v>23.433565238424702</c:v>
                </c:pt>
                <c:pt idx="4">
                  <c:v>23.408897344516085</c:v>
                </c:pt>
                <c:pt idx="5">
                  <c:v>24.033994698717859</c:v>
                </c:pt>
                <c:pt idx="6">
                  <c:v>23.929566650548491</c:v>
                </c:pt>
                <c:pt idx="7">
                  <c:v>23.829386537003856</c:v>
                </c:pt>
                <c:pt idx="8">
                  <c:v>23.845595922756353</c:v>
                </c:pt>
                <c:pt idx="9">
                  <c:v>23.847267960397872</c:v>
                </c:pt>
                <c:pt idx="10">
                  <c:v>23.662722355028361</c:v>
                </c:pt>
                <c:pt idx="11">
                  <c:v>24.520554809650651</c:v>
                </c:pt>
              </c:numCache>
            </c:numRef>
          </c:val>
          <c:smooth val="0"/>
          <c:extLst>
            <c:ext xmlns:c16="http://schemas.microsoft.com/office/drawing/2014/chart" uri="{C3380CC4-5D6E-409C-BE32-E72D297353CC}">
              <c16:uniqueId val="{00000003-B5E9-6342-9CC6-3192F8C815B6}"/>
            </c:ext>
          </c:extLst>
        </c:ser>
        <c:ser>
          <c:idx val="9"/>
          <c:order val="4"/>
          <c:tx>
            <c:strRef>
              <c:f>Tax!$A$12</c:f>
              <c:strCache>
                <c:ptCount val="1"/>
                <c:pt idx="0">
                  <c:v>South Asia</c:v>
                </c:pt>
              </c:strCache>
            </c:strRef>
          </c:tx>
          <c:spPr>
            <a:ln w="28575" cap="rnd">
              <a:solidFill>
                <a:srgbClr val="E3DE00"/>
              </a:solidFill>
              <a:round/>
            </a:ln>
            <a:effectLst/>
          </c:spPr>
          <c:marker>
            <c:symbol val="none"/>
          </c:marker>
          <c:cat>
            <c:numRef>
              <c:f>Tax!$B$2:$N$2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Tax!$B$12:$M$12</c:f>
              <c:numCache>
                <c:formatCode>0.0</c:formatCode>
                <c:ptCount val="12"/>
                <c:pt idx="0">
                  <c:v>10.225713982979089</c:v>
                </c:pt>
                <c:pt idx="1">
                  <c:v>10.086982377599512</c:v>
                </c:pt>
                <c:pt idx="2">
                  <c:v>10.657117328667525</c:v>
                </c:pt>
                <c:pt idx="3">
                  <c:v>10.79954348682187</c:v>
                </c:pt>
                <c:pt idx="4">
                  <c:v>9.8790362026157954</c:v>
                </c:pt>
                <c:pt idx="5">
                  <c:v>10.443416582209901</c:v>
                </c:pt>
                <c:pt idx="6">
                  <c:v>10.859707047384628</c:v>
                </c:pt>
                <c:pt idx="7">
                  <c:v>11.068621673904566</c:v>
                </c:pt>
                <c:pt idx="8">
                  <c:v>11.688833573520519</c:v>
                </c:pt>
                <c:pt idx="9">
                  <c:v>9.3986048389913677</c:v>
                </c:pt>
                <c:pt idx="10">
                  <c:v>7.879140927356544</c:v>
                </c:pt>
                <c:pt idx="11">
                  <c:v>8.3605306840589328</c:v>
                </c:pt>
              </c:numCache>
            </c:numRef>
          </c:val>
          <c:smooth val="0"/>
          <c:extLst>
            <c:ext xmlns:c16="http://schemas.microsoft.com/office/drawing/2014/chart" uri="{C3380CC4-5D6E-409C-BE32-E72D297353CC}">
              <c16:uniqueId val="{00000004-B5E9-6342-9CC6-3192F8C815B6}"/>
            </c:ext>
          </c:extLst>
        </c:ser>
        <c:dLbls>
          <c:showLegendKey val="0"/>
          <c:showVal val="0"/>
          <c:showCatName val="0"/>
          <c:showSerName val="0"/>
          <c:showPercent val="0"/>
          <c:showBubbleSize val="0"/>
        </c:dLbls>
        <c:smooth val="0"/>
        <c:axId val="1411620864"/>
        <c:axId val="1411624224"/>
      </c:lineChart>
      <c:catAx>
        <c:axId val="14116208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lang="ja-JP"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411624224"/>
        <c:crosses val="autoZero"/>
        <c:auto val="1"/>
        <c:lblAlgn val="ctr"/>
        <c:lblOffset val="100"/>
        <c:noMultiLvlLbl val="0"/>
      </c:catAx>
      <c:valAx>
        <c:axId val="1411624224"/>
        <c:scaling>
          <c:orientation val="minMax"/>
          <c:min val="5"/>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411620864"/>
        <c:crosses val="autoZero"/>
        <c:crossBetween val="between"/>
        <c:majorUnit val="10"/>
      </c:valAx>
      <c:spPr>
        <a:noFill/>
        <a:ln>
          <a:noFill/>
        </a:ln>
        <a:effectLst/>
      </c:spPr>
    </c:plotArea>
    <c:legend>
      <c:legendPos val="t"/>
      <c:layout>
        <c:manualLayout>
          <c:xMode val="edge"/>
          <c:yMode val="edge"/>
          <c:x val="7.8456335003579084E-2"/>
          <c:y val="2.7935296345296019E-3"/>
          <c:w val="0.88657806038633657"/>
          <c:h val="0.25379646804966688"/>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79315868895129E-2"/>
          <c:y val="0.25716092533953694"/>
          <c:w val="0.90144339076144098"/>
          <c:h val="0.54979761336733457"/>
        </c:manualLayout>
      </c:layout>
      <c:lineChart>
        <c:grouping val="standard"/>
        <c:varyColors val="0"/>
        <c:ser>
          <c:idx val="0"/>
          <c:order val="0"/>
          <c:tx>
            <c:strRef>
              <c:f>Revenue!$A$3</c:f>
              <c:strCache>
                <c:ptCount val="1"/>
                <c:pt idx="0">
                  <c:v>Africa</c:v>
                </c:pt>
              </c:strCache>
            </c:strRef>
          </c:tx>
          <c:spPr>
            <a:ln w="28575" cap="rnd">
              <a:solidFill>
                <a:schemeClr val="accent2">
                  <a:lumMod val="75000"/>
                </a:schemeClr>
              </a:solidFill>
              <a:prstDash val="dash"/>
              <a:round/>
            </a:ln>
            <a:effectLst/>
          </c:spPr>
          <c:marker>
            <c:symbol val="none"/>
          </c:marker>
          <c:cat>
            <c:numRef>
              <c:f>Revenue!$B$2:$O$2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Revenue!$B$3:$M$3</c:f>
              <c:numCache>
                <c:formatCode>0.0</c:formatCode>
                <c:ptCount val="12"/>
                <c:pt idx="0">
                  <c:v>23.51061824887552</c:v>
                </c:pt>
                <c:pt idx="1">
                  <c:v>23.550110536678982</c:v>
                </c:pt>
                <c:pt idx="2">
                  <c:v>24.033864292500674</c:v>
                </c:pt>
                <c:pt idx="3">
                  <c:v>22.150755006470465</c:v>
                </c:pt>
                <c:pt idx="4">
                  <c:v>20.799784827101213</c:v>
                </c:pt>
                <c:pt idx="5">
                  <c:v>18.631770910634536</c:v>
                </c:pt>
                <c:pt idx="6">
                  <c:v>17.367180346907709</c:v>
                </c:pt>
                <c:pt idx="7">
                  <c:v>18.818788477749333</c:v>
                </c:pt>
                <c:pt idx="8">
                  <c:v>19.99307573327237</c:v>
                </c:pt>
                <c:pt idx="9">
                  <c:v>19.769426642129915</c:v>
                </c:pt>
                <c:pt idx="10">
                  <c:v>17.849624577797087</c:v>
                </c:pt>
                <c:pt idx="11">
                  <c:v>19.313498672977921</c:v>
                </c:pt>
              </c:numCache>
            </c:numRef>
          </c:val>
          <c:smooth val="0"/>
          <c:extLst>
            <c:ext xmlns:c16="http://schemas.microsoft.com/office/drawing/2014/chart" uri="{C3380CC4-5D6E-409C-BE32-E72D297353CC}">
              <c16:uniqueId val="{00000000-612A-4449-9C9D-E2365BF5667F}"/>
            </c:ext>
          </c:extLst>
        </c:ser>
        <c:ser>
          <c:idx val="2"/>
          <c:order val="1"/>
          <c:tx>
            <c:strRef>
              <c:f>Revenue!$A$5</c:f>
              <c:strCache>
                <c:ptCount val="1"/>
                <c:pt idx="0">
                  <c:v>East Asia and Pacific</c:v>
                </c:pt>
              </c:strCache>
            </c:strRef>
          </c:tx>
          <c:spPr>
            <a:ln w="28575" cap="rnd">
              <a:solidFill>
                <a:schemeClr val="accent1"/>
              </a:solidFill>
              <a:round/>
            </a:ln>
            <a:effectLst/>
          </c:spPr>
          <c:marker>
            <c:symbol val="none"/>
          </c:marker>
          <c:cat>
            <c:numRef>
              <c:f>Revenue!$B$2:$O$2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Revenue!$B$5:$M$5</c:f>
              <c:numCache>
                <c:formatCode>0.0</c:formatCode>
                <c:ptCount val="12"/>
                <c:pt idx="0">
                  <c:v>24.095673908023588</c:v>
                </c:pt>
                <c:pt idx="1">
                  <c:v>25.638945737692246</c:v>
                </c:pt>
                <c:pt idx="2">
                  <c:v>26.291398527871905</c:v>
                </c:pt>
                <c:pt idx="3">
                  <c:v>26.359428530394318</c:v>
                </c:pt>
                <c:pt idx="4">
                  <c:v>26.739159315831213</c:v>
                </c:pt>
                <c:pt idx="5">
                  <c:v>27.13996270818647</c:v>
                </c:pt>
                <c:pt idx="6">
                  <c:v>27.049448882848079</c:v>
                </c:pt>
                <c:pt idx="7">
                  <c:v>27.184715960481658</c:v>
                </c:pt>
                <c:pt idx="8">
                  <c:v>27.272861537426714</c:v>
                </c:pt>
                <c:pt idx="9">
                  <c:v>26.645761414639576</c:v>
                </c:pt>
                <c:pt idx="10">
                  <c:v>25.282644652202187</c:v>
                </c:pt>
                <c:pt idx="11">
                  <c:v>26.216164612792657</c:v>
                </c:pt>
              </c:numCache>
            </c:numRef>
          </c:val>
          <c:smooth val="0"/>
          <c:extLst>
            <c:ext xmlns:c16="http://schemas.microsoft.com/office/drawing/2014/chart" uri="{C3380CC4-5D6E-409C-BE32-E72D297353CC}">
              <c16:uniqueId val="{00000001-612A-4449-9C9D-E2365BF5667F}"/>
            </c:ext>
          </c:extLst>
        </c:ser>
        <c:ser>
          <c:idx val="4"/>
          <c:order val="2"/>
          <c:tx>
            <c:strRef>
              <c:f>Revenue!$A$7</c:f>
              <c:strCache>
                <c:ptCount val="1"/>
                <c:pt idx="0">
                  <c:v>Europe and Central Asia</c:v>
                </c:pt>
              </c:strCache>
            </c:strRef>
          </c:tx>
          <c:spPr>
            <a:ln w="28575" cap="rnd">
              <a:solidFill>
                <a:schemeClr val="accent5"/>
              </a:solidFill>
              <a:round/>
            </a:ln>
            <a:effectLst/>
          </c:spPr>
          <c:marker>
            <c:symbol val="none"/>
          </c:marker>
          <c:cat>
            <c:numRef>
              <c:f>Revenue!$B$2:$O$2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Revenue!$B$7:$M$7</c:f>
              <c:numCache>
                <c:formatCode>0.0</c:formatCode>
                <c:ptCount val="12"/>
                <c:pt idx="0">
                  <c:v>40.155078789689242</c:v>
                </c:pt>
                <c:pt idx="1">
                  <c:v>40.77392881942756</c:v>
                </c:pt>
                <c:pt idx="2">
                  <c:v>41.239702630180048</c:v>
                </c:pt>
                <c:pt idx="3">
                  <c:v>41.308136511628142</c:v>
                </c:pt>
                <c:pt idx="4">
                  <c:v>41.076173191430655</c:v>
                </c:pt>
                <c:pt idx="5">
                  <c:v>40.659008325733318</c:v>
                </c:pt>
                <c:pt idx="6">
                  <c:v>40.716544796567199</c:v>
                </c:pt>
                <c:pt idx="7">
                  <c:v>40.707797492816788</c:v>
                </c:pt>
                <c:pt idx="8">
                  <c:v>41.184705809740485</c:v>
                </c:pt>
                <c:pt idx="9">
                  <c:v>41.110651634525226</c:v>
                </c:pt>
                <c:pt idx="10">
                  <c:v>40.790054806670085</c:v>
                </c:pt>
                <c:pt idx="11">
                  <c:v>41.200843719918133</c:v>
                </c:pt>
              </c:numCache>
            </c:numRef>
          </c:val>
          <c:smooth val="0"/>
          <c:extLst>
            <c:ext xmlns:c16="http://schemas.microsoft.com/office/drawing/2014/chart" uri="{C3380CC4-5D6E-409C-BE32-E72D297353CC}">
              <c16:uniqueId val="{00000002-612A-4449-9C9D-E2365BF5667F}"/>
            </c:ext>
          </c:extLst>
        </c:ser>
        <c:ser>
          <c:idx val="5"/>
          <c:order val="3"/>
          <c:tx>
            <c:strRef>
              <c:f>Revenue!$A$8</c:f>
              <c:strCache>
                <c:ptCount val="1"/>
                <c:pt idx="0">
                  <c:v>Latin America and Caribbean</c:v>
                </c:pt>
              </c:strCache>
            </c:strRef>
          </c:tx>
          <c:spPr>
            <a:ln w="28575" cap="rnd">
              <a:solidFill>
                <a:schemeClr val="accent6"/>
              </a:solidFill>
              <a:round/>
            </a:ln>
            <a:effectLst/>
          </c:spPr>
          <c:marker>
            <c:symbol val="none"/>
          </c:marker>
          <c:cat>
            <c:numRef>
              <c:f>Revenue!$B$2:$O$2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Revenue!$B$8:$M$8</c:f>
              <c:numCache>
                <c:formatCode>0.0</c:formatCode>
                <c:ptCount val="12"/>
                <c:pt idx="0">
                  <c:v>29.727042973784389</c:v>
                </c:pt>
                <c:pt idx="1">
                  <c:v>30.725132733322582</c:v>
                </c:pt>
                <c:pt idx="2">
                  <c:v>30.862060235913813</c:v>
                </c:pt>
                <c:pt idx="3">
                  <c:v>30.428606306957001</c:v>
                </c:pt>
                <c:pt idx="4">
                  <c:v>29.456853315068983</c:v>
                </c:pt>
                <c:pt idx="5">
                  <c:v>29.337993810176467</c:v>
                </c:pt>
                <c:pt idx="6">
                  <c:v>29.267134557220569</c:v>
                </c:pt>
                <c:pt idx="7">
                  <c:v>28.890310389153893</c:v>
                </c:pt>
                <c:pt idx="8">
                  <c:v>29.180300081905461</c:v>
                </c:pt>
                <c:pt idx="9">
                  <c:v>29.77038315627923</c:v>
                </c:pt>
                <c:pt idx="10">
                  <c:v>28.342113408960127</c:v>
                </c:pt>
                <c:pt idx="11">
                  <c:v>29.65686714939217</c:v>
                </c:pt>
              </c:numCache>
            </c:numRef>
          </c:val>
          <c:smooth val="0"/>
          <c:extLst>
            <c:ext xmlns:c16="http://schemas.microsoft.com/office/drawing/2014/chart" uri="{C3380CC4-5D6E-409C-BE32-E72D297353CC}">
              <c16:uniqueId val="{00000003-612A-4449-9C9D-E2365BF5667F}"/>
            </c:ext>
          </c:extLst>
        </c:ser>
        <c:ser>
          <c:idx val="9"/>
          <c:order val="4"/>
          <c:tx>
            <c:strRef>
              <c:f>Revenue!$A$12</c:f>
              <c:strCache>
                <c:ptCount val="1"/>
                <c:pt idx="0">
                  <c:v>South Asia</c:v>
                </c:pt>
              </c:strCache>
            </c:strRef>
          </c:tx>
          <c:spPr>
            <a:ln w="28575" cap="rnd">
              <a:solidFill>
                <a:srgbClr val="E3DE00"/>
              </a:solidFill>
              <a:round/>
            </a:ln>
            <a:effectLst/>
          </c:spPr>
          <c:marker>
            <c:symbol val="none"/>
          </c:marker>
          <c:cat>
            <c:numRef>
              <c:f>Revenue!$B$2:$O$2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Revenue!$B$12:$M$12</c:f>
              <c:numCache>
                <c:formatCode>0.0</c:formatCode>
                <c:ptCount val="12"/>
                <c:pt idx="0">
                  <c:v>17.277221155854075</c:v>
                </c:pt>
                <c:pt idx="1">
                  <c:v>17.544807891111272</c:v>
                </c:pt>
                <c:pt idx="2">
                  <c:v>17.987360121267713</c:v>
                </c:pt>
                <c:pt idx="3">
                  <c:v>17.847874812299693</c:v>
                </c:pt>
                <c:pt idx="4">
                  <c:v>17.642309703254256</c:v>
                </c:pt>
                <c:pt idx="5">
                  <c:v>18.08825436420527</c:v>
                </c:pt>
                <c:pt idx="6">
                  <c:v>18.445671621237715</c:v>
                </c:pt>
                <c:pt idx="7">
                  <c:v>18.341117160725265</c:v>
                </c:pt>
                <c:pt idx="8">
                  <c:v>18.341343406911179</c:v>
                </c:pt>
                <c:pt idx="9">
                  <c:v>17.399662105983538</c:v>
                </c:pt>
                <c:pt idx="10">
                  <c:v>16.683604014373653</c:v>
                </c:pt>
                <c:pt idx="11">
                  <c:v>17.964464407931203</c:v>
                </c:pt>
              </c:numCache>
            </c:numRef>
          </c:val>
          <c:smooth val="0"/>
          <c:extLst>
            <c:ext xmlns:c16="http://schemas.microsoft.com/office/drawing/2014/chart" uri="{C3380CC4-5D6E-409C-BE32-E72D297353CC}">
              <c16:uniqueId val="{00000004-612A-4449-9C9D-E2365BF5667F}"/>
            </c:ext>
          </c:extLst>
        </c:ser>
        <c:dLbls>
          <c:showLegendKey val="0"/>
          <c:showVal val="0"/>
          <c:showCatName val="0"/>
          <c:showSerName val="0"/>
          <c:showPercent val="0"/>
          <c:showBubbleSize val="0"/>
        </c:dLbls>
        <c:smooth val="0"/>
        <c:axId val="1411620864"/>
        <c:axId val="1411624224"/>
      </c:lineChart>
      <c:catAx>
        <c:axId val="14116208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lang="ja-JP"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411624224"/>
        <c:crosses val="autoZero"/>
        <c:auto val="1"/>
        <c:lblAlgn val="ctr"/>
        <c:lblOffset val="100"/>
        <c:noMultiLvlLbl val="0"/>
      </c:catAx>
      <c:valAx>
        <c:axId val="1411624224"/>
        <c:scaling>
          <c:orientation val="minMax"/>
          <c:min val="15"/>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411620864"/>
        <c:crosses val="autoZero"/>
        <c:crossBetween val="between"/>
        <c:majorUnit val="10"/>
      </c:valAx>
      <c:spPr>
        <a:noFill/>
        <a:ln>
          <a:noFill/>
        </a:ln>
        <a:effectLst/>
      </c:spPr>
    </c:plotArea>
    <c:legend>
      <c:legendPos val="t"/>
      <c:layout>
        <c:manualLayout>
          <c:xMode val="edge"/>
          <c:yMode val="edge"/>
          <c:x val="6.9996923119956367E-2"/>
          <c:y val="2.6126177448957577E-3"/>
          <c:w val="0.87780054890398973"/>
          <c:h val="0.28897464413362295"/>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79567610247568E-2"/>
          <c:y val="0.17598425196850392"/>
          <c:w val="0.91395586384367833"/>
          <c:h val="0.71582895888013987"/>
        </c:manualLayout>
      </c:layout>
      <c:lineChart>
        <c:grouping val="standard"/>
        <c:varyColors val="0"/>
        <c:ser>
          <c:idx val="0"/>
          <c:order val="0"/>
          <c:tx>
            <c:strRef>
              <c:f>Tax!$A$40</c:f>
              <c:strCache>
                <c:ptCount val="1"/>
                <c:pt idx="0">
                  <c:v>Central Africa</c:v>
                </c:pt>
              </c:strCache>
            </c:strRef>
          </c:tx>
          <c:spPr>
            <a:ln w="28575" cap="rnd">
              <a:solidFill>
                <a:srgbClr val="7030A0"/>
              </a:solidFill>
              <a:round/>
            </a:ln>
            <a:effectLst/>
          </c:spPr>
          <c:marker>
            <c:symbol val="none"/>
          </c:marker>
          <c:cat>
            <c:numRef>
              <c:f>Tax!$B$39:$N$39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Tax!$B$40:$N$40</c:f>
              <c:numCache>
                <c:formatCode>0.0</c:formatCode>
                <c:ptCount val="13"/>
                <c:pt idx="0">
                  <c:v>13.337402411756797</c:v>
                </c:pt>
                <c:pt idx="1">
                  <c:v>14.25804369717755</c:v>
                </c:pt>
                <c:pt idx="2">
                  <c:v>14.456517998348298</c:v>
                </c:pt>
                <c:pt idx="3">
                  <c:v>14.373734666386124</c:v>
                </c:pt>
                <c:pt idx="4">
                  <c:v>14.251224789877497</c:v>
                </c:pt>
                <c:pt idx="5">
                  <c:v>11.960575398968798</c:v>
                </c:pt>
                <c:pt idx="6">
                  <c:v>10.363150013009282</c:v>
                </c:pt>
                <c:pt idx="7">
                  <c:v>9.9187574760141608</c:v>
                </c:pt>
                <c:pt idx="8">
                  <c:v>10.200966978025964</c:v>
                </c:pt>
                <c:pt idx="9">
                  <c:v>10.728811637697362</c:v>
                </c:pt>
                <c:pt idx="10">
                  <c:v>9.5532604456752939</c:v>
                </c:pt>
                <c:pt idx="11">
                  <c:v>9.8908353399297813</c:v>
                </c:pt>
                <c:pt idx="12">
                  <c:v>12.232481333609819</c:v>
                </c:pt>
              </c:numCache>
            </c:numRef>
          </c:val>
          <c:smooth val="0"/>
          <c:extLst>
            <c:ext xmlns:c16="http://schemas.microsoft.com/office/drawing/2014/chart" uri="{C3380CC4-5D6E-409C-BE32-E72D297353CC}">
              <c16:uniqueId val="{00000000-C4E1-0148-927F-1E49A6CEA27D}"/>
            </c:ext>
          </c:extLst>
        </c:ser>
        <c:ser>
          <c:idx val="1"/>
          <c:order val="1"/>
          <c:tx>
            <c:strRef>
              <c:f>Tax!$A$41</c:f>
              <c:strCache>
                <c:ptCount val="1"/>
                <c:pt idx="0">
                  <c:v>East Africa</c:v>
                </c:pt>
              </c:strCache>
            </c:strRef>
          </c:tx>
          <c:spPr>
            <a:ln w="28575" cap="rnd">
              <a:solidFill>
                <a:schemeClr val="tx1"/>
              </a:solidFill>
              <a:round/>
            </a:ln>
            <a:effectLst/>
          </c:spPr>
          <c:marker>
            <c:symbol val="none"/>
          </c:marker>
          <c:cat>
            <c:numRef>
              <c:f>Tax!$B$39:$N$39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Tax!$B$41:$N$41</c:f>
              <c:numCache>
                <c:formatCode>0.0</c:formatCode>
                <c:ptCount val="13"/>
                <c:pt idx="0">
                  <c:v>9.8973011958534531</c:v>
                </c:pt>
                <c:pt idx="1">
                  <c:v>9.4173122061008332</c:v>
                </c:pt>
                <c:pt idx="2">
                  <c:v>10.248850232413998</c:v>
                </c:pt>
                <c:pt idx="3">
                  <c:v>10.73883661974387</c:v>
                </c:pt>
                <c:pt idx="4">
                  <c:v>10.747034250897149</c:v>
                </c:pt>
                <c:pt idx="5">
                  <c:v>11.135554996997618</c:v>
                </c:pt>
                <c:pt idx="6">
                  <c:v>10.673437831113077</c:v>
                </c:pt>
                <c:pt idx="7">
                  <c:v>10.886643356728262</c:v>
                </c:pt>
                <c:pt idx="8">
                  <c:v>11.027703172962166</c:v>
                </c:pt>
                <c:pt idx="9">
                  <c:v>10.551195807073958</c:v>
                </c:pt>
                <c:pt idx="10">
                  <c:v>9.7128662247813011</c:v>
                </c:pt>
                <c:pt idx="11">
                  <c:v>10.046573461515168</c:v>
                </c:pt>
                <c:pt idx="12">
                  <c:v>10.388995792780525</c:v>
                </c:pt>
              </c:numCache>
            </c:numRef>
          </c:val>
          <c:smooth val="0"/>
          <c:extLst>
            <c:ext xmlns:c16="http://schemas.microsoft.com/office/drawing/2014/chart" uri="{C3380CC4-5D6E-409C-BE32-E72D297353CC}">
              <c16:uniqueId val="{00000001-C4E1-0148-927F-1E49A6CEA27D}"/>
            </c:ext>
          </c:extLst>
        </c:ser>
        <c:ser>
          <c:idx val="2"/>
          <c:order val="2"/>
          <c:tx>
            <c:strRef>
              <c:f>Tax!$A$42</c:f>
              <c:strCache>
                <c:ptCount val="1"/>
                <c:pt idx="0">
                  <c:v>North Africa</c:v>
                </c:pt>
              </c:strCache>
            </c:strRef>
          </c:tx>
          <c:spPr>
            <a:ln w="28575" cap="rnd">
              <a:solidFill>
                <a:schemeClr val="accent3"/>
              </a:solidFill>
              <a:round/>
            </a:ln>
            <a:effectLst/>
          </c:spPr>
          <c:marker>
            <c:symbol val="none"/>
          </c:marker>
          <c:cat>
            <c:numRef>
              <c:f>Tax!$B$39:$N$39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Tax!$B$42:$N$42</c:f>
              <c:numCache>
                <c:formatCode>0.0</c:formatCode>
                <c:ptCount val="13"/>
                <c:pt idx="0">
                  <c:v>20.965326150860271</c:v>
                </c:pt>
                <c:pt idx="1">
                  <c:v>21.64863972888832</c:v>
                </c:pt>
                <c:pt idx="2">
                  <c:v>20.194617599356611</c:v>
                </c:pt>
                <c:pt idx="3">
                  <c:v>19.858205083905194</c:v>
                </c:pt>
                <c:pt idx="4">
                  <c:v>18.699946025618249</c:v>
                </c:pt>
                <c:pt idx="5">
                  <c:v>17.188154432930162</c:v>
                </c:pt>
                <c:pt idx="6">
                  <c:v>16.487699216312912</c:v>
                </c:pt>
                <c:pt idx="7">
                  <c:v>17.275800496905031</c:v>
                </c:pt>
                <c:pt idx="8">
                  <c:v>18.044705163791463</c:v>
                </c:pt>
                <c:pt idx="9">
                  <c:v>17.615648857619654</c:v>
                </c:pt>
                <c:pt idx="10">
                  <c:v>16.332267149044331</c:v>
                </c:pt>
                <c:pt idx="11">
                  <c:v>16.591224301603901</c:v>
                </c:pt>
                <c:pt idx="12">
                  <c:v>18.255835016551302</c:v>
                </c:pt>
              </c:numCache>
            </c:numRef>
          </c:val>
          <c:smooth val="0"/>
          <c:extLst>
            <c:ext xmlns:c16="http://schemas.microsoft.com/office/drawing/2014/chart" uri="{C3380CC4-5D6E-409C-BE32-E72D297353CC}">
              <c16:uniqueId val="{00000002-C4E1-0148-927F-1E49A6CEA27D}"/>
            </c:ext>
          </c:extLst>
        </c:ser>
        <c:ser>
          <c:idx val="3"/>
          <c:order val="3"/>
          <c:tx>
            <c:strRef>
              <c:f>Tax!$A$43</c:f>
              <c:strCache>
                <c:ptCount val="1"/>
                <c:pt idx="0">
                  <c:v>Southern Africa</c:v>
                </c:pt>
              </c:strCache>
            </c:strRef>
          </c:tx>
          <c:spPr>
            <a:ln w="28575" cap="rnd">
              <a:solidFill>
                <a:schemeClr val="accent4"/>
              </a:solidFill>
              <a:round/>
            </a:ln>
            <a:effectLst/>
          </c:spPr>
          <c:marker>
            <c:symbol val="none"/>
          </c:marker>
          <c:cat>
            <c:numRef>
              <c:f>Tax!$B$39:$N$39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Tax!$B$43:$N$43</c:f>
              <c:numCache>
                <c:formatCode>0.0</c:formatCode>
                <c:ptCount val="13"/>
                <c:pt idx="0">
                  <c:v>22.709678995742713</c:v>
                </c:pt>
                <c:pt idx="1">
                  <c:v>23.572347935896122</c:v>
                </c:pt>
                <c:pt idx="2">
                  <c:v>23.594385748514632</c:v>
                </c:pt>
                <c:pt idx="3">
                  <c:v>23.110808190549339</c:v>
                </c:pt>
                <c:pt idx="4">
                  <c:v>22.586892157690492</c:v>
                </c:pt>
                <c:pt idx="5">
                  <c:v>21.431584844218467</c:v>
                </c:pt>
                <c:pt idx="6">
                  <c:v>20.356997310623132</c:v>
                </c:pt>
                <c:pt idx="7">
                  <c:v>20.481583325209623</c:v>
                </c:pt>
                <c:pt idx="8">
                  <c:v>21.488974072212553</c:v>
                </c:pt>
                <c:pt idx="9">
                  <c:v>21.43055913902581</c:v>
                </c:pt>
                <c:pt idx="10">
                  <c:v>20.356876852406408</c:v>
                </c:pt>
                <c:pt idx="11">
                  <c:v>21.960096983144442</c:v>
                </c:pt>
                <c:pt idx="12">
                  <c:v>22.156207206958403</c:v>
                </c:pt>
              </c:numCache>
            </c:numRef>
          </c:val>
          <c:smooth val="0"/>
          <c:extLst>
            <c:ext xmlns:c16="http://schemas.microsoft.com/office/drawing/2014/chart" uri="{C3380CC4-5D6E-409C-BE32-E72D297353CC}">
              <c16:uniqueId val="{00000003-C4E1-0148-927F-1E49A6CEA27D}"/>
            </c:ext>
          </c:extLst>
        </c:ser>
        <c:ser>
          <c:idx val="4"/>
          <c:order val="4"/>
          <c:tx>
            <c:strRef>
              <c:f>Tax!$A$44</c:f>
              <c:strCache>
                <c:ptCount val="1"/>
                <c:pt idx="0">
                  <c:v>West Africa</c:v>
                </c:pt>
              </c:strCache>
            </c:strRef>
          </c:tx>
          <c:spPr>
            <a:ln w="28575" cap="rnd">
              <a:solidFill>
                <a:srgbClr val="FFC000"/>
              </a:solidFill>
              <a:round/>
            </a:ln>
            <a:effectLst/>
          </c:spPr>
          <c:marker>
            <c:symbol val="none"/>
          </c:marker>
          <c:cat>
            <c:numRef>
              <c:f>Tax!$B$39:$N$39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Tax!$B$44:$N$44</c:f>
              <c:numCache>
                <c:formatCode>0.0</c:formatCode>
                <c:ptCount val="13"/>
                <c:pt idx="0">
                  <c:v>7.7074519477348309</c:v>
                </c:pt>
                <c:pt idx="1">
                  <c:v>9.6395676590744017</c:v>
                </c:pt>
                <c:pt idx="2">
                  <c:v>9.7994629715830648</c:v>
                </c:pt>
                <c:pt idx="3">
                  <c:v>8.6917328209559397</c:v>
                </c:pt>
                <c:pt idx="4">
                  <c:v>8.2492404454129531</c:v>
                </c:pt>
                <c:pt idx="5">
                  <c:v>6.8224310380368607</c:v>
                </c:pt>
                <c:pt idx="6">
                  <c:v>6.453545187267073</c:v>
                </c:pt>
                <c:pt idx="7">
                  <c:v>6.9149509766170505</c:v>
                </c:pt>
                <c:pt idx="8">
                  <c:v>7.9144879857969856</c:v>
                </c:pt>
                <c:pt idx="9">
                  <c:v>7.6738972822929359</c:v>
                </c:pt>
                <c:pt idx="10">
                  <c:v>7.0735844494489513</c:v>
                </c:pt>
                <c:pt idx="11">
                  <c:v>7.7491235054471339</c:v>
                </c:pt>
                <c:pt idx="12">
                  <c:v>8.349646457830401</c:v>
                </c:pt>
              </c:numCache>
            </c:numRef>
          </c:val>
          <c:smooth val="0"/>
          <c:extLst>
            <c:ext xmlns:c16="http://schemas.microsoft.com/office/drawing/2014/chart" uri="{C3380CC4-5D6E-409C-BE32-E72D297353CC}">
              <c16:uniqueId val="{00000004-C4E1-0148-927F-1E49A6CEA27D}"/>
            </c:ext>
          </c:extLst>
        </c:ser>
        <c:ser>
          <c:idx val="5"/>
          <c:order val="5"/>
          <c:tx>
            <c:strRef>
              <c:f>Tax!$A$45</c:f>
              <c:strCache>
                <c:ptCount val="1"/>
                <c:pt idx="0">
                  <c:v>Africa</c:v>
                </c:pt>
              </c:strCache>
            </c:strRef>
          </c:tx>
          <c:spPr>
            <a:ln w="28575" cap="rnd">
              <a:solidFill>
                <a:schemeClr val="accent2">
                  <a:lumMod val="75000"/>
                </a:schemeClr>
              </a:solidFill>
              <a:prstDash val="dash"/>
              <a:round/>
            </a:ln>
            <a:effectLst/>
          </c:spPr>
          <c:marker>
            <c:symbol val="none"/>
          </c:marker>
          <c:cat>
            <c:numRef>
              <c:f>Tax!$B$39:$N$39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Tax!$B$45:$N$45</c:f>
              <c:numCache>
                <c:formatCode>0.0</c:formatCode>
                <c:ptCount val="13"/>
                <c:pt idx="0">
                  <c:v>16.070812347773117</c:v>
                </c:pt>
                <c:pt idx="1">
                  <c:v>17.528751880598268</c:v>
                </c:pt>
                <c:pt idx="2">
                  <c:v>16.970139210888043</c:v>
                </c:pt>
                <c:pt idx="3">
                  <c:v>16.237162150780716</c:v>
                </c:pt>
                <c:pt idx="4">
                  <c:v>15.424591863709324</c:v>
                </c:pt>
                <c:pt idx="5">
                  <c:v>13.931603696139829</c:v>
                </c:pt>
                <c:pt idx="6">
                  <c:v>13.41727426189172</c:v>
                </c:pt>
                <c:pt idx="7">
                  <c:v>14.151421784354135</c:v>
                </c:pt>
                <c:pt idx="8">
                  <c:v>14.731689140689161</c:v>
                </c:pt>
                <c:pt idx="9">
                  <c:v>14.268261596392911</c:v>
                </c:pt>
                <c:pt idx="10">
                  <c:v>13.130653844879426</c:v>
                </c:pt>
                <c:pt idx="11">
                  <c:v>14.203331725038911</c:v>
                </c:pt>
                <c:pt idx="12">
                  <c:v>15.062326541711013</c:v>
                </c:pt>
              </c:numCache>
            </c:numRef>
          </c:val>
          <c:smooth val="0"/>
          <c:extLst>
            <c:ext xmlns:c16="http://schemas.microsoft.com/office/drawing/2014/chart" uri="{C3380CC4-5D6E-409C-BE32-E72D297353CC}">
              <c16:uniqueId val="{00000005-C4E1-0148-927F-1E49A6CEA27D}"/>
            </c:ext>
          </c:extLst>
        </c:ser>
        <c:dLbls>
          <c:showLegendKey val="0"/>
          <c:showVal val="0"/>
          <c:showCatName val="0"/>
          <c:showSerName val="0"/>
          <c:showPercent val="0"/>
          <c:showBubbleSize val="0"/>
        </c:dLbls>
        <c:smooth val="0"/>
        <c:axId val="1411595424"/>
        <c:axId val="1411615104"/>
      </c:lineChart>
      <c:catAx>
        <c:axId val="14115954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411615104"/>
        <c:crosses val="autoZero"/>
        <c:auto val="1"/>
        <c:lblAlgn val="ctr"/>
        <c:lblOffset val="100"/>
        <c:noMultiLvlLbl val="0"/>
      </c:catAx>
      <c:valAx>
        <c:axId val="1411615104"/>
        <c:scaling>
          <c:orientation val="minMax"/>
          <c:min val="5"/>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411595424"/>
        <c:crosses val="autoZero"/>
        <c:crossBetween val="between"/>
        <c:majorUnit val="5"/>
      </c:valAx>
      <c:spPr>
        <a:noFill/>
        <a:ln>
          <a:noFill/>
        </a:ln>
        <a:effectLst/>
      </c:spPr>
    </c:plotArea>
    <c:legend>
      <c:legendPos val="t"/>
      <c:layout>
        <c:manualLayout>
          <c:xMode val="edge"/>
          <c:yMode val="edge"/>
          <c:x val="6.1162715988626423E-2"/>
          <c:y val="1.2807848869190754E-2"/>
          <c:w val="0.91473780621172351"/>
          <c:h val="0.1571608751001933"/>
        </c:manualLayout>
      </c:layout>
      <c:overlay val="0"/>
      <c:spPr>
        <a:noFill/>
        <a:ln>
          <a:noFill/>
        </a:ln>
        <a:effectLst/>
      </c:spPr>
      <c:txPr>
        <a:bodyPr rot="0" spcFirstLastPara="1" vertOverflow="ellipsis" vert="horz" wrap="square" anchor="ctr" anchorCtr="1"/>
        <a:lstStyle/>
        <a:p>
          <a:pPr>
            <a:defRPr lang="ja-JP" sz="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79567610247568E-2"/>
          <c:y val="0.17598425196850392"/>
          <c:w val="0.91395586384367833"/>
          <c:h val="0.71582895888013987"/>
        </c:manualLayout>
      </c:layout>
      <c:lineChart>
        <c:grouping val="standard"/>
        <c:varyColors val="0"/>
        <c:ser>
          <c:idx val="0"/>
          <c:order val="0"/>
          <c:tx>
            <c:strRef>
              <c:f>Revenue!$A$40</c:f>
              <c:strCache>
                <c:ptCount val="1"/>
                <c:pt idx="0">
                  <c:v>Central Africa</c:v>
                </c:pt>
              </c:strCache>
            </c:strRef>
          </c:tx>
          <c:spPr>
            <a:ln w="28575" cap="rnd">
              <a:solidFill>
                <a:srgbClr val="7030A0"/>
              </a:solidFill>
              <a:round/>
            </a:ln>
            <a:effectLst/>
          </c:spPr>
          <c:marker>
            <c:symbol val="none"/>
          </c:marker>
          <c:cat>
            <c:numRef>
              <c:f>Revenue!$B$39:$N$39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Revenue!$B$40:$N$40</c:f>
              <c:numCache>
                <c:formatCode>0.0</c:formatCode>
                <c:ptCount val="13"/>
                <c:pt idx="0">
                  <c:v>20.960150568223842</c:v>
                </c:pt>
                <c:pt idx="1">
                  <c:v>21.91956316612324</c:v>
                </c:pt>
                <c:pt idx="2">
                  <c:v>22.854389538739827</c:v>
                </c:pt>
                <c:pt idx="3">
                  <c:v>21.483339031210352</c:v>
                </c:pt>
                <c:pt idx="4">
                  <c:v>21.455456759960789</c:v>
                </c:pt>
                <c:pt idx="5">
                  <c:v>18.017522345522259</c:v>
                </c:pt>
                <c:pt idx="6">
                  <c:v>15.177052849889151</c:v>
                </c:pt>
                <c:pt idx="7">
                  <c:v>14.51695520296397</c:v>
                </c:pt>
                <c:pt idx="8">
                  <c:v>15.163600067716605</c:v>
                </c:pt>
                <c:pt idx="9">
                  <c:v>15.308845095902283</c:v>
                </c:pt>
                <c:pt idx="10">
                  <c:v>13.866671472955668</c:v>
                </c:pt>
                <c:pt idx="11">
                  <c:v>14.846930812945009</c:v>
                </c:pt>
                <c:pt idx="12">
                  <c:v>19.149946718673466</c:v>
                </c:pt>
              </c:numCache>
            </c:numRef>
          </c:val>
          <c:smooth val="0"/>
          <c:extLst>
            <c:ext xmlns:c16="http://schemas.microsoft.com/office/drawing/2014/chart" uri="{C3380CC4-5D6E-409C-BE32-E72D297353CC}">
              <c16:uniqueId val="{00000000-D254-5545-94BC-520E9CD45BD7}"/>
            </c:ext>
          </c:extLst>
        </c:ser>
        <c:ser>
          <c:idx val="1"/>
          <c:order val="1"/>
          <c:tx>
            <c:strRef>
              <c:f>Revenue!$A$41</c:f>
              <c:strCache>
                <c:ptCount val="1"/>
                <c:pt idx="0">
                  <c:v>East Africa</c:v>
                </c:pt>
              </c:strCache>
            </c:strRef>
          </c:tx>
          <c:spPr>
            <a:ln w="28575" cap="rnd">
              <a:solidFill>
                <a:srgbClr val="3F7D89"/>
              </a:solidFill>
              <a:round/>
            </a:ln>
            <a:effectLst/>
          </c:spPr>
          <c:marker>
            <c:symbol val="none"/>
          </c:marker>
          <c:cat>
            <c:numRef>
              <c:f>Revenue!$B$39:$N$39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Revenue!$B$41:$N$41</c:f>
              <c:numCache>
                <c:formatCode>0.0</c:formatCode>
                <c:ptCount val="13"/>
                <c:pt idx="0">
                  <c:v>16.737569472259523</c:v>
                </c:pt>
                <c:pt idx="1">
                  <c:v>16.550103982914603</c:v>
                </c:pt>
                <c:pt idx="2">
                  <c:v>14.351487280824939</c:v>
                </c:pt>
                <c:pt idx="3">
                  <c:v>14.601206061685598</c:v>
                </c:pt>
                <c:pt idx="4">
                  <c:v>14.048557137593681</c:v>
                </c:pt>
                <c:pt idx="5">
                  <c:v>13.938810380236879</c:v>
                </c:pt>
                <c:pt idx="6">
                  <c:v>13.607414672707561</c:v>
                </c:pt>
                <c:pt idx="7">
                  <c:v>14.214837213531993</c:v>
                </c:pt>
                <c:pt idx="8">
                  <c:v>14.09095931188865</c:v>
                </c:pt>
                <c:pt idx="9">
                  <c:v>13.827947913123619</c:v>
                </c:pt>
                <c:pt idx="10">
                  <c:v>12.784006679676684</c:v>
                </c:pt>
                <c:pt idx="11">
                  <c:v>13.547299844329821</c:v>
                </c:pt>
                <c:pt idx="12">
                  <c:v>13.931684375406322</c:v>
                </c:pt>
              </c:numCache>
            </c:numRef>
          </c:val>
          <c:smooth val="0"/>
          <c:extLst>
            <c:ext xmlns:c16="http://schemas.microsoft.com/office/drawing/2014/chart" uri="{C3380CC4-5D6E-409C-BE32-E72D297353CC}">
              <c16:uniqueId val="{00000001-D254-5545-94BC-520E9CD45BD7}"/>
            </c:ext>
          </c:extLst>
        </c:ser>
        <c:ser>
          <c:idx val="2"/>
          <c:order val="2"/>
          <c:tx>
            <c:strRef>
              <c:f>Revenue!$A$42</c:f>
              <c:strCache>
                <c:ptCount val="1"/>
                <c:pt idx="0">
                  <c:v>North Africa</c:v>
                </c:pt>
              </c:strCache>
            </c:strRef>
          </c:tx>
          <c:spPr>
            <a:ln w="28575" cap="rnd">
              <a:solidFill>
                <a:schemeClr val="accent3"/>
              </a:solidFill>
              <a:round/>
            </a:ln>
            <a:effectLst/>
          </c:spPr>
          <c:marker>
            <c:symbol val="none"/>
          </c:marker>
          <c:cat>
            <c:numRef>
              <c:f>Revenue!$B$39:$N$39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Revenue!$B$42:$N$42</c:f>
              <c:numCache>
                <c:formatCode>0.0</c:formatCode>
                <c:ptCount val="13"/>
                <c:pt idx="0">
                  <c:v>31.624892432372246</c:v>
                </c:pt>
                <c:pt idx="1">
                  <c:v>27.265880174247815</c:v>
                </c:pt>
                <c:pt idx="2">
                  <c:v>29.082306487400373</c:v>
                </c:pt>
                <c:pt idx="3">
                  <c:v>27.582366330399413</c:v>
                </c:pt>
                <c:pt idx="4">
                  <c:v>26.450643201575726</c:v>
                </c:pt>
                <c:pt idx="5">
                  <c:v>23.794200380049944</c:v>
                </c:pt>
                <c:pt idx="6">
                  <c:v>21.611338355179139</c:v>
                </c:pt>
                <c:pt idx="7">
                  <c:v>24.141206504870034</c:v>
                </c:pt>
                <c:pt idx="8">
                  <c:v>25.481463109610786</c:v>
                </c:pt>
                <c:pt idx="9">
                  <c:v>25.488100272010755</c:v>
                </c:pt>
                <c:pt idx="10">
                  <c:v>22.989075888538814</c:v>
                </c:pt>
                <c:pt idx="11">
                  <c:v>25.50366471573232</c:v>
                </c:pt>
                <c:pt idx="12">
                  <c:v>27.343821253488169</c:v>
                </c:pt>
              </c:numCache>
            </c:numRef>
          </c:val>
          <c:smooth val="0"/>
          <c:extLst>
            <c:ext xmlns:c16="http://schemas.microsoft.com/office/drawing/2014/chart" uri="{C3380CC4-5D6E-409C-BE32-E72D297353CC}">
              <c16:uniqueId val="{00000002-D254-5545-94BC-520E9CD45BD7}"/>
            </c:ext>
          </c:extLst>
        </c:ser>
        <c:ser>
          <c:idx val="3"/>
          <c:order val="3"/>
          <c:tx>
            <c:strRef>
              <c:f>Revenue!$A$43</c:f>
              <c:strCache>
                <c:ptCount val="1"/>
                <c:pt idx="0">
                  <c:v>Southern Africa</c:v>
                </c:pt>
              </c:strCache>
            </c:strRef>
          </c:tx>
          <c:spPr>
            <a:ln w="28575" cap="rnd">
              <a:solidFill>
                <a:schemeClr val="accent4"/>
              </a:solidFill>
              <a:round/>
            </a:ln>
            <a:effectLst/>
          </c:spPr>
          <c:marker>
            <c:symbol val="none"/>
          </c:marker>
          <c:cat>
            <c:numRef>
              <c:f>Revenue!$B$39:$N$39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Revenue!$B$43:$N$43</c:f>
              <c:numCache>
                <c:formatCode>0.0</c:formatCode>
                <c:ptCount val="13"/>
                <c:pt idx="0">
                  <c:v>26.073296545517472</c:v>
                </c:pt>
                <c:pt idx="1">
                  <c:v>26.938404776156997</c:v>
                </c:pt>
                <c:pt idx="2">
                  <c:v>26.948777474179931</c:v>
                </c:pt>
                <c:pt idx="3">
                  <c:v>26.547212795003396</c:v>
                </c:pt>
                <c:pt idx="4">
                  <c:v>25.996478452402361</c:v>
                </c:pt>
                <c:pt idx="5">
                  <c:v>24.74005512829342</c:v>
                </c:pt>
                <c:pt idx="6">
                  <c:v>23.790006674859338</c:v>
                </c:pt>
                <c:pt idx="7">
                  <c:v>23.691979620756612</c:v>
                </c:pt>
                <c:pt idx="8">
                  <c:v>24.722711783304749</c:v>
                </c:pt>
                <c:pt idx="9">
                  <c:v>24.674640400490144</c:v>
                </c:pt>
                <c:pt idx="10">
                  <c:v>23.563225504770759</c:v>
                </c:pt>
                <c:pt idx="11">
                  <c:v>25.267799025490881</c:v>
                </c:pt>
                <c:pt idx="12">
                  <c:v>25.572589725932115</c:v>
                </c:pt>
              </c:numCache>
            </c:numRef>
          </c:val>
          <c:smooth val="0"/>
          <c:extLst>
            <c:ext xmlns:c16="http://schemas.microsoft.com/office/drawing/2014/chart" uri="{C3380CC4-5D6E-409C-BE32-E72D297353CC}">
              <c16:uniqueId val="{00000003-D254-5545-94BC-520E9CD45BD7}"/>
            </c:ext>
          </c:extLst>
        </c:ser>
        <c:ser>
          <c:idx val="4"/>
          <c:order val="4"/>
          <c:tx>
            <c:strRef>
              <c:f>Revenue!$A$44</c:f>
              <c:strCache>
                <c:ptCount val="1"/>
                <c:pt idx="0">
                  <c:v>West Africa</c:v>
                </c:pt>
              </c:strCache>
            </c:strRef>
          </c:tx>
          <c:spPr>
            <a:ln w="28575" cap="rnd">
              <a:solidFill>
                <a:srgbClr val="FFFF00"/>
              </a:solidFill>
              <a:round/>
            </a:ln>
            <a:effectLst/>
          </c:spPr>
          <c:marker>
            <c:symbol val="none"/>
          </c:marker>
          <c:cat>
            <c:numRef>
              <c:f>Revenue!$B$39:$N$39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Revenue!$B$44:$N$44</c:f>
              <c:numCache>
                <c:formatCode>0.0</c:formatCode>
                <c:ptCount val="13"/>
                <c:pt idx="0">
                  <c:v>13.010193013149673</c:v>
                </c:pt>
                <c:pt idx="1">
                  <c:v>16.730461918029309</c:v>
                </c:pt>
                <c:pt idx="2">
                  <c:v>15.275363226494177</c:v>
                </c:pt>
                <c:pt idx="3">
                  <c:v>12.649994810850531</c:v>
                </c:pt>
                <c:pt idx="4">
                  <c:v>12.302948760210876</c:v>
                </c:pt>
                <c:pt idx="5">
                  <c:v>10.114892957470952</c:v>
                </c:pt>
                <c:pt idx="6">
                  <c:v>8.6497554536153025</c:v>
                </c:pt>
                <c:pt idx="7">
                  <c:v>9.8696112804018927</c:v>
                </c:pt>
                <c:pt idx="8">
                  <c:v>11.138402097332129</c:v>
                </c:pt>
                <c:pt idx="9">
                  <c:v>11.150043769485338</c:v>
                </c:pt>
                <c:pt idx="10">
                  <c:v>10.213609384380216</c:v>
                </c:pt>
                <c:pt idx="11">
                  <c:v>10.97112854367475</c:v>
                </c:pt>
                <c:pt idx="12">
                  <c:v>11.827176187603177</c:v>
                </c:pt>
              </c:numCache>
            </c:numRef>
          </c:val>
          <c:smooth val="0"/>
          <c:extLst>
            <c:ext xmlns:c16="http://schemas.microsoft.com/office/drawing/2014/chart" uri="{C3380CC4-5D6E-409C-BE32-E72D297353CC}">
              <c16:uniqueId val="{00000004-D254-5545-94BC-520E9CD45BD7}"/>
            </c:ext>
          </c:extLst>
        </c:ser>
        <c:ser>
          <c:idx val="5"/>
          <c:order val="5"/>
          <c:tx>
            <c:strRef>
              <c:f>Revenue!$A$45</c:f>
              <c:strCache>
                <c:ptCount val="1"/>
                <c:pt idx="0">
                  <c:v>Africa</c:v>
                </c:pt>
              </c:strCache>
            </c:strRef>
          </c:tx>
          <c:spPr>
            <a:ln w="28575" cap="rnd">
              <a:solidFill>
                <a:schemeClr val="accent2">
                  <a:lumMod val="75000"/>
                </a:schemeClr>
              </a:solidFill>
              <a:prstDash val="dash"/>
              <a:round/>
            </a:ln>
            <a:effectLst/>
          </c:spPr>
          <c:marker>
            <c:symbol val="none"/>
          </c:marker>
          <c:cat>
            <c:numRef>
              <c:f>Revenue!$B$39:$N$39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Revenue!$B$45:$N$45</c:f>
              <c:numCache>
                <c:formatCode>0.0</c:formatCode>
                <c:ptCount val="13"/>
                <c:pt idx="0">
                  <c:v>23.51061824887552</c:v>
                </c:pt>
                <c:pt idx="1">
                  <c:v>23.550110536678982</c:v>
                </c:pt>
                <c:pt idx="2">
                  <c:v>24.033864292500674</c:v>
                </c:pt>
                <c:pt idx="3">
                  <c:v>22.150755006470465</c:v>
                </c:pt>
                <c:pt idx="4">
                  <c:v>20.799784827101213</c:v>
                </c:pt>
                <c:pt idx="5">
                  <c:v>18.631770910634536</c:v>
                </c:pt>
                <c:pt idx="6">
                  <c:v>17.367180346907709</c:v>
                </c:pt>
                <c:pt idx="7">
                  <c:v>18.818788477749333</c:v>
                </c:pt>
                <c:pt idx="8">
                  <c:v>19.99307573327237</c:v>
                </c:pt>
                <c:pt idx="9">
                  <c:v>19.769426642129915</c:v>
                </c:pt>
                <c:pt idx="10">
                  <c:v>17.849624577797087</c:v>
                </c:pt>
                <c:pt idx="11">
                  <c:v>19.313498672977921</c:v>
                </c:pt>
                <c:pt idx="12">
                  <c:v>20.503173417296054</c:v>
                </c:pt>
              </c:numCache>
            </c:numRef>
          </c:val>
          <c:smooth val="0"/>
          <c:extLst>
            <c:ext xmlns:c16="http://schemas.microsoft.com/office/drawing/2014/chart" uri="{C3380CC4-5D6E-409C-BE32-E72D297353CC}">
              <c16:uniqueId val="{00000005-D254-5545-94BC-520E9CD45BD7}"/>
            </c:ext>
          </c:extLst>
        </c:ser>
        <c:dLbls>
          <c:showLegendKey val="0"/>
          <c:showVal val="0"/>
          <c:showCatName val="0"/>
          <c:showSerName val="0"/>
          <c:showPercent val="0"/>
          <c:showBubbleSize val="0"/>
        </c:dLbls>
        <c:smooth val="0"/>
        <c:axId val="1411595424"/>
        <c:axId val="1411615104"/>
      </c:lineChart>
      <c:catAx>
        <c:axId val="14115954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411615104"/>
        <c:crosses val="autoZero"/>
        <c:auto val="1"/>
        <c:lblAlgn val="ctr"/>
        <c:lblOffset val="100"/>
        <c:noMultiLvlLbl val="0"/>
      </c:catAx>
      <c:valAx>
        <c:axId val="1411615104"/>
        <c:scaling>
          <c:orientation val="minMax"/>
          <c:min val="5"/>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411595424"/>
        <c:crosses val="autoZero"/>
        <c:crossBetween val="between"/>
        <c:majorUnit val="5"/>
      </c:valAx>
      <c:spPr>
        <a:noFill/>
        <a:ln>
          <a:noFill/>
        </a:ln>
        <a:effectLst/>
      </c:spPr>
    </c:plotArea>
    <c:legend>
      <c:legendPos val="t"/>
      <c:layout>
        <c:manualLayout>
          <c:xMode val="edge"/>
          <c:yMode val="edge"/>
          <c:x val="2.3781964507537473E-2"/>
          <c:y val="0"/>
          <c:w val="0.97037753093363333"/>
          <c:h val="0.15776686394274858"/>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623925687965"/>
          <c:y val="0.16553842228054827"/>
          <c:w val="0.82343894663703499"/>
          <c:h val="0.64943288880797401"/>
        </c:manualLayout>
      </c:layout>
      <c:lineChart>
        <c:grouping val="standard"/>
        <c:varyColors val="0"/>
        <c:ser>
          <c:idx val="0"/>
          <c:order val="0"/>
          <c:tx>
            <c:strRef>
              <c:f>'Figure 1'!$C$9</c:f>
              <c:strCache>
                <c:ptCount val="1"/>
                <c:pt idx="0">
                  <c:v>Africa</c:v>
                </c:pt>
              </c:strCache>
            </c:strRef>
          </c:tx>
          <c:spPr>
            <a:ln w="28575" cap="rnd">
              <a:solidFill>
                <a:schemeClr val="accent2">
                  <a:lumMod val="50000"/>
                </a:schemeClr>
              </a:solidFill>
              <a:prstDash val="dash"/>
              <a:round/>
            </a:ln>
            <a:effectLst/>
          </c:spPr>
          <c:marker>
            <c:symbol val="none"/>
          </c:marker>
          <c:cat>
            <c:numRef>
              <c:f>'Figure 1'!$D$8:$P$8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'Figure 1'!$D$9:$P$9</c:f>
              <c:numCache>
                <c:formatCode>0.0</c:formatCode>
                <c:ptCount val="13"/>
                <c:pt idx="0">
                  <c:v>16.070812347773117</c:v>
                </c:pt>
                <c:pt idx="1">
                  <c:v>17.528751880598268</c:v>
                </c:pt>
                <c:pt idx="2">
                  <c:v>16.970139210888043</c:v>
                </c:pt>
                <c:pt idx="3">
                  <c:v>16.237162150780716</c:v>
                </c:pt>
                <c:pt idx="4">
                  <c:v>15.424591863709324</c:v>
                </c:pt>
                <c:pt idx="5">
                  <c:v>13.931603696139829</c:v>
                </c:pt>
                <c:pt idx="6">
                  <c:v>13.41727426189172</c:v>
                </c:pt>
                <c:pt idx="7">
                  <c:v>14.151421784354135</c:v>
                </c:pt>
                <c:pt idx="8">
                  <c:v>14.731689140689161</c:v>
                </c:pt>
                <c:pt idx="9">
                  <c:v>14.268261596392911</c:v>
                </c:pt>
                <c:pt idx="10">
                  <c:v>13.130653844879426</c:v>
                </c:pt>
                <c:pt idx="11">
                  <c:v>14.203331725038911</c:v>
                </c:pt>
                <c:pt idx="12">
                  <c:v>15.062326541711013</c:v>
                </c:pt>
              </c:numCache>
            </c:numRef>
          </c:val>
          <c:smooth val="0"/>
          <c:extLst>
            <c:ext xmlns:c16="http://schemas.microsoft.com/office/drawing/2014/chart" uri="{C3380CC4-5D6E-409C-BE32-E72D297353CC}">
              <c16:uniqueId val="{00000000-E956-C046-896A-6966D8CBBCE5}"/>
            </c:ext>
          </c:extLst>
        </c:ser>
        <c:ser>
          <c:idx val="1"/>
          <c:order val="1"/>
          <c:tx>
            <c:strRef>
              <c:f>'Figure 1'!$C$10</c:f>
              <c:strCache>
                <c:ptCount val="1"/>
                <c:pt idx="0">
                  <c:v>Non-ADF</c:v>
                </c:pt>
              </c:strCache>
            </c:strRef>
          </c:tx>
          <c:spPr>
            <a:ln w="28575" cap="rnd">
              <a:solidFill>
                <a:schemeClr val="accent4">
                  <a:lumMod val="50000"/>
                </a:schemeClr>
              </a:solidFill>
              <a:round/>
            </a:ln>
            <a:effectLst/>
          </c:spPr>
          <c:marker>
            <c:symbol val="none"/>
          </c:marker>
          <c:cat>
            <c:numRef>
              <c:f>'Figure 1'!$D$8:$P$8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'Figure 1'!$D$10:$P$10</c:f>
              <c:numCache>
                <c:formatCode>0.0</c:formatCode>
                <c:ptCount val="13"/>
                <c:pt idx="0">
                  <c:v>18.502189750482252</c:v>
                </c:pt>
                <c:pt idx="1">
                  <c:v>19.658614134335853</c:v>
                </c:pt>
                <c:pt idx="2">
                  <c:v>18.914720296033991</c:v>
                </c:pt>
                <c:pt idx="3">
                  <c:v>18.215807459109307</c:v>
                </c:pt>
                <c:pt idx="4">
                  <c:v>17.147247538475526</c:v>
                </c:pt>
                <c:pt idx="5">
                  <c:v>15.455449797960123</c:v>
                </c:pt>
                <c:pt idx="6">
                  <c:v>14.650933989614503</c:v>
                </c:pt>
                <c:pt idx="7">
                  <c:v>15.106856448463475</c:v>
                </c:pt>
                <c:pt idx="8">
                  <c:v>16.16595897068143</c:v>
                </c:pt>
                <c:pt idx="9">
                  <c:v>15.760230893713564</c:v>
                </c:pt>
                <c:pt idx="10">
                  <c:v>14.567971841861853</c:v>
                </c:pt>
                <c:pt idx="11">
                  <c:v>15.256503492300402</c:v>
                </c:pt>
                <c:pt idx="12">
                  <c:v>16.449177592984356</c:v>
                </c:pt>
              </c:numCache>
            </c:numRef>
          </c:val>
          <c:smooth val="0"/>
          <c:extLst>
            <c:ext xmlns:c16="http://schemas.microsoft.com/office/drawing/2014/chart" uri="{C3380CC4-5D6E-409C-BE32-E72D297353CC}">
              <c16:uniqueId val="{00000001-E956-C046-896A-6966D8CBBCE5}"/>
            </c:ext>
          </c:extLst>
        </c:ser>
        <c:ser>
          <c:idx val="2"/>
          <c:order val="2"/>
          <c:tx>
            <c:strRef>
              <c:f>'Figure 1'!$C$11</c:f>
              <c:strCache>
                <c:ptCount val="1"/>
                <c:pt idx="0">
                  <c:v>ADF</c:v>
                </c:pt>
              </c:strCache>
            </c:strRef>
          </c:tx>
          <c:spPr>
            <a:ln w="28575" cap="rnd">
              <a:solidFill>
                <a:srgbClr val="7030A0"/>
              </a:solidFill>
              <a:round/>
            </a:ln>
            <a:effectLst/>
          </c:spPr>
          <c:marker>
            <c:symbol val="none"/>
          </c:marker>
          <c:cat>
            <c:numRef>
              <c:f>'Figure 1'!$D$8:$P$8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'Figure 1'!$D$11:$P$11</c:f>
              <c:numCache>
                <c:formatCode>0.0</c:formatCode>
                <c:ptCount val="13"/>
                <c:pt idx="0">
                  <c:v>10.651921981957639</c:v>
                </c:pt>
                <c:pt idx="1">
                  <c:v>10.67285013665424</c:v>
                </c:pt>
                <c:pt idx="2">
                  <c:v>11.47904882335482</c:v>
                </c:pt>
                <c:pt idx="3">
                  <c:v>11.602710233810091</c:v>
                </c:pt>
                <c:pt idx="4">
                  <c:v>11.718073712466971</c:v>
                </c:pt>
                <c:pt idx="5">
                  <c:v>11.828754470158952</c:v>
                </c:pt>
                <c:pt idx="6">
                  <c:v>11.427923157992634</c:v>
                </c:pt>
                <c:pt idx="7">
                  <c:v>11.673577337889288</c:v>
                </c:pt>
                <c:pt idx="8">
                  <c:v>11.757499814217191</c:v>
                </c:pt>
                <c:pt idx="9">
                  <c:v>11.706779531399194</c:v>
                </c:pt>
                <c:pt idx="10">
                  <c:v>10.952623012730847</c:v>
                </c:pt>
                <c:pt idx="11">
                  <c:v>11.515097253254289</c:v>
                </c:pt>
                <c:pt idx="12">
                  <c:v>11.885936125837734</c:v>
                </c:pt>
              </c:numCache>
            </c:numRef>
          </c:val>
          <c:smooth val="0"/>
          <c:extLst>
            <c:ext xmlns:c16="http://schemas.microsoft.com/office/drawing/2014/chart" uri="{C3380CC4-5D6E-409C-BE32-E72D297353CC}">
              <c16:uniqueId val="{00000002-E956-C046-896A-6966D8CBBCE5}"/>
            </c:ext>
          </c:extLst>
        </c:ser>
        <c:dLbls>
          <c:showLegendKey val="0"/>
          <c:showVal val="0"/>
          <c:showCatName val="0"/>
          <c:showSerName val="0"/>
          <c:showPercent val="0"/>
          <c:showBubbleSize val="0"/>
        </c:dLbls>
        <c:smooth val="0"/>
        <c:axId val="1214509264"/>
        <c:axId val="1214505424"/>
      </c:lineChart>
      <c:catAx>
        <c:axId val="1214509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214505424"/>
        <c:crosses val="autoZero"/>
        <c:auto val="1"/>
        <c:lblAlgn val="ctr"/>
        <c:lblOffset val="100"/>
        <c:noMultiLvlLbl val="0"/>
      </c:catAx>
      <c:valAx>
        <c:axId val="1214505424"/>
        <c:scaling>
          <c:orientation val="minMax"/>
          <c:max val="20"/>
          <c:min val="10"/>
        </c:scaling>
        <c:delete val="0"/>
        <c:axPos val="l"/>
        <c:majorGridlines>
          <c:spPr>
            <a:ln w="9525" cap="flat" cmpd="sng" algn="ctr">
              <a:solidFill>
                <a:schemeClr val="bg1">
                  <a:lumMod val="7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214509264"/>
        <c:crosses val="autoZero"/>
        <c:crossBetween val="between"/>
        <c:majorUnit val="2"/>
      </c:valAx>
      <c:spPr>
        <a:noFill/>
        <a:ln>
          <a:noFill/>
        </a:ln>
        <a:effectLst/>
      </c:spPr>
    </c:plotArea>
    <c:legend>
      <c:legendPos val="t"/>
      <c:overlay val="0"/>
      <c:spPr>
        <a:noFill/>
        <a:ln>
          <a:noFill/>
        </a:ln>
        <a:effectLst/>
      </c:spPr>
      <c:txPr>
        <a:bodyPr rot="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1'!$C$2</c:f>
              <c:strCache>
                <c:ptCount val="1"/>
                <c:pt idx="0">
                  <c:v>Africa</c:v>
                </c:pt>
              </c:strCache>
            </c:strRef>
          </c:tx>
          <c:spPr>
            <a:ln w="28575" cap="rnd">
              <a:solidFill>
                <a:schemeClr val="accent2">
                  <a:lumMod val="50000"/>
                </a:schemeClr>
              </a:solidFill>
              <a:prstDash val="dash"/>
              <a:round/>
            </a:ln>
            <a:effectLst/>
          </c:spPr>
          <c:marker>
            <c:symbol val="none"/>
          </c:marker>
          <c:cat>
            <c:numRef>
              <c:f>'Figure 1'!$D$1:$P$1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'Figure 1'!$D$2:$P$2</c:f>
              <c:numCache>
                <c:formatCode>0.0</c:formatCode>
                <c:ptCount val="13"/>
                <c:pt idx="0">
                  <c:v>23.51061824887552</c:v>
                </c:pt>
                <c:pt idx="1">
                  <c:v>23.550110536678982</c:v>
                </c:pt>
                <c:pt idx="2">
                  <c:v>24.033864292500674</c:v>
                </c:pt>
                <c:pt idx="3">
                  <c:v>22.150755006470465</c:v>
                </c:pt>
                <c:pt idx="4">
                  <c:v>20.799784827101213</c:v>
                </c:pt>
                <c:pt idx="5">
                  <c:v>18.631770910634536</c:v>
                </c:pt>
                <c:pt idx="6">
                  <c:v>17.367180346907709</c:v>
                </c:pt>
                <c:pt idx="7">
                  <c:v>18.818788477749333</c:v>
                </c:pt>
                <c:pt idx="8">
                  <c:v>19.99307573327237</c:v>
                </c:pt>
                <c:pt idx="9">
                  <c:v>19.769426642129915</c:v>
                </c:pt>
                <c:pt idx="10">
                  <c:v>17.849624577797087</c:v>
                </c:pt>
                <c:pt idx="11">
                  <c:v>19.313498672977921</c:v>
                </c:pt>
                <c:pt idx="12">
                  <c:v>20.503173417296054</c:v>
                </c:pt>
              </c:numCache>
            </c:numRef>
          </c:val>
          <c:smooth val="0"/>
          <c:extLst>
            <c:ext xmlns:c16="http://schemas.microsoft.com/office/drawing/2014/chart" uri="{C3380CC4-5D6E-409C-BE32-E72D297353CC}">
              <c16:uniqueId val="{00000000-595D-E342-893D-0F8818DC99D8}"/>
            </c:ext>
          </c:extLst>
        </c:ser>
        <c:ser>
          <c:idx val="1"/>
          <c:order val="1"/>
          <c:tx>
            <c:strRef>
              <c:f>'Figure 1'!$C$3</c:f>
              <c:strCache>
                <c:ptCount val="1"/>
                <c:pt idx="0">
                  <c:v>Non-ADF</c:v>
                </c:pt>
              </c:strCache>
            </c:strRef>
          </c:tx>
          <c:spPr>
            <a:ln w="28575" cap="rnd">
              <a:solidFill>
                <a:schemeClr val="accent4">
                  <a:lumMod val="50000"/>
                </a:schemeClr>
              </a:solidFill>
              <a:round/>
            </a:ln>
            <a:effectLst/>
          </c:spPr>
          <c:marker>
            <c:symbol val="none"/>
          </c:marker>
          <c:cat>
            <c:numRef>
              <c:f>'Figure 1'!$D$1:$P$1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'Figure 1'!$D$3:$P$3</c:f>
              <c:numCache>
                <c:formatCode>0.0</c:formatCode>
                <c:ptCount val="13"/>
                <c:pt idx="0">
                  <c:v>26.510206242925548</c:v>
                </c:pt>
                <c:pt idx="1">
                  <c:v>25.584433919551184</c:v>
                </c:pt>
                <c:pt idx="2">
                  <c:v>25.927915068787886</c:v>
                </c:pt>
                <c:pt idx="3">
                  <c:v>24.217752236663618</c:v>
                </c:pt>
                <c:pt idx="4">
                  <c:v>23.09500190819621</c:v>
                </c:pt>
                <c:pt idx="5">
                  <c:v>20.468280735556935</c:v>
                </c:pt>
                <c:pt idx="6">
                  <c:v>18.614267231281076</c:v>
                </c:pt>
                <c:pt idx="7">
                  <c:v>20.148739215035068</c:v>
                </c:pt>
                <c:pt idx="8">
                  <c:v>21.653508971730172</c:v>
                </c:pt>
                <c:pt idx="9">
                  <c:v>21.490497237493479</c:v>
                </c:pt>
                <c:pt idx="10">
                  <c:v>19.458240794380036</c:v>
                </c:pt>
                <c:pt idx="11">
                  <c:v>21.44865161743818</c:v>
                </c:pt>
                <c:pt idx="12">
                  <c:v>22.990800774057217</c:v>
                </c:pt>
              </c:numCache>
            </c:numRef>
          </c:val>
          <c:smooth val="0"/>
          <c:extLst>
            <c:ext xmlns:c16="http://schemas.microsoft.com/office/drawing/2014/chart" uri="{C3380CC4-5D6E-409C-BE32-E72D297353CC}">
              <c16:uniqueId val="{00000001-595D-E342-893D-0F8818DC99D8}"/>
            </c:ext>
          </c:extLst>
        </c:ser>
        <c:ser>
          <c:idx val="2"/>
          <c:order val="2"/>
          <c:tx>
            <c:strRef>
              <c:f>'Figure 1'!$C$4</c:f>
              <c:strCache>
                <c:ptCount val="1"/>
                <c:pt idx="0">
                  <c:v>ADF</c:v>
                </c:pt>
              </c:strCache>
            </c:strRef>
          </c:tx>
          <c:spPr>
            <a:ln w="28575" cap="rnd">
              <a:solidFill>
                <a:srgbClr val="7030A0"/>
              </a:solidFill>
              <a:round/>
            </a:ln>
            <a:effectLst/>
          </c:spPr>
          <c:marker>
            <c:symbol val="none"/>
          </c:marker>
          <c:cat>
            <c:numRef>
              <c:f>'Figure 1'!$D$1:$P$1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'Figure 1'!$D$4:$P$4</c:f>
              <c:numCache>
                <c:formatCode>0.0</c:formatCode>
                <c:ptCount val="13"/>
                <c:pt idx="0">
                  <c:v>16.032844765606814</c:v>
                </c:pt>
                <c:pt idx="1">
                  <c:v>16.095690144856079</c:v>
                </c:pt>
                <c:pt idx="2">
                  <c:v>15.929963249743921</c:v>
                </c:pt>
                <c:pt idx="3">
                  <c:v>15.441847488941576</c:v>
                </c:pt>
                <c:pt idx="4">
                  <c:v>15.383159886039952</c:v>
                </c:pt>
                <c:pt idx="5">
                  <c:v>15.352608319933028</c:v>
                </c:pt>
                <c:pt idx="6">
                  <c:v>14.703096801084072</c:v>
                </c:pt>
                <c:pt idx="7">
                  <c:v>15.141071113221894</c:v>
                </c:pt>
                <c:pt idx="8">
                  <c:v>15.066340804985513</c:v>
                </c:pt>
                <c:pt idx="9">
                  <c:v>15.242142427911169</c:v>
                </c:pt>
                <c:pt idx="10">
                  <c:v>14.513618959636553</c:v>
                </c:pt>
                <c:pt idx="11">
                  <c:v>15.247051121487438</c:v>
                </c:pt>
                <c:pt idx="12">
                  <c:v>15.696550330253647</c:v>
                </c:pt>
              </c:numCache>
            </c:numRef>
          </c:val>
          <c:smooth val="0"/>
          <c:extLst>
            <c:ext xmlns:c16="http://schemas.microsoft.com/office/drawing/2014/chart" uri="{C3380CC4-5D6E-409C-BE32-E72D297353CC}">
              <c16:uniqueId val="{00000002-595D-E342-893D-0F8818DC99D8}"/>
            </c:ext>
          </c:extLst>
        </c:ser>
        <c:dLbls>
          <c:showLegendKey val="0"/>
          <c:showVal val="0"/>
          <c:showCatName val="0"/>
          <c:showSerName val="0"/>
          <c:showPercent val="0"/>
          <c:showBubbleSize val="0"/>
        </c:dLbls>
        <c:smooth val="0"/>
        <c:axId val="1214500624"/>
        <c:axId val="1214519344"/>
      </c:lineChart>
      <c:catAx>
        <c:axId val="12145006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214519344"/>
        <c:crosses val="autoZero"/>
        <c:auto val="1"/>
        <c:lblAlgn val="ctr"/>
        <c:lblOffset val="100"/>
        <c:noMultiLvlLbl val="0"/>
      </c:catAx>
      <c:valAx>
        <c:axId val="1214519344"/>
        <c:scaling>
          <c:orientation val="minMax"/>
          <c:min val="14"/>
        </c:scaling>
        <c:delete val="0"/>
        <c:axPos val="l"/>
        <c:majorGridlines>
          <c:spPr>
            <a:ln w="9525" cap="flat" cmpd="sng" algn="ctr">
              <a:solidFill>
                <a:schemeClr val="bg1">
                  <a:lumMod val="7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214500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ja-JP"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1" i="0" u="none" strike="noStrike" kern="1200" baseline="0">
                <a:solidFill>
                  <a:schemeClr val="dk1">
                    <a:lumMod val="75000"/>
                    <a:lumOff val="25000"/>
                  </a:schemeClr>
                </a:solidFill>
                <a:latin typeface="+mn-lt"/>
                <a:ea typeface="+mn-ea"/>
                <a:cs typeface="+mn-cs"/>
              </a:defRPr>
            </a:pPr>
            <a:r>
              <a:rPr lang="en-US" dirty="0"/>
              <a:t>TADAT scores in African countries</a:t>
            </a:r>
          </a:p>
        </c:rich>
      </c:tx>
      <c:layout>
        <c:manualLayout>
          <c:xMode val="edge"/>
          <c:yMode val="edge"/>
          <c:x val="0.20749382430137409"/>
          <c:y val="4.3779637435657721E-2"/>
        </c:manualLayout>
      </c:layout>
      <c:overlay val="0"/>
      <c:spPr>
        <a:noFill/>
        <a:ln>
          <a:noFill/>
        </a:ln>
        <a:effectLst/>
      </c:spPr>
      <c:txPr>
        <a:bodyPr rot="0" spcFirstLastPara="1" vertOverflow="ellipsis" vert="horz" wrap="square" anchor="ctr" anchorCtr="1"/>
        <a:lstStyle/>
        <a:p>
          <a:pPr>
            <a:defRPr lang="ja-JP"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66622922134735"/>
          <c:y val="0.26453958880139988"/>
          <c:w val="0.3824136045494313"/>
          <c:h val="0.63735600758238553"/>
        </c:manualLayout>
      </c:layout>
      <c:doughnutChart>
        <c:varyColors val="1"/>
        <c:ser>
          <c:idx val="0"/>
          <c:order val="0"/>
          <c:dPt>
            <c:idx val="0"/>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425-E24E-B8BF-E44367345AC8}"/>
              </c:ext>
            </c:extLst>
          </c:dPt>
          <c:dPt>
            <c:idx val="1"/>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425-E24E-B8BF-E44367345AC8}"/>
              </c:ext>
            </c:extLst>
          </c:dPt>
          <c:dPt>
            <c:idx val="2"/>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425-E24E-B8BF-E44367345AC8}"/>
              </c:ext>
            </c:extLst>
          </c:dPt>
          <c:dPt>
            <c:idx val="3"/>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425-E24E-B8BF-E44367345AC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Sheet2!$A$2:$A$5</c:f>
              <c:strCache>
                <c:ptCount val="4"/>
                <c:pt idx="0">
                  <c:v>Good Practices Absent</c:v>
                </c:pt>
                <c:pt idx="1">
                  <c:v>Basic Practices in Place</c:v>
                </c:pt>
                <c:pt idx="2">
                  <c:v>Sound Practices</c:v>
                </c:pt>
                <c:pt idx="3">
                  <c:v>Meets/Exceeds Good Practice</c:v>
                </c:pt>
              </c:strCache>
            </c:strRef>
          </c:cat>
          <c:val>
            <c:numRef>
              <c:f>Sheet2!$B$2:$B$5</c:f>
              <c:numCache>
                <c:formatCode>0%</c:formatCode>
                <c:ptCount val="4"/>
                <c:pt idx="0">
                  <c:v>0.59</c:v>
                </c:pt>
                <c:pt idx="1">
                  <c:v>0.19</c:v>
                </c:pt>
                <c:pt idx="2">
                  <c:v>0.1</c:v>
                </c:pt>
                <c:pt idx="3">
                  <c:v>0.12</c:v>
                </c:pt>
              </c:numCache>
            </c:numRef>
          </c:val>
          <c:extLst>
            <c:ext xmlns:c16="http://schemas.microsoft.com/office/drawing/2014/chart" uri="{C3380CC4-5D6E-409C-BE32-E72D297353CC}">
              <c16:uniqueId val="{00000008-6425-E24E-B8BF-E44367345AC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3830161854768155"/>
          <c:y val="0.27647236803732866"/>
          <c:w val="0.44503171478565184"/>
          <c:h val="0.6227493438320209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lang="ja-JP"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r>
              <a:rPr lang="en-US" sz="2400" dirty="0"/>
              <a:t>PEFA Scores on DRM Indicators</a:t>
            </a:r>
          </a:p>
        </c:rich>
      </c:tx>
      <c:overlay val="0"/>
      <c:spPr>
        <a:noFill/>
        <a:ln>
          <a:noFill/>
        </a:ln>
        <a:effectLst/>
      </c:spPr>
      <c:txPr>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Sheet1!$B$2</c:f>
              <c:strCache>
                <c:ptCount val="1"/>
                <c:pt idx="0">
                  <c:v>PI-3</c:v>
                </c:pt>
              </c:strCache>
            </c:strRef>
          </c:tx>
          <c:spPr>
            <a:solidFill>
              <a:srgbClr val="276C8A"/>
            </a:solidFill>
            <a:ln>
              <a:noFill/>
            </a:ln>
            <a:effectLst/>
            <a:sp3d/>
          </c:spPr>
          <c:invertIfNegative val="0"/>
          <c:cat>
            <c:strRef>
              <c:f>Sheet1!$A$3:$A$8</c:f>
              <c:strCache>
                <c:ptCount val="6"/>
                <c:pt idx="0">
                  <c:v>Africa</c:v>
                </c:pt>
                <c:pt idx="1">
                  <c:v>East Asia and Pacific</c:v>
                </c:pt>
                <c:pt idx="2">
                  <c:v>Europe &amp; Central Asia</c:v>
                </c:pt>
                <c:pt idx="3">
                  <c:v>Latin America and Caribbean</c:v>
                </c:pt>
                <c:pt idx="4">
                  <c:v>Middle East and North Africa</c:v>
                </c:pt>
                <c:pt idx="5">
                  <c:v>South Asia</c:v>
                </c:pt>
              </c:strCache>
            </c:strRef>
          </c:cat>
          <c:val>
            <c:numRef>
              <c:f>Sheet1!$B$3:$B$8</c:f>
              <c:numCache>
                <c:formatCode>General</c:formatCode>
                <c:ptCount val="6"/>
                <c:pt idx="0">
                  <c:v>1.9</c:v>
                </c:pt>
                <c:pt idx="1">
                  <c:v>2.2000000000000002</c:v>
                </c:pt>
                <c:pt idx="2">
                  <c:v>3.1</c:v>
                </c:pt>
                <c:pt idx="3">
                  <c:v>2.4</c:v>
                </c:pt>
                <c:pt idx="4">
                  <c:v>2.1</c:v>
                </c:pt>
                <c:pt idx="5">
                  <c:v>2</c:v>
                </c:pt>
              </c:numCache>
            </c:numRef>
          </c:val>
          <c:shape val="cylinder"/>
          <c:extLst>
            <c:ext xmlns:c16="http://schemas.microsoft.com/office/drawing/2014/chart" uri="{C3380CC4-5D6E-409C-BE32-E72D297353CC}">
              <c16:uniqueId val="{00000000-0E97-C54C-AB86-743606ED4E41}"/>
            </c:ext>
          </c:extLst>
        </c:ser>
        <c:ser>
          <c:idx val="1"/>
          <c:order val="1"/>
          <c:tx>
            <c:strRef>
              <c:f>Sheet1!$C$2</c:f>
              <c:strCache>
                <c:ptCount val="1"/>
                <c:pt idx="0">
                  <c:v>PI-14</c:v>
                </c:pt>
              </c:strCache>
            </c:strRef>
          </c:tx>
          <c:spPr>
            <a:solidFill>
              <a:srgbClr val="154F86"/>
            </a:solidFill>
            <a:ln>
              <a:noFill/>
            </a:ln>
            <a:effectLst/>
            <a:sp3d/>
          </c:spPr>
          <c:invertIfNegative val="0"/>
          <c:cat>
            <c:strRef>
              <c:f>Sheet1!$A$3:$A$8</c:f>
              <c:strCache>
                <c:ptCount val="6"/>
                <c:pt idx="0">
                  <c:v>Africa</c:v>
                </c:pt>
                <c:pt idx="1">
                  <c:v>East Asia and Pacific</c:v>
                </c:pt>
                <c:pt idx="2">
                  <c:v>Europe &amp; Central Asia</c:v>
                </c:pt>
                <c:pt idx="3">
                  <c:v>Latin America and Caribbean</c:v>
                </c:pt>
                <c:pt idx="4">
                  <c:v>Middle East and North Africa</c:v>
                </c:pt>
                <c:pt idx="5">
                  <c:v>South Asia</c:v>
                </c:pt>
              </c:strCache>
            </c:strRef>
          </c:cat>
          <c:val>
            <c:numRef>
              <c:f>Sheet1!$C$3:$C$8</c:f>
              <c:numCache>
                <c:formatCode>General</c:formatCode>
                <c:ptCount val="6"/>
                <c:pt idx="0">
                  <c:v>2.2000000000000002</c:v>
                </c:pt>
                <c:pt idx="1">
                  <c:v>2.2999999999999998</c:v>
                </c:pt>
                <c:pt idx="2">
                  <c:v>3</c:v>
                </c:pt>
                <c:pt idx="3">
                  <c:v>2.5</c:v>
                </c:pt>
                <c:pt idx="4">
                  <c:v>2.2000000000000002</c:v>
                </c:pt>
                <c:pt idx="5">
                  <c:v>3</c:v>
                </c:pt>
              </c:numCache>
            </c:numRef>
          </c:val>
          <c:shape val="cylinder"/>
          <c:extLst>
            <c:ext xmlns:c16="http://schemas.microsoft.com/office/drawing/2014/chart" uri="{C3380CC4-5D6E-409C-BE32-E72D297353CC}">
              <c16:uniqueId val="{00000001-0E97-C54C-AB86-743606ED4E41}"/>
            </c:ext>
          </c:extLst>
        </c:ser>
        <c:ser>
          <c:idx val="2"/>
          <c:order val="2"/>
          <c:tx>
            <c:strRef>
              <c:f>Sheet1!$D$2</c:f>
              <c:strCache>
                <c:ptCount val="1"/>
                <c:pt idx="0">
                  <c:v>PI-19</c:v>
                </c:pt>
              </c:strCache>
            </c:strRef>
          </c:tx>
          <c:spPr>
            <a:solidFill>
              <a:srgbClr val="062745"/>
            </a:solidFill>
            <a:ln>
              <a:noFill/>
            </a:ln>
            <a:effectLst/>
            <a:sp3d/>
          </c:spPr>
          <c:invertIfNegative val="0"/>
          <c:cat>
            <c:strRef>
              <c:f>Sheet1!$A$3:$A$8</c:f>
              <c:strCache>
                <c:ptCount val="6"/>
                <c:pt idx="0">
                  <c:v>Africa</c:v>
                </c:pt>
                <c:pt idx="1">
                  <c:v>East Asia and Pacific</c:v>
                </c:pt>
                <c:pt idx="2">
                  <c:v>Europe &amp; Central Asia</c:v>
                </c:pt>
                <c:pt idx="3">
                  <c:v>Latin America and Caribbean</c:v>
                </c:pt>
                <c:pt idx="4">
                  <c:v>Middle East and North Africa</c:v>
                </c:pt>
                <c:pt idx="5">
                  <c:v>South Asia</c:v>
                </c:pt>
              </c:strCache>
            </c:strRef>
          </c:cat>
          <c:val>
            <c:numRef>
              <c:f>Sheet1!$D$3:$D$8</c:f>
              <c:numCache>
                <c:formatCode>General</c:formatCode>
                <c:ptCount val="6"/>
                <c:pt idx="0">
                  <c:v>2.1</c:v>
                </c:pt>
                <c:pt idx="1">
                  <c:v>2.4</c:v>
                </c:pt>
                <c:pt idx="2">
                  <c:v>3</c:v>
                </c:pt>
                <c:pt idx="3">
                  <c:v>2.4</c:v>
                </c:pt>
                <c:pt idx="4">
                  <c:v>2.4</c:v>
                </c:pt>
                <c:pt idx="5">
                  <c:v>2.1</c:v>
                </c:pt>
              </c:numCache>
            </c:numRef>
          </c:val>
          <c:shape val="cylinder"/>
          <c:extLst>
            <c:ext xmlns:c16="http://schemas.microsoft.com/office/drawing/2014/chart" uri="{C3380CC4-5D6E-409C-BE32-E72D297353CC}">
              <c16:uniqueId val="{00000002-0E97-C54C-AB86-743606ED4E41}"/>
            </c:ext>
          </c:extLst>
        </c:ser>
        <c:ser>
          <c:idx val="3"/>
          <c:order val="3"/>
          <c:tx>
            <c:strRef>
              <c:f>Sheet1!$E$2</c:f>
              <c:strCache>
                <c:ptCount val="1"/>
                <c:pt idx="0">
                  <c:v>PI-20</c:v>
                </c:pt>
              </c:strCache>
            </c:strRef>
          </c:tx>
          <c:spPr>
            <a:solidFill>
              <a:srgbClr val="61A5C2"/>
            </a:solidFill>
            <a:ln>
              <a:noFill/>
            </a:ln>
            <a:effectLst/>
            <a:sp3d/>
          </c:spPr>
          <c:invertIfNegative val="0"/>
          <c:cat>
            <c:strRef>
              <c:f>Sheet1!$A$3:$A$8</c:f>
              <c:strCache>
                <c:ptCount val="6"/>
                <c:pt idx="0">
                  <c:v>Africa</c:v>
                </c:pt>
                <c:pt idx="1">
                  <c:v>East Asia and Pacific</c:v>
                </c:pt>
                <c:pt idx="2">
                  <c:v>Europe &amp; Central Asia</c:v>
                </c:pt>
                <c:pt idx="3">
                  <c:v>Latin America and Caribbean</c:v>
                </c:pt>
                <c:pt idx="4">
                  <c:v>Middle East and North Africa</c:v>
                </c:pt>
                <c:pt idx="5">
                  <c:v>South Asia</c:v>
                </c:pt>
              </c:strCache>
            </c:strRef>
          </c:cat>
          <c:val>
            <c:numRef>
              <c:f>Sheet1!$E$3:$E$8</c:f>
              <c:numCache>
                <c:formatCode>General</c:formatCode>
                <c:ptCount val="6"/>
                <c:pt idx="0">
                  <c:v>2.4</c:v>
                </c:pt>
                <c:pt idx="1">
                  <c:v>2.9</c:v>
                </c:pt>
                <c:pt idx="2">
                  <c:v>3.9</c:v>
                </c:pt>
                <c:pt idx="3">
                  <c:v>2.1</c:v>
                </c:pt>
                <c:pt idx="4">
                  <c:v>2.8</c:v>
                </c:pt>
                <c:pt idx="5">
                  <c:v>2.7</c:v>
                </c:pt>
              </c:numCache>
            </c:numRef>
          </c:val>
          <c:shape val="cylinder"/>
          <c:extLst>
            <c:ext xmlns:c16="http://schemas.microsoft.com/office/drawing/2014/chart" uri="{C3380CC4-5D6E-409C-BE32-E72D297353CC}">
              <c16:uniqueId val="{00000003-0E97-C54C-AB86-743606ED4E41}"/>
            </c:ext>
          </c:extLst>
        </c:ser>
        <c:dLbls>
          <c:showLegendKey val="0"/>
          <c:showVal val="0"/>
          <c:showCatName val="0"/>
          <c:showSerName val="0"/>
          <c:showPercent val="0"/>
          <c:showBubbleSize val="0"/>
        </c:dLbls>
        <c:gapWidth val="150"/>
        <c:shape val="box"/>
        <c:axId val="160120367"/>
        <c:axId val="160104047"/>
        <c:axId val="0"/>
      </c:bar3DChart>
      <c:catAx>
        <c:axId val="1601203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en-US"/>
          </a:p>
        </c:txPr>
        <c:crossAx val="160104047"/>
        <c:crosses val="autoZero"/>
        <c:auto val="1"/>
        <c:lblAlgn val="ctr"/>
        <c:lblOffset val="100"/>
        <c:noMultiLvlLbl val="0"/>
      </c:catAx>
      <c:valAx>
        <c:axId val="160104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en-US"/>
          </a:p>
        </c:txPr>
        <c:crossAx val="1601203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3.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9.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3.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9.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E5B21-F858-4DCF-BB16-CFD0B903138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D223D67-FFCC-407B-9200-96900813DA59}">
      <dgm:prSet/>
      <dgm:spPr/>
      <dgm:t>
        <a:bodyPr/>
        <a:lstStyle/>
        <a:p>
          <a:pPr>
            <a:defRPr cap="all"/>
          </a:pPr>
          <a:r>
            <a:rPr lang="en-US"/>
            <a:t>Sustain building capacities of the Tax authorities</a:t>
          </a:r>
        </a:p>
      </dgm:t>
    </dgm:pt>
    <dgm:pt modelId="{19E3CA29-6165-4B00-BB4D-4E3A2AD18A98}" type="parTrans" cxnId="{F2D89914-DFB1-44D2-9949-5F6613C73108}">
      <dgm:prSet/>
      <dgm:spPr/>
      <dgm:t>
        <a:bodyPr/>
        <a:lstStyle/>
        <a:p>
          <a:endParaRPr lang="en-US"/>
        </a:p>
      </dgm:t>
    </dgm:pt>
    <dgm:pt modelId="{D73B7E26-B9C4-48CE-8AE4-5C54B96951C9}" type="sibTrans" cxnId="{F2D89914-DFB1-44D2-9949-5F6613C73108}">
      <dgm:prSet/>
      <dgm:spPr/>
      <dgm:t>
        <a:bodyPr/>
        <a:lstStyle/>
        <a:p>
          <a:endParaRPr lang="en-US"/>
        </a:p>
      </dgm:t>
    </dgm:pt>
    <dgm:pt modelId="{74001A01-B560-4EFD-AB4D-7AE01B977CD2}">
      <dgm:prSet/>
      <dgm:spPr/>
      <dgm:t>
        <a:bodyPr/>
        <a:lstStyle/>
        <a:p>
          <a:pPr>
            <a:defRPr cap="all"/>
          </a:pPr>
          <a:r>
            <a:rPr lang="en-US" dirty="0"/>
            <a:t>Develop awareness campaigns to improve awareness for “Fiscal contract” between citizens and the STATE</a:t>
          </a:r>
        </a:p>
      </dgm:t>
    </dgm:pt>
    <dgm:pt modelId="{D05F1157-9AAA-4829-8F8E-C2D76CE2D5F9}" type="parTrans" cxnId="{39A3144C-8259-44ED-B687-052CCF4B4AEB}">
      <dgm:prSet/>
      <dgm:spPr/>
      <dgm:t>
        <a:bodyPr/>
        <a:lstStyle/>
        <a:p>
          <a:endParaRPr lang="en-US"/>
        </a:p>
      </dgm:t>
    </dgm:pt>
    <dgm:pt modelId="{50D7C333-7AE9-486D-85CD-3DD1A3170037}" type="sibTrans" cxnId="{39A3144C-8259-44ED-B687-052CCF4B4AEB}">
      <dgm:prSet/>
      <dgm:spPr/>
      <dgm:t>
        <a:bodyPr/>
        <a:lstStyle/>
        <a:p>
          <a:endParaRPr lang="en-US"/>
        </a:p>
      </dgm:t>
    </dgm:pt>
    <dgm:pt modelId="{AF8A7B8F-C643-4B2B-9A4A-AC52BEFC63AA}">
      <dgm:prSet/>
      <dgm:spPr/>
      <dgm:t>
        <a:bodyPr/>
        <a:lstStyle/>
        <a:p>
          <a:pPr>
            <a:defRPr cap="all"/>
          </a:pPr>
          <a:r>
            <a:rPr lang="en-US" dirty="0"/>
            <a:t>Foster institutions capacity to make decisions and implement  policies that deliver basic goods and services to citizens</a:t>
          </a:r>
        </a:p>
      </dgm:t>
    </dgm:pt>
    <dgm:pt modelId="{2A38FA44-B46D-4C06-8AD8-20C0B4CCFC44}" type="parTrans" cxnId="{20547C66-8339-46FA-93FC-2A7F040741F5}">
      <dgm:prSet/>
      <dgm:spPr/>
      <dgm:t>
        <a:bodyPr/>
        <a:lstStyle/>
        <a:p>
          <a:endParaRPr lang="en-US"/>
        </a:p>
      </dgm:t>
    </dgm:pt>
    <dgm:pt modelId="{08A54D8B-C79F-4A3B-BFD2-A370CD872725}" type="sibTrans" cxnId="{20547C66-8339-46FA-93FC-2A7F040741F5}">
      <dgm:prSet/>
      <dgm:spPr/>
      <dgm:t>
        <a:bodyPr/>
        <a:lstStyle/>
        <a:p>
          <a:endParaRPr lang="en-US"/>
        </a:p>
      </dgm:t>
    </dgm:pt>
    <dgm:pt modelId="{D92D57AA-E489-4BD4-94B4-9F74C153B979}">
      <dgm:prSet/>
      <dgm:spPr/>
      <dgm:t>
        <a:bodyPr/>
        <a:lstStyle/>
        <a:p>
          <a:pPr>
            <a:defRPr cap="all"/>
          </a:pPr>
          <a:r>
            <a:rPr lang="en-US" dirty="0"/>
            <a:t>Enforce compliance with the rule of Law and greater transparency of the Tax systems</a:t>
          </a:r>
        </a:p>
      </dgm:t>
    </dgm:pt>
    <dgm:pt modelId="{874C0BCB-8B68-4752-91A7-873A98065C55}" type="parTrans" cxnId="{C2C67D6D-473A-4561-B4E9-8FC376A79F86}">
      <dgm:prSet/>
      <dgm:spPr/>
      <dgm:t>
        <a:bodyPr/>
        <a:lstStyle/>
        <a:p>
          <a:endParaRPr lang="en-US"/>
        </a:p>
      </dgm:t>
    </dgm:pt>
    <dgm:pt modelId="{F84C730E-FCD0-4465-9E83-9533C2D05D55}" type="sibTrans" cxnId="{C2C67D6D-473A-4561-B4E9-8FC376A79F86}">
      <dgm:prSet/>
      <dgm:spPr/>
      <dgm:t>
        <a:bodyPr/>
        <a:lstStyle/>
        <a:p>
          <a:endParaRPr lang="en-US"/>
        </a:p>
      </dgm:t>
    </dgm:pt>
    <dgm:pt modelId="{1B84DC88-E94F-4331-BADB-2B46FD6DC8DE}">
      <dgm:prSet/>
      <dgm:spPr/>
      <dgm:t>
        <a:bodyPr/>
        <a:lstStyle/>
        <a:p>
          <a:pPr>
            <a:defRPr cap="all"/>
          </a:pPr>
          <a:r>
            <a:rPr lang="en-US"/>
            <a:t>Empower citizens to hold governments accountable through participation and decentralization</a:t>
          </a:r>
        </a:p>
      </dgm:t>
    </dgm:pt>
    <dgm:pt modelId="{3EF4E819-5C37-4720-B30E-14F3DFCAE8F3}" type="parTrans" cxnId="{8EED8496-A8A0-4BDA-8574-6D5F3DDF1EF2}">
      <dgm:prSet/>
      <dgm:spPr/>
      <dgm:t>
        <a:bodyPr/>
        <a:lstStyle/>
        <a:p>
          <a:endParaRPr lang="en-US"/>
        </a:p>
      </dgm:t>
    </dgm:pt>
    <dgm:pt modelId="{C9ED1014-5155-4BBB-9928-132437F44A0F}" type="sibTrans" cxnId="{8EED8496-A8A0-4BDA-8574-6D5F3DDF1EF2}">
      <dgm:prSet/>
      <dgm:spPr/>
      <dgm:t>
        <a:bodyPr/>
        <a:lstStyle/>
        <a:p>
          <a:endParaRPr lang="en-US"/>
        </a:p>
      </dgm:t>
    </dgm:pt>
    <dgm:pt modelId="{1C94D513-4290-43CB-82EB-68C118520E55}">
      <dgm:prSet/>
      <dgm:spPr/>
      <dgm:t>
        <a:bodyPr/>
        <a:lstStyle/>
        <a:p>
          <a:pPr>
            <a:defRPr cap="all"/>
          </a:pPr>
          <a:r>
            <a:rPr lang="en-US" dirty="0"/>
            <a:t>Avoiding the issue of natural “resource curse”, situation in which countries benefiting from important fiscal rents from the mining and oil sectors underperform in the collection of nonoil and  / or mining revenue</a:t>
          </a:r>
        </a:p>
      </dgm:t>
    </dgm:pt>
    <dgm:pt modelId="{DF22B6CF-450B-44DF-9BF7-F198FABDB57F}" type="parTrans" cxnId="{DF499ED1-0F1B-416A-8308-47013F66828D}">
      <dgm:prSet/>
      <dgm:spPr/>
      <dgm:t>
        <a:bodyPr/>
        <a:lstStyle/>
        <a:p>
          <a:endParaRPr lang="en-US"/>
        </a:p>
      </dgm:t>
    </dgm:pt>
    <dgm:pt modelId="{0B507000-C8A5-4007-A34D-562FB232CA76}" type="sibTrans" cxnId="{DF499ED1-0F1B-416A-8308-47013F66828D}">
      <dgm:prSet/>
      <dgm:spPr/>
      <dgm:t>
        <a:bodyPr/>
        <a:lstStyle/>
        <a:p>
          <a:endParaRPr lang="en-US"/>
        </a:p>
      </dgm:t>
    </dgm:pt>
    <dgm:pt modelId="{C08C297D-DB3E-4282-AE80-D1AEA576FB21}" type="pres">
      <dgm:prSet presAssocID="{469E5B21-F858-4DCF-BB16-CFD0B903138B}" presName="root" presStyleCnt="0">
        <dgm:presLayoutVars>
          <dgm:dir/>
          <dgm:resizeHandles val="exact"/>
        </dgm:presLayoutVars>
      </dgm:prSet>
      <dgm:spPr/>
    </dgm:pt>
    <dgm:pt modelId="{8A27BDB9-4EE3-4723-A80D-EAAD89E8D2A3}" type="pres">
      <dgm:prSet presAssocID="{CD223D67-FFCC-407B-9200-96900813DA59}" presName="compNode" presStyleCnt="0"/>
      <dgm:spPr/>
    </dgm:pt>
    <dgm:pt modelId="{7C11A52E-E000-4C7A-B11B-07B4984C765D}" type="pres">
      <dgm:prSet presAssocID="{CD223D67-FFCC-407B-9200-96900813DA59}" presName="iconBgRect" presStyleLbl="bgShp" presStyleIdx="0" presStyleCnt="6"/>
      <dgm:spPr/>
    </dgm:pt>
    <dgm:pt modelId="{84E3B39E-B1A1-43D4-B8C1-0EC241C3FFEA}" type="pres">
      <dgm:prSet presAssocID="{CD223D67-FFCC-407B-9200-96900813DA5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842E990F-BCDB-499C-938F-C8499F3A2CDB}" type="pres">
      <dgm:prSet presAssocID="{CD223D67-FFCC-407B-9200-96900813DA59}" presName="spaceRect" presStyleCnt="0"/>
      <dgm:spPr/>
    </dgm:pt>
    <dgm:pt modelId="{91A3BAA6-C6AA-43AE-9585-9FAA974EFC8B}" type="pres">
      <dgm:prSet presAssocID="{CD223D67-FFCC-407B-9200-96900813DA59}" presName="textRect" presStyleLbl="revTx" presStyleIdx="0" presStyleCnt="6">
        <dgm:presLayoutVars>
          <dgm:chMax val="1"/>
          <dgm:chPref val="1"/>
        </dgm:presLayoutVars>
      </dgm:prSet>
      <dgm:spPr/>
    </dgm:pt>
    <dgm:pt modelId="{BD2ECED6-6214-4FE8-AC67-CBDF72B8E8A1}" type="pres">
      <dgm:prSet presAssocID="{D73B7E26-B9C4-48CE-8AE4-5C54B96951C9}" presName="sibTrans" presStyleCnt="0"/>
      <dgm:spPr/>
    </dgm:pt>
    <dgm:pt modelId="{28B7CE02-F51A-4D1C-8B9E-D15222AB3CA7}" type="pres">
      <dgm:prSet presAssocID="{74001A01-B560-4EFD-AB4D-7AE01B977CD2}" presName="compNode" presStyleCnt="0"/>
      <dgm:spPr/>
    </dgm:pt>
    <dgm:pt modelId="{5F5C4455-FF70-4057-A47B-D59D8AC72DAD}" type="pres">
      <dgm:prSet presAssocID="{74001A01-B560-4EFD-AB4D-7AE01B977CD2}" presName="iconBgRect" presStyleLbl="bgShp" presStyleIdx="1" presStyleCnt="6"/>
      <dgm:spPr/>
    </dgm:pt>
    <dgm:pt modelId="{A80E8448-3DB3-488C-B650-89E85E2CF710}" type="pres">
      <dgm:prSet presAssocID="{74001A01-B560-4EFD-AB4D-7AE01B977CD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FBF21F6E-230D-4D11-A3CD-C7D0FDB98DB2}" type="pres">
      <dgm:prSet presAssocID="{74001A01-B560-4EFD-AB4D-7AE01B977CD2}" presName="spaceRect" presStyleCnt="0"/>
      <dgm:spPr/>
    </dgm:pt>
    <dgm:pt modelId="{B28848D5-F9AB-454A-8F60-8BF7D4556610}" type="pres">
      <dgm:prSet presAssocID="{74001A01-B560-4EFD-AB4D-7AE01B977CD2}" presName="textRect" presStyleLbl="revTx" presStyleIdx="1" presStyleCnt="6">
        <dgm:presLayoutVars>
          <dgm:chMax val="1"/>
          <dgm:chPref val="1"/>
        </dgm:presLayoutVars>
      </dgm:prSet>
      <dgm:spPr/>
    </dgm:pt>
    <dgm:pt modelId="{A5042D5F-BF4B-41B5-A5F4-CE46678AAF45}" type="pres">
      <dgm:prSet presAssocID="{50D7C333-7AE9-486D-85CD-3DD1A3170037}" presName="sibTrans" presStyleCnt="0"/>
      <dgm:spPr/>
    </dgm:pt>
    <dgm:pt modelId="{8B6B759D-3907-4D44-B17C-DDC324A2ED4E}" type="pres">
      <dgm:prSet presAssocID="{AF8A7B8F-C643-4B2B-9A4A-AC52BEFC63AA}" presName="compNode" presStyleCnt="0"/>
      <dgm:spPr/>
    </dgm:pt>
    <dgm:pt modelId="{CB72B111-1C0B-4127-BAFA-37522003AA69}" type="pres">
      <dgm:prSet presAssocID="{AF8A7B8F-C643-4B2B-9A4A-AC52BEFC63AA}" presName="iconBgRect" presStyleLbl="bgShp" presStyleIdx="2" presStyleCnt="6"/>
      <dgm:spPr/>
    </dgm:pt>
    <dgm:pt modelId="{F91959E7-D23A-4D16-B5DB-BA6EC56645A6}" type="pres">
      <dgm:prSet presAssocID="{AF8A7B8F-C643-4B2B-9A4A-AC52BEFC63A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04404603-9590-42F0-8E65-F2ED0B8F647C}" type="pres">
      <dgm:prSet presAssocID="{AF8A7B8F-C643-4B2B-9A4A-AC52BEFC63AA}" presName="spaceRect" presStyleCnt="0"/>
      <dgm:spPr/>
    </dgm:pt>
    <dgm:pt modelId="{CD456363-8E0C-4DB0-AD53-478E16A851A2}" type="pres">
      <dgm:prSet presAssocID="{AF8A7B8F-C643-4B2B-9A4A-AC52BEFC63AA}" presName="textRect" presStyleLbl="revTx" presStyleIdx="2" presStyleCnt="6">
        <dgm:presLayoutVars>
          <dgm:chMax val="1"/>
          <dgm:chPref val="1"/>
        </dgm:presLayoutVars>
      </dgm:prSet>
      <dgm:spPr/>
    </dgm:pt>
    <dgm:pt modelId="{7E904D4B-70EF-4187-B465-CF1D17F2A657}" type="pres">
      <dgm:prSet presAssocID="{08A54D8B-C79F-4A3B-BFD2-A370CD872725}" presName="sibTrans" presStyleCnt="0"/>
      <dgm:spPr/>
    </dgm:pt>
    <dgm:pt modelId="{87A7E4C2-1166-49E6-8F57-233EBFCC55A4}" type="pres">
      <dgm:prSet presAssocID="{D92D57AA-E489-4BD4-94B4-9F74C153B979}" presName="compNode" presStyleCnt="0"/>
      <dgm:spPr/>
    </dgm:pt>
    <dgm:pt modelId="{47484E0E-C6D0-45BE-8B91-E2C0C085E11E}" type="pres">
      <dgm:prSet presAssocID="{D92D57AA-E489-4BD4-94B4-9F74C153B979}" presName="iconBgRect" presStyleLbl="bgShp" presStyleIdx="3" presStyleCnt="6"/>
      <dgm:spPr/>
    </dgm:pt>
    <dgm:pt modelId="{ACBF7356-F0E1-4D76-B856-3E150EBEF2FB}" type="pres">
      <dgm:prSet presAssocID="{D92D57AA-E489-4BD4-94B4-9F74C153B97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BAC3D044-0503-4C4E-BA8B-4F09052B3FDB}" type="pres">
      <dgm:prSet presAssocID="{D92D57AA-E489-4BD4-94B4-9F74C153B979}" presName="spaceRect" presStyleCnt="0"/>
      <dgm:spPr/>
    </dgm:pt>
    <dgm:pt modelId="{F09A2BF1-DD9C-4CDC-8532-D73D8177D2DC}" type="pres">
      <dgm:prSet presAssocID="{D92D57AA-E489-4BD4-94B4-9F74C153B979}" presName="textRect" presStyleLbl="revTx" presStyleIdx="3" presStyleCnt="6">
        <dgm:presLayoutVars>
          <dgm:chMax val="1"/>
          <dgm:chPref val="1"/>
        </dgm:presLayoutVars>
      </dgm:prSet>
      <dgm:spPr/>
    </dgm:pt>
    <dgm:pt modelId="{84D72391-3924-46BB-9649-3289936E8895}" type="pres">
      <dgm:prSet presAssocID="{F84C730E-FCD0-4465-9E83-9533C2D05D55}" presName="sibTrans" presStyleCnt="0"/>
      <dgm:spPr/>
    </dgm:pt>
    <dgm:pt modelId="{7EE31517-25EC-4846-BF22-7B0F52E86A03}" type="pres">
      <dgm:prSet presAssocID="{1B84DC88-E94F-4331-BADB-2B46FD6DC8DE}" presName="compNode" presStyleCnt="0"/>
      <dgm:spPr/>
    </dgm:pt>
    <dgm:pt modelId="{5C02D01D-0BDF-4495-AB52-BC0E134E8C01}" type="pres">
      <dgm:prSet presAssocID="{1B84DC88-E94F-4331-BADB-2B46FD6DC8DE}" presName="iconBgRect" presStyleLbl="bgShp" presStyleIdx="4" presStyleCnt="6"/>
      <dgm:spPr/>
    </dgm:pt>
    <dgm:pt modelId="{4A1C61E4-B3C9-432E-935D-F44078244737}" type="pres">
      <dgm:prSet presAssocID="{1B84DC88-E94F-4331-BADB-2B46FD6DC8D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626EE2D6-3609-41CA-9DF1-17F1359BF435}" type="pres">
      <dgm:prSet presAssocID="{1B84DC88-E94F-4331-BADB-2B46FD6DC8DE}" presName="spaceRect" presStyleCnt="0"/>
      <dgm:spPr/>
    </dgm:pt>
    <dgm:pt modelId="{A5D29FB9-9BBD-4807-B19C-B60DCEF03AF9}" type="pres">
      <dgm:prSet presAssocID="{1B84DC88-E94F-4331-BADB-2B46FD6DC8DE}" presName="textRect" presStyleLbl="revTx" presStyleIdx="4" presStyleCnt="6">
        <dgm:presLayoutVars>
          <dgm:chMax val="1"/>
          <dgm:chPref val="1"/>
        </dgm:presLayoutVars>
      </dgm:prSet>
      <dgm:spPr/>
    </dgm:pt>
    <dgm:pt modelId="{DF2A15E5-F570-497A-8CCD-5F1D456A10CB}" type="pres">
      <dgm:prSet presAssocID="{C9ED1014-5155-4BBB-9928-132437F44A0F}" presName="sibTrans" presStyleCnt="0"/>
      <dgm:spPr/>
    </dgm:pt>
    <dgm:pt modelId="{FFDCCBD6-CF03-4517-A8EF-F8FE9BBC85C6}" type="pres">
      <dgm:prSet presAssocID="{1C94D513-4290-43CB-82EB-68C118520E55}" presName="compNode" presStyleCnt="0"/>
      <dgm:spPr/>
    </dgm:pt>
    <dgm:pt modelId="{B96F2B29-3E4D-448E-BBDF-A19CAF01D3C5}" type="pres">
      <dgm:prSet presAssocID="{1C94D513-4290-43CB-82EB-68C118520E55}" presName="iconBgRect" presStyleLbl="bgShp" presStyleIdx="5" presStyleCnt="6"/>
      <dgm:spPr/>
    </dgm:pt>
    <dgm:pt modelId="{ED2762FE-E0FE-4FDD-9C0E-CF9F23F61C64}" type="pres">
      <dgm:prSet presAssocID="{1C94D513-4290-43CB-82EB-68C118520E5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llar"/>
        </a:ext>
      </dgm:extLst>
    </dgm:pt>
    <dgm:pt modelId="{73816DCC-35AE-4F26-88F7-99A5ED4410C8}" type="pres">
      <dgm:prSet presAssocID="{1C94D513-4290-43CB-82EB-68C118520E55}" presName="spaceRect" presStyleCnt="0"/>
      <dgm:spPr/>
    </dgm:pt>
    <dgm:pt modelId="{478B1D58-674B-4107-84C2-E986E1B767DD}" type="pres">
      <dgm:prSet presAssocID="{1C94D513-4290-43CB-82EB-68C118520E55}" presName="textRect" presStyleLbl="revTx" presStyleIdx="5" presStyleCnt="6">
        <dgm:presLayoutVars>
          <dgm:chMax val="1"/>
          <dgm:chPref val="1"/>
        </dgm:presLayoutVars>
      </dgm:prSet>
      <dgm:spPr/>
    </dgm:pt>
  </dgm:ptLst>
  <dgm:cxnLst>
    <dgm:cxn modelId="{F4FE2F05-D58F-4253-B849-B4EC18C42E10}" type="presOf" srcId="{CD223D67-FFCC-407B-9200-96900813DA59}" destId="{91A3BAA6-C6AA-43AE-9585-9FAA974EFC8B}" srcOrd="0" destOrd="0" presId="urn:microsoft.com/office/officeart/2018/5/layout/IconCircleLabelList"/>
    <dgm:cxn modelId="{F2D89914-DFB1-44D2-9949-5F6613C73108}" srcId="{469E5B21-F858-4DCF-BB16-CFD0B903138B}" destId="{CD223D67-FFCC-407B-9200-96900813DA59}" srcOrd="0" destOrd="0" parTransId="{19E3CA29-6165-4B00-BB4D-4E3A2AD18A98}" sibTransId="{D73B7E26-B9C4-48CE-8AE4-5C54B96951C9}"/>
    <dgm:cxn modelId="{1413D11A-D8D4-4E58-8605-E1573E94D9D9}" type="presOf" srcId="{1B84DC88-E94F-4331-BADB-2B46FD6DC8DE}" destId="{A5D29FB9-9BBD-4807-B19C-B60DCEF03AF9}" srcOrd="0" destOrd="0" presId="urn:microsoft.com/office/officeart/2018/5/layout/IconCircleLabelList"/>
    <dgm:cxn modelId="{F83A441F-951F-41BD-B2D1-B298B293D219}" type="presOf" srcId="{74001A01-B560-4EFD-AB4D-7AE01B977CD2}" destId="{B28848D5-F9AB-454A-8F60-8BF7D4556610}" srcOrd="0" destOrd="0" presId="urn:microsoft.com/office/officeart/2018/5/layout/IconCircleLabelList"/>
    <dgm:cxn modelId="{92F57D60-4A8E-4F19-B025-B0549706B060}" type="presOf" srcId="{AF8A7B8F-C643-4B2B-9A4A-AC52BEFC63AA}" destId="{CD456363-8E0C-4DB0-AD53-478E16A851A2}" srcOrd="0" destOrd="0" presId="urn:microsoft.com/office/officeart/2018/5/layout/IconCircleLabelList"/>
    <dgm:cxn modelId="{20547C66-8339-46FA-93FC-2A7F040741F5}" srcId="{469E5B21-F858-4DCF-BB16-CFD0B903138B}" destId="{AF8A7B8F-C643-4B2B-9A4A-AC52BEFC63AA}" srcOrd="2" destOrd="0" parTransId="{2A38FA44-B46D-4C06-8AD8-20C0B4CCFC44}" sibTransId="{08A54D8B-C79F-4A3B-BFD2-A370CD872725}"/>
    <dgm:cxn modelId="{39A3144C-8259-44ED-B687-052CCF4B4AEB}" srcId="{469E5B21-F858-4DCF-BB16-CFD0B903138B}" destId="{74001A01-B560-4EFD-AB4D-7AE01B977CD2}" srcOrd="1" destOrd="0" parTransId="{D05F1157-9AAA-4829-8F8E-C2D76CE2D5F9}" sibTransId="{50D7C333-7AE9-486D-85CD-3DD1A3170037}"/>
    <dgm:cxn modelId="{C2C67D6D-473A-4561-B4E9-8FC376A79F86}" srcId="{469E5B21-F858-4DCF-BB16-CFD0B903138B}" destId="{D92D57AA-E489-4BD4-94B4-9F74C153B979}" srcOrd="3" destOrd="0" parTransId="{874C0BCB-8B68-4752-91A7-873A98065C55}" sibTransId="{F84C730E-FCD0-4465-9E83-9533C2D05D55}"/>
    <dgm:cxn modelId="{8790717B-DCC6-487E-8EC1-EFBEB6B3BB77}" type="presOf" srcId="{469E5B21-F858-4DCF-BB16-CFD0B903138B}" destId="{C08C297D-DB3E-4282-AE80-D1AEA576FB21}" srcOrd="0" destOrd="0" presId="urn:microsoft.com/office/officeart/2018/5/layout/IconCircleLabelList"/>
    <dgm:cxn modelId="{6AE9A97C-BE04-4CDF-8FD0-AAA9B80F5718}" type="presOf" srcId="{D92D57AA-E489-4BD4-94B4-9F74C153B979}" destId="{F09A2BF1-DD9C-4CDC-8532-D73D8177D2DC}" srcOrd="0" destOrd="0" presId="urn:microsoft.com/office/officeart/2018/5/layout/IconCircleLabelList"/>
    <dgm:cxn modelId="{8EED8496-A8A0-4BDA-8574-6D5F3DDF1EF2}" srcId="{469E5B21-F858-4DCF-BB16-CFD0B903138B}" destId="{1B84DC88-E94F-4331-BADB-2B46FD6DC8DE}" srcOrd="4" destOrd="0" parTransId="{3EF4E819-5C37-4720-B30E-14F3DFCAE8F3}" sibTransId="{C9ED1014-5155-4BBB-9928-132437F44A0F}"/>
    <dgm:cxn modelId="{DF499ED1-0F1B-416A-8308-47013F66828D}" srcId="{469E5B21-F858-4DCF-BB16-CFD0B903138B}" destId="{1C94D513-4290-43CB-82EB-68C118520E55}" srcOrd="5" destOrd="0" parTransId="{DF22B6CF-450B-44DF-9BF7-F198FABDB57F}" sibTransId="{0B507000-C8A5-4007-A34D-562FB232CA76}"/>
    <dgm:cxn modelId="{1CB94ADA-3338-4092-81F5-A5B18024E6BF}" type="presOf" srcId="{1C94D513-4290-43CB-82EB-68C118520E55}" destId="{478B1D58-674B-4107-84C2-E986E1B767DD}" srcOrd="0" destOrd="0" presId="urn:microsoft.com/office/officeart/2018/5/layout/IconCircleLabelList"/>
    <dgm:cxn modelId="{C60C11F0-8273-49C0-98E8-80F6FB06C95F}" type="presParOf" srcId="{C08C297D-DB3E-4282-AE80-D1AEA576FB21}" destId="{8A27BDB9-4EE3-4723-A80D-EAAD89E8D2A3}" srcOrd="0" destOrd="0" presId="urn:microsoft.com/office/officeart/2018/5/layout/IconCircleLabelList"/>
    <dgm:cxn modelId="{20D68AC6-044C-479E-834F-7340B3002923}" type="presParOf" srcId="{8A27BDB9-4EE3-4723-A80D-EAAD89E8D2A3}" destId="{7C11A52E-E000-4C7A-B11B-07B4984C765D}" srcOrd="0" destOrd="0" presId="urn:microsoft.com/office/officeart/2018/5/layout/IconCircleLabelList"/>
    <dgm:cxn modelId="{BE32A322-5B6F-4719-A5D7-D14D172F5544}" type="presParOf" srcId="{8A27BDB9-4EE3-4723-A80D-EAAD89E8D2A3}" destId="{84E3B39E-B1A1-43D4-B8C1-0EC241C3FFEA}" srcOrd="1" destOrd="0" presId="urn:microsoft.com/office/officeart/2018/5/layout/IconCircleLabelList"/>
    <dgm:cxn modelId="{CE3F5FAA-52FE-4975-B65B-5890BB880C05}" type="presParOf" srcId="{8A27BDB9-4EE3-4723-A80D-EAAD89E8D2A3}" destId="{842E990F-BCDB-499C-938F-C8499F3A2CDB}" srcOrd="2" destOrd="0" presId="urn:microsoft.com/office/officeart/2018/5/layout/IconCircleLabelList"/>
    <dgm:cxn modelId="{B712D278-9651-4FF1-B519-AE73D7D3A0DE}" type="presParOf" srcId="{8A27BDB9-4EE3-4723-A80D-EAAD89E8D2A3}" destId="{91A3BAA6-C6AA-43AE-9585-9FAA974EFC8B}" srcOrd="3" destOrd="0" presId="urn:microsoft.com/office/officeart/2018/5/layout/IconCircleLabelList"/>
    <dgm:cxn modelId="{BCC82B60-9CE6-40DD-A486-820A6E6DD0D9}" type="presParOf" srcId="{C08C297D-DB3E-4282-AE80-D1AEA576FB21}" destId="{BD2ECED6-6214-4FE8-AC67-CBDF72B8E8A1}" srcOrd="1" destOrd="0" presId="urn:microsoft.com/office/officeart/2018/5/layout/IconCircleLabelList"/>
    <dgm:cxn modelId="{FB79F6CD-E0AE-49DD-9252-3A7D09ACD44F}" type="presParOf" srcId="{C08C297D-DB3E-4282-AE80-D1AEA576FB21}" destId="{28B7CE02-F51A-4D1C-8B9E-D15222AB3CA7}" srcOrd="2" destOrd="0" presId="urn:microsoft.com/office/officeart/2018/5/layout/IconCircleLabelList"/>
    <dgm:cxn modelId="{91D6F296-7F93-47CB-925E-E9B2D69FC4A5}" type="presParOf" srcId="{28B7CE02-F51A-4D1C-8B9E-D15222AB3CA7}" destId="{5F5C4455-FF70-4057-A47B-D59D8AC72DAD}" srcOrd="0" destOrd="0" presId="urn:microsoft.com/office/officeart/2018/5/layout/IconCircleLabelList"/>
    <dgm:cxn modelId="{BF04D455-F8B4-4B94-89AD-CB00309C3B85}" type="presParOf" srcId="{28B7CE02-F51A-4D1C-8B9E-D15222AB3CA7}" destId="{A80E8448-3DB3-488C-B650-89E85E2CF710}" srcOrd="1" destOrd="0" presId="urn:microsoft.com/office/officeart/2018/5/layout/IconCircleLabelList"/>
    <dgm:cxn modelId="{076E78A8-4675-40D8-A075-DF30B6F13C78}" type="presParOf" srcId="{28B7CE02-F51A-4D1C-8B9E-D15222AB3CA7}" destId="{FBF21F6E-230D-4D11-A3CD-C7D0FDB98DB2}" srcOrd="2" destOrd="0" presId="urn:microsoft.com/office/officeart/2018/5/layout/IconCircleLabelList"/>
    <dgm:cxn modelId="{99EC65B8-B38E-45A8-A24C-F55283A76F0E}" type="presParOf" srcId="{28B7CE02-F51A-4D1C-8B9E-D15222AB3CA7}" destId="{B28848D5-F9AB-454A-8F60-8BF7D4556610}" srcOrd="3" destOrd="0" presId="urn:microsoft.com/office/officeart/2018/5/layout/IconCircleLabelList"/>
    <dgm:cxn modelId="{B7C35CF3-6CF3-4201-A621-2371752F6EC9}" type="presParOf" srcId="{C08C297D-DB3E-4282-AE80-D1AEA576FB21}" destId="{A5042D5F-BF4B-41B5-A5F4-CE46678AAF45}" srcOrd="3" destOrd="0" presId="urn:microsoft.com/office/officeart/2018/5/layout/IconCircleLabelList"/>
    <dgm:cxn modelId="{BA5F9786-FFD8-4906-921B-EF0162893C7C}" type="presParOf" srcId="{C08C297D-DB3E-4282-AE80-D1AEA576FB21}" destId="{8B6B759D-3907-4D44-B17C-DDC324A2ED4E}" srcOrd="4" destOrd="0" presId="urn:microsoft.com/office/officeart/2018/5/layout/IconCircleLabelList"/>
    <dgm:cxn modelId="{CC1162CA-B6D8-471D-A227-09F991F6028E}" type="presParOf" srcId="{8B6B759D-3907-4D44-B17C-DDC324A2ED4E}" destId="{CB72B111-1C0B-4127-BAFA-37522003AA69}" srcOrd="0" destOrd="0" presId="urn:microsoft.com/office/officeart/2018/5/layout/IconCircleLabelList"/>
    <dgm:cxn modelId="{443DA4A0-0791-4B22-AEE6-135ADFA418A6}" type="presParOf" srcId="{8B6B759D-3907-4D44-B17C-DDC324A2ED4E}" destId="{F91959E7-D23A-4D16-B5DB-BA6EC56645A6}" srcOrd="1" destOrd="0" presId="urn:microsoft.com/office/officeart/2018/5/layout/IconCircleLabelList"/>
    <dgm:cxn modelId="{B45D4BB4-800B-490E-861F-634BA6D6DB9D}" type="presParOf" srcId="{8B6B759D-3907-4D44-B17C-DDC324A2ED4E}" destId="{04404603-9590-42F0-8E65-F2ED0B8F647C}" srcOrd="2" destOrd="0" presId="urn:microsoft.com/office/officeart/2018/5/layout/IconCircleLabelList"/>
    <dgm:cxn modelId="{AA4CFAE9-D03C-4F8B-A817-D9D7A57A86A0}" type="presParOf" srcId="{8B6B759D-3907-4D44-B17C-DDC324A2ED4E}" destId="{CD456363-8E0C-4DB0-AD53-478E16A851A2}" srcOrd="3" destOrd="0" presId="urn:microsoft.com/office/officeart/2018/5/layout/IconCircleLabelList"/>
    <dgm:cxn modelId="{2CF3C989-E5A2-4060-B411-6D5EC8F67051}" type="presParOf" srcId="{C08C297D-DB3E-4282-AE80-D1AEA576FB21}" destId="{7E904D4B-70EF-4187-B465-CF1D17F2A657}" srcOrd="5" destOrd="0" presId="urn:microsoft.com/office/officeart/2018/5/layout/IconCircleLabelList"/>
    <dgm:cxn modelId="{761C7173-0DFD-4EDF-BC7E-2BED7877BF42}" type="presParOf" srcId="{C08C297D-DB3E-4282-AE80-D1AEA576FB21}" destId="{87A7E4C2-1166-49E6-8F57-233EBFCC55A4}" srcOrd="6" destOrd="0" presId="urn:microsoft.com/office/officeart/2018/5/layout/IconCircleLabelList"/>
    <dgm:cxn modelId="{E0008508-8A16-4E5A-AD2B-6EA87D1EAE64}" type="presParOf" srcId="{87A7E4C2-1166-49E6-8F57-233EBFCC55A4}" destId="{47484E0E-C6D0-45BE-8B91-E2C0C085E11E}" srcOrd="0" destOrd="0" presId="urn:microsoft.com/office/officeart/2018/5/layout/IconCircleLabelList"/>
    <dgm:cxn modelId="{AD4CA568-F10A-4942-9C41-D11374C2A2BC}" type="presParOf" srcId="{87A7E4C2-1166-49E6-8F57-233EBFCC55A4}" destId="{ACBF7356-F0E1-4D76-B856-3E150EBEF2FB}" srcOrd="1" destOrd="0" presId="urn:microsoft.com/office/officeart/2018/5/layout/IconCircleLabelList"/>
    <dgm:cxn modelId="{EFFC9362-8DD6-4E73-9F72-31EF5D5635C4}" type="presParOf" srcId="{87A7E4C2-1166-49E6-8F57-233EBFCC55A4}" destId="{BAC3D044-0503-4C4E-BA8B-4F09052B3FDB}" srcOrd="2" destOrd="0" presId="urn:microsoft.com/office/officeart/2018/5/layout/IconCircleLabelList"/>
    <dgm:cxn modelId="{9E73DC50-88FD-47F7-8688-F8883EA6F687}" type="presParOf" srcId="{87A7E4C2-1166-49E6-8F57-233EBFCC55A4}" destId="{F09A2BF1-DD9C-4CDC-8532-D73D8177D2DC}" srcOrd="3" destOrd="0" presId="urn:microsoft.com/office/officeart/2018/5/layout/IconCircleLabelList"/>
    <dgm:cxn modelId="{2762BC04-36AA-4C01-A826-8349E8C09171}" type="presParOf" srcId="{C08C297D-DB3E-4282-AE80-D1AEA576FB21}" destId="{84D72391-3924-46BB-9649-3289936E8895}" srcOrd="7" destOrd="0" presId="urn:microsoft.com/office/officeart/2018/5/layout/IconCircleLabelList"/>
    <dgm:cxn modelId="{8CE86F93-CF1B-41AE-8599-CCDC47D368B1}" type="presParOf" srcId="{C08C297D-DB3E-4282-AE80-D1AEA576FB21}" destId="{7EE31517-25EC-4846-BF22-7B0F52E86A03}" srcOrd="8" destOrd="0" presId="urn:microsoft.com/office/officeart/2018/5/layout/IconCircleLabelList"/>
    <dgm:cxn modelId="{057118D4-7BD3-474E-97E6-53011564375B}" type="presParOf" srcId="{7EE31517-25EC-4846-BF22-7B0F52E86A03}" destId="{5C02D01D-0BDF-4495-AB52-BC0E134E8C01}" srcOrd="0" destOrd="0" presId="urn:microsoft.com/office/officeart/2018/5/layout/IconCircleLabelList"/>
    <dgm:cxn modelId="{2F39DE72-61E4-4F05-A347-90335BA750BD}" type="presParOf" srcId="{7EE31517-25EC-4846-BF22-7B0F52E86A03}" destId="{4A1C61E4-B3C9-432E-935D-F44078244737}" srcOrd="1" destOrd="0" presId="urn:microsoft.com/office/officeart/2018/5/layout/IconCircleLabelList"/>
    <dgm:cxn modelId="{E4CD5371-BD46-4016-ACB1-765EEE47369C}" type="presParOf" srcId="{7EE31517-25EC-4846-BF22-7B0F52E86A03}" destId="{626EE2D6-3609-41CA-9DF1-17F1359BF435}" srcOrd="2" destOrd="0" presId="urn:microsoft.com/office/officeart/2018/5/layout/IconCircleLabelList"/>
    <dgm:cxn modelId="{ADE37088-F41A-40F1-9C9E-0366EDA2AB99}" type="presParOf" srcId="{7EE31517-25EC-4846-BF22-7B0F52E86A03}" destId="{A5D29FB9-9BBD-4807-B19C-B60DCEF03AF9}" srcOrd="3" destOrd="0" presId="urn:microsoft.com/office/officeart/2018/5/layout/IconCircleLabelList"/>
    <dgm:cxn modelId="{9BBDE89B-9753-408D-8499-1245EC1731DB}" type="presParOf" srcId="{C08C297D-DB3E-4282-AE80-D1AEA576FB21}" destId="{DF2A15E5-F570-497A-8CCD-5F1D456A10CB}" srcOrd="9" destOrd="0" presId="urn:microsoft.com/office/officeart/2018/5/layout/IconCircleLabelList"/>
    <dgm:cxn modelId="{15C023C3-02DA-463F-9969-5F03A4984575}" type="presParOf" srcId="{C08C297D-DB3E-4282-AE80-D1AEA576FB21}" destId="{FFDCCBD6-CF03-4517-A8EF-F8FE9BBC85C6}" srcOrd="10" destOrd="0" presId="urn:microsoft.com/office/officeart/2018/5/layout/IconCircleLabelList"/>
    <dgm:cxn modelId="{F6A62411-40AC-45BA-98B5-0D282E7A8FFF}" type="presParOf" srcId="{FFDCCBD6-CF03-4517-A8EF-F8FE9BBC85C6}" destId="{B96F2B29-3E4D-448E-BBDF-A19CAF01D3C5}" srcOrd="0" destOrd="0" presId="urn:microsoft.com/office/officeart/2018/5/layout/IconCircleLabelList"/>
    <dgm:cxn modelId="{C03FF890-DE61-4C15-844B-2B05D9A55F9A}" type="presParOf" srcId="{FFDCCBD6-CF03-4517-A8EF-F8FE9BBC85C6}" destId="{ED2762FE-E0FE-4FDD-9C0E-CF9F23F61C64}" srcOrd="1" destOrd="0" presId="urn:microsoft.com/office/officeart/2018/5/layout/IconCircleLabelList"/>
    <dgm:cxn modelId="{71A96B84-0424-480B-AC42-F531E96EA276}" type="presParOf" srcId="{FFDCCBD6-CF03-4517-A8EF-F8FE9BBC85C6}" destId="{73816DCC-35AE-4F26-88F7-99A5ED4410C8}" srcOrd="2" destOrd="0" presId="urn:microsoft.com/office/officeart/2018/5/layout/IconCircleLabelList"/>
    <dgm:cxn modelId="{00BBDEDE-3E87-4D3A-B41F-50BDDC3949AC}" type="presParOf" srcId="{FFDCCBD6-CF03-4517-A8EF-F8FE9BBC85C6}" destId="{478B1D58-674B-4107-84C2-E986E1B767D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92B80-51DF-426F-94EC-B28C9D40E55B}"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C16492C0-5BA2-47DE-92A8-D5DB1B7BEAC2}">
      <dgm:prSet/>
      <dgm:spPr/>
      <dgm:t>
        <a:bodyPr/>
        <a:lstStyle/>
        <a:p>
          <a:r>
            <a:rPr lang="en-US"/>
            <a:t>Establish</a:t>
          </a:r>
        </a:p>
      </dgm:t>
    </dgm:pt>
    <dgm:pt modelId="{BFD14A07-5178-4009-967D-17C249B4E7D2}" type="parTrans" cxnId="{BEA1B121-F252-4943-992E-63D56E1CF30D}">
      <dgm:prSet/>
      <dgm:spPr/>
      <dgm:t>
        <a:bodyPr/>
        <a:lstStyle/>
        <a:p>
          <a:endParaRPr lang="en-US"/>
        </a:p>
      </dgm:t>
    </dgm:pt>
    <dgm:pt modelId="{7C2D4CFA-EE13-42B2-9118-B326756010DD}" type="sibTrans" cxnId="{BEA1B121-F252-4943-992E-63D56E1CF30D}">
      <dgm:prSet/>
      <dgm:spPr/>
      <dgm:t>
        <a:bodyPr/>
        <a:lstStyle/>
        <a:p>
          <a:endParaRPr lang="en-US"/>
        </a:p>
      </dgm:t>
    </dgm:pt>
    <dgm:pt modelId="{C7BA611F-C458-4AD9-A5EF-9FC025619BC0}">
      <dgm:prSet/>
      <dgm:spPr/>
      <dgm:t>
        <a:bodyPr/>
        <a:lstStyle/>
        <a:p>
          <a:r>
            <a:rPr lang="en-US" dirty="0"/>
            <a:t>Establish efficient and transparent Tax administration and Tax policy Frameworks</a:t>
          </a:r>
        </a:p>
      </dgm:t>
    </dgm:pt>
    <dgm:pt modelId="{AB810E43-6380-4796-9445-762BF17993CF}" type="parTrans" cxnId="{342691FF-4B97-47ED-BE81-D8D3FF76D2A8}">
      <dgm:prSet/>
      <dgm:spPr/>
      <dgm:t>
        <a:bodyPr/>
        <a:lstStyle/>
        <a:p>
          <a:endParaRPr lang="en-US"/>
        </a:p>
      </dgm:t>
    </dgm:pt>
    <dgm:pt modelId="{B37F83F9-9396-4298-9AF3-A16426FD78E1}" type="sibTrans" cxnId="{342691FF-4B97-47ED-BE81-D8D3FF76D2A8}">
      <dgm:prSet/>
      <dgm:spPr/>
      <dgm:t>
        <a:bodyPr/>
        <a:lstStyle/>
        <a:p>
          <a:endParaRPr lang="en-US"/>
        </a:p>
      </dgm:t>
    </dgm:pt>
    <dgm:pt modelId="{012D520B-8737-4B44-B662-BF907A25819E}">
      <dgm:prSet/>
      <dgm:spPr/>
      <dgm:t>
        <a:bodyPr/>
        <a:lstStyle/>
        <a:p>
          <a:r>
            <a:rPr lang="en-US"/>
            <a:t>Streamline</a:t>
          </a:r>
        </a:p>
      </dgm:t>
    </dgm:pt>
    <dgm:pt modelId="{3D9E2F5C-6B54-406C-9B9D-8EBB83AFFED2}" type="parTrans" cxnId="{96717627-5510-407A-B87C-0AEFA8DDDB42}">
      <dgm:prSet/>
      <dgm:spPr/>
      <dgm:t>
        <a:bodyPr/>
        <a:lstStyle/>
        <a:p>
          <a:endParaRPr lang="en-US"/>
        </a:p>
      </dgm:t>
    </dgm:pt>
    <dgm:pt modelId="{E8D4ECF9-1CE2-4AA9-AB3A-6E77CF0D8A64}" type="sibTrans" cxnId="{96717627-5510-407A-B87C-0AEFA8DDDB42}">
      <dgm:prSet/>
      <dgm:spPr/>
      <dgm:t>
        <a:bodyPr/>
        <a:lstStyle/>
        <a:p>
          <a:endParaRPr lang="en-US"/>
        </a:p>
      </dgm:t>
    </dgm:pt>
    <dgm:pt modelId="{8D6EE949-C1D8-470A-A012-0F7E9501A80F}">
      <dgm:prSet/>
      <dgm:spPr/>
      <dgm:t>
        <a:bodyPr/>
        <a:lstStyle/>
        <a:p>
          <a:r>
            <a:rPr lang="en-US" dirty="0"/>
            <a:t>Streamline the Tax structure to avoid heavy dependance on indirect taxes (especially  VAT and import duties).</a:t>
          </a:r>
        </a:p>
      </dgm:t>
    </dgm:pt>
    <dgm:pt modelId="{70A907F7-5D8E-44E7-B8C3-3A4427F7015E}" type="parTrans" cxnId="{A276E4B1-2403-4088-9137-4439C1FF750F}">
      <dgm:prSet/>
      <dgm:spPr/>
      <dgm:t>
        <a:bodyPr/>
        <a:lstStyle/>
        <a:p>
          <a:endParaRPr lang="en-US"/>
        </a:p>
      </dgm:t>
    </dgm:pt>
    <dgm:pt modelId="{B80C5EF5-6138-4ADC-AEC7-E278B8DEB669}" type="sibTrans" cxnId="{A276E4B1-2403-4088-9137-4439C1FF750F}">
      <dgm:prSet/>
      <dgm:spPr/>
      <dgm:t>
        <a:bodyPr/>
        <a:lstStyle/>
        <a:p>
          <a:endParaRPr lang="en-US"/>
        </a:p>
      </dgm:t>
    </dgm:pt>
    <dgm:pt modelId="{4CB2883E-4FA0-4096-82CB-36A64075E4D6}">
      <dgm:prSet/>
      <dgm:spPr/>
      <dgm:t>
        <a:bodyPr/>
        <a:lstStyle/>
        <a:p>
          <a:r>
            <a:rPr lang="en-US"/>
            <a:t>Adapt</a:t>
          </a:r>
        </a:p>
      </dgm:t>
    </dgm:pt>
    <dgm:pt modelId="{ED62EF88-DBD5-4C20-BFE5-6A7CCD960498}" type="parTrans" cxnId="{FAB8EF35-F06D-406D-B840-24788812967B}">
      <dgm:prSet/>
      <dgm:spPr/>
      <dgm:t>
        <a:bodyPr/>
        <a:lstStyle/>
        <a:p>
          <a:endParaRPr lang="en-US"/>
        </a:p>
      </dgm:t>
    </dgm:pt>
    <dgm:pt modelId="{7A8E0C45-21F8-4247-9990-283B763ABEA6}" type="sibTrans" cxnId="{FAB8EF35-F06D-406D-B840-24788812967B}">
      <dgm:prSet/>
      <dgm:spPr/>
      <dgm:t>
        <a:bodyPr/>
        <a:lstStyle/>
        <a:p>
          <a:endParaRPr lang="en-US"/>
        </a:p>
      </dgm:t>
    </dgm:pt>
    <dgm:pt modelId="{6F5C32EF-68ED-4FB5-B942-2967ED58C4D5}">
      <dgm:prSet/>
      <dgm:spPr/>
      <dgm:t>
        <a:bodyPr/>
        <a:lstStyle/>
        <a:p>
          <a:r>
            <a:rPr lang="en-US" dirty="0"/>
            <a:t>Adapt tax policies and build institutional capacity to cope with the African Continental Free Trade Area (</a:t>
          </a:r>
          <a:r>
            <a:rPr lang="en-US" dirty="0" err="1"/>
            <a:t>AfCFTA</a:t>
          </a:r>
          <a:r>
            <a:rPr lang="en-US" dirty="0"/>
            <a:t>). </a:t>
          </a:r>
        </a:p>
      </dgm:t>
    </dgm:pt>
    <dgm:pt modelId="{51A2E90F-1041-4EC2-9555-C0CA73650097}" type="parTrans" cxnId="{A7B9E625-19B8-41FB-A242-F1C0CE422A74}">
      <dgm:prSet/>
      <dgm:spPr/>
      <dgm:t>
        <a:bodyPr/>
        <a:lstStyle/>
        <a:p>
          <a:endParaRPr lang="en-US"/>
        </a:p>
      </dgm:t>
    </dgm:pt>
    <dgm:pt modelId="{11FB2992-890B-4181-9B45-8B9B81A62F13}" type="sibTrans" cxnId="{A7B9E625-19B8-41FB-A242-F1C0CE422A74}">
      <dgm:prSet/>
      <dgm:spPr/>
      <dgm:t>
        <a:bodyPr/>
        <a:lstStyle/>
        <a:p>
          <a:endParaRPr lang="en-US"/>
        </a:p>
      </dgm:t>
    </dgm:pt>
    <dgm:pt modelId="{8350DEE2-4957-4681-844A-C5AA3CC191F4}">
      <dgm:prSet/>
      <dgm:spPr/>
      <dgm:t>
        <a:bodyPr/>
        <a:lstStyle/>
        <a:p>
          <a:r>
            <a:rPr lang="en-US"/>
            <a:t>Seek</a:t>
          </a:r>
        </a:p>
      </dgm:t>
    </dgm:pt>
    <dgm:pt modelId="{D4E0BE8F-E0B5-474E-B99B-0281C1FAC94F}" type="parTrans" cxnId="{D990094A-CE14-47DB-BC59-9A4B01673CC4}">
      <dgm:prSet/>
      <dgm:spPr/>
      <dgm:t>
        <a:bodyPr/>
        <a:lstStyle/>
        <a:p>
          <a:endParaRPr lang="en-US"/>
        </a:p>
      </dgm:t>
    </dgm:pt>
    <dgm:pt modelId="{2984BB80-2757-448C-9323-9B9622561B86}" type="sibTrans" cxnId="{D990094A-CE14-47DB-BC59-9A4B01673CC4}">
      <dgm:prSet/>
      <dgm:spPr/>
      <dgm:t>
        <a:bodyPr/>
        <a:lstStyle/>
        <a:p>
          <a:endParaRPr lang="en-US"/>
        </a:p>
      </dgm:t>
    </dgm:pt>
    <dgm:pt modelId="{AA366BB7-98B3-4C4F-9CC5-31CE1D65C7F5}">
      <dgm:prSet/>
      <dgm:spPr/>
      <dgm:t>
        <a:bodyPr/>
        <a:lstStyle/>
        <a:p>
          <a:r>
            <a:rPr lang="en-US" dirty="0"/>
            <a:t>Seek legal advice on conventions in the mining and oil sectors (example from the African Legal Support Facility – ALSF).</a:t>
          </a:r>
        </a:p>
      </dgm:t>
    </dgm:pt>
    <dgm:pt modelId="{05F344F9-CAA2-4E2F-AFBC-540756EC1FCD}" type="parTrans" cxnId="{BA6FD95F-402F-4374-96C5-E9941D0C05C9}">
      <dgm:prSet/>
      <dgm:spPr/>
      <dgm:t>
        <a:bodyPr/>
        <a:lstStyle/>
        <a:p>
          <a:endParaRPr lang="en-US"/>
        </a:p>
      </dgm:t>
    </dgm:pt>
    <dgm:pt modelId="{E118F450-CFF4-4EB2-94EB-DE6423AB0E94}" type="sibTrans" cxnId="{BA6FD95F-402F-4374-96C5-E9941D0C05C9}">
      <dgm:prSet/>
      <dgm:spPr/>
      <dgm:t>
        <a:bodyPr/>
        <a:lstStyle/>
        <a:p>
          <a:endParaRPr lang="en-US"/>
        </a:p>
      </dgm:t>
    </dgm:pt>
    <dgm:pt modelId="{5EE32993-07ED-4078-8E64-ADF3B971B7D4}" type="pres">
      <dgm:prSet presAssocID="{B5C92B80-51DF-426F-94EC-B28C9D40E55B}" presName="Name0" presStyleCnt="0">
        <dgm:presLayoutVars>
          <dgm:dir/>
          <dgm:animLvl val="lvl"/>
          <dgm:resizeHandles val="exact"/>
        </dgm:presLayoutVars>
      </dgm:prSet>
      <dgm:spPr/>
    </dgm:pt>
    <dgm:pt modelId="{9C51D084-A640-435E-8DBE-48E1EFCAE049}" type="pres">
      <dgm:prSet presAssocID="{8350DEE2-4957-4681-844A-C5AA3CC191F4}" presName="boxAndChildren" presStyleCnt="0"/>
      <dgm:spPr/>
    </dgm:pt>
    <dgm:pt modelId="{E61CF0B9-2AF2-4194-A286-F9905FB93E67}" type="pres">
      <dgm:prSet presAssocID="{8350DEE2-4957-4681-844A-C5AA3CC191F4}" presName="parentTextBox" presStyleLbl="alignNode1" presStyleIdx="0" presStyleCnt="4"/>
      <dgm:spPr/>
    </dgm:pt>
    <dgm:pt modelId="{DB3F3970-AEF1-4728-9787-6DCDFDDF429A}" type="pres">
      <dgm:prSet presAssocID="{8350DEE2-4957-4681-844A-C5AA3CC191F4}" presName="descendantBox" presStyleLbl="bgAccFollowNode1" presStyleIdx="0" presStyleCnt="4"/>
      <dgm:spPr/>
    </dgm:pt>
    <dgm:pt modelId="{4284AAED-495A-43EA-BEED-D1538A76AFB7}" type="pres">
      <dgm:prSet presAssocID="{7A8E0C45-21F8-4247-9990-283B763ABEA6}" presName="sp" presStyleCnt="0"/>
      <dgm:spPr/>
    </dgm:pt>
    <dgm:pt modelId="{3D0BC7BB-7EC1-4B3A-A917-92A8C3AADF0D}" type="pres">
      <dgm:prSet presAssocID="{4CB2883E-4FA0-4096-82CB-36A64075E4D6}" presName="arrowAndChildren" presStyleCnt="0"/>
      <dgm:spPr/>
    </dgm:pt>
    <dgm:pt modelId="{2F5708CA-1E47-42EF-87D5-A586C4945E2C}" type="pres">
      <dgm:prSet presAssocID="{4CB2883E-4FA0-4096-82CB-36A64075E4D6}" presName="parentTextArrow" presStyleLbl="node1" presStyleIdx="0" presStyleCnt="0"/>
      <dgm:spPr/>
    </dgm:pt>
    <dgm:pt modelId="{C40B5B46-0289-4A4D-9CF4-DFA3DAF5B078}" type="pres">
      <dgm:prSet presAssocID="{4CB2883E-4FA0-4096-82CB-36A64075E4D6}" presName="arrow" presStyleLbl="alignNode1" presStyleIdx="1" presStyleCnt="4"/>
      <dgm:spPr/>
    </dgm:pt>
    <dgm:pt modelId="{B4239E59-A9E6-477F-B270-BD5193D2C0E9}" type="pres">
      <dgm:prSet presAssocID="{4CB2883E-4FA0-4096-82CB-36A64075E4D6}" presName="descendantArrow" presStyleLbl="bgAccFollowNode1" presStyleIdx="1" presStyleCnt="4"/>
      <dgm:spPr/>
    </dgm:pt>
    <dgm:pt modelId="{D7359DC6-51B9-4106-A027-205D8A59EE3E}" type="pres">
      <dgm:prSet presAssocID="{E8D4ECF9-1CE2-4AA9-AB3A-6E77CF0D8A64}" presName="sp" presStyleCnt="0"/>
      <dgm:spPr/>
    </dgm:pt>
    <dgm:pt modelId="{B4D837BC-1A77-45B3-A671-F86C9AE014FD}" type="pres">
      <dgm:prSet presAssocID="{012D520B-8737-4B44-B662-BF907A25819E}" presName="arrowAndChildren" presStyleCnt="0"/>
      <dgm:spPr/>
    </dgm:pt>
    <dgm:pt modelId="{6F727748-71EE-4765-88B3-1C81AAA3B022}" type="pres">
      <dgm:prSet presAssocID="{012D520B-8737-4B44-B662-BF907A25819E}" presName="parentTextArrow" presStyleLbl="node1" presStyleIdx="0" presStyleCnt="0"/>
      <dgm:spPr/>
    </dgm:pt>
    <dgm:pt modelId="{DC45EECD-093C-4AB4-9A25-46C9B1B490F4}" type="pres">
      <dgm:prSet presAssocID="{012D520B-8737-4B44-B662-BF907A25819E}" presName="arrow" presStyleLbl="alignNode1" presStyleIdx="2" presStyleCnt="4"/>
      <dgm:spPr/>
    </dgm:pt>
    <dgm:pt modelId="{8710A7D9-59A9-4939-8244-B9A06D124B95}" type="pres">
      <dgm:prSet presAssocID="{012D520B-8737-4B44-B662-BF907A25819E}" presName="descendantArrow" presStyleLbl="bgAccFollowNode1" presStyleIdx="2" presStyleCnt="4"/>
      <dgm:spPr/>
    </dgm:pt>
    <dgm:pt modelId="{782C4051-62AB-4725-A215-165618EFCAB8}" type="pres">
      <dgm:prSet presAssocID="{7C2D4CFA-EE13-42B2-9118-B326756010DD}" presName="sp" presStyleCnt="0"/>
      <dgm:spPr/>
    </dgm:pt>
    <dgm:pt modelId="{C0669BBA-FFB2-497F-BC58-81317AFDF796}" type="pres">
      <dgm:prSet presAssocID="{C16492C0-5BA2-47DE-92A8-D5DB1B7BEAC2}" presName="arrowAndChildren" presStyleCnt="0"/>
      <dgm:spPr/>
    </dgm:pt>
    <dgm:pt modelId="{FD96DE4C-B3DD-428A-BA9E-CAB0957DEA2E}" type="pres">
      <dgm:prSet presAssocID="{C16492C0-5BA2-47DE-92A8-D5DB1B7BEAC2}" presName="parentTextArrow" presStyleLbl="node1" presStyleIdx="0" presStyleCnt="0"/>
      <dgm:spPr/>
    </dgm:pt>
    <dgm:pt modelId="{EF2AF3E9-CAD6-4D4D-ABBE-49BEEED6FE38}" type="pres">
      <dgm:prSet presAssocID="{C16492C0-5BA2-47DE-92A8-D5DB1B7BEAC2}" presName="arrow" presStyleLbl="alignNode1" presStyleIdx="3" presStyleCnt="4"/>
      <dgm:spPr/>
    </dgm:pt>
    <dgm:pt modelId="{ED441511-A7FD-458A-A333-4D7CA2DE93C6}" type="pres">
      <dgm:prSet presAssocID="{C16492C0-5BA2-47DE-92A8-D5DB1B7BEAC2}" presName="descendantArrow" presStyleLbl="bgAccFollowNode1" presStyleIdx="3" presStyleCnt="4"/>
      <dgm:spPr/>
    </dgm:pt>
  </dgm:ptLst>
  <dgm:cxnLst>
    <dgm:cxn modelId="{0DD2C712-649E-4745-B762-9BE4CBD8BCC1}" type="presOf" srcId="{C16492C0-5BA2-47DE-92A8-D5DB1B7BEAC2}" destId="{FD96DE4C-B3DD-428A-BA9E-CAB0957DEA2E}" srcOrd="0" destOrd="0" presId="urn:microsoft.com/office/officeart/2016/7/layout/VerticalDownArrowProcess"/>
    <dgm:cxn modelId="{551D0020-2B5B-4EEB-969A-38D8F699D852}" type="presOf" srcId="{4CB2883E-4FA0-4096-82CB-36A64075E4D6}" destId="{C40B5B46-0289-4A4D-9CF4-DFA3DAF5B078}" srcOrd="1" destOrd="0" presId="urn:microsoft.com/office/officeart/2016/7/layout/VerticalDownArrowProcess"/>
    <dgm:cxn modelId="{BEA1B121-F252-4943-992E-63D56E1CF30D}" srcId="{B5C92B80-51DF-426F-94EC-B28C9D40E55B}" destId="{C16492C0-5BA2-47DE-92A8-D5DB1B7BEAC2}" srcOrd="0" destOrd="0" parTransId="{BFD14A07-5178-4009-967D-17C249B4E7D2}" sibTransId="{7C2D4CFA-EE13-42B2-9118-B326756010DD}"/>
    <dgm:cxn modelId="{7E0E6023-EC77-432F-80A6-70949B1AB0AC}" type="presOf" srcId="{8350DEE2-4957-4681-844A-C5AA3CC191F4}" destId="{E61CF0B9-2AF2-4194-A286-F9905FB93E67}" srcOrd="0" destOrd="0" presId="urn:microsoft.com/office/officeart/2016/7/layout/VerticalDownArrowProcess"/>
    <dgm:cxn modelId="{A7B9E625-19B8-41FB-A242-F1C0CE422A74}" srcId="{4CB2883E-4FA0-4096-82CB-36A64075E4D6}" destId="{6F5C32EF-68ED-4FB5-B942-2967ED58C4D5}" srcOrd="0" destOrd="0" parTransId="{51A2E90F-1041-4EC2-9555-C0CA73650097}" sibTransId="{11FB2992-890B-4181-9B45-8B9B81A62F13}"/>
    <dgm:cxn modelId="{96717627-5510-407A-B87C-0AEFA8DDDB42}" srcId="{B5C92B80-51DF-426F-94EC-B28C9D40E55B}" destId="{012D520B-8737-4B44-B662-BF907A25819E}" srcOrd="1" destOrd="0" parTransId="{3D9E2F5C-6B54-406C-9B9D-8EBB83AFFED2}" sibTransId="{E8D4ECF9-1CE2-4AA9-AB3A-6E77CF0D8A64}"/>
    <dgm:cxn modelId="{FAB8EF35-F06D-406D-B840-24788812967B}" srcId="{B5C92B80-51DF-426F-94EC-B28C9D40E55B}" destId="{4CB2883E-4FA0-4096-82CB-36A64075E4D6}" srcOrd="2" destOrd="0" parTransId="{ED62EF88-DBD5-4C20-BFE5-6A7CCD960498}" sibTransId="{7A8E0C45-21F8-4247-9990-283B763ABEA6}"/>
    <dgm:cxn modelId="{BA6FD95F-402F-4374-96C5-E9941D0C05C9}" srcId="{8350DEE2-4957-4681-844A-C5AA3CC191F4}" destId="{AA366BB7-98B3-4C4F-9CC5-31CE1D65C7F5}" srcOrd="0" destOrd="0" parTransId="{05F344F9-CAA2-4E2F-AFBC-540756EC1FCD}" sibTransId="{E118F450-CFF4-4EB2-94EB-DE6423AB0E94}"/>
    <dgm:cxn modelId="{E29C7862-7DB5-412C-AC1B-9947292CD016}" type="presOf" srcId="{8D6EE949-C1D8-470A-A012-0F7E9501A80F}" destId="{8710A7D9-59A9-4939-8244-B9A06D124B95}" srcOrd="0" destOrd="0" presId="urn:microsoft.com/office/officeart/2016/7/layout/VerticalDownArrowProcess"/>
    <dgm:cxn modelId="{D990094A-CE14-47DB-BC59-9A4B01673CC4}" srcId="{B5C92B80-51DF-426F-94EC-B28C9D40E55B}" destId="{8350DEE2-4957-4681-844A-C5AA3CC191F4}" srcOrd="3" destOrd="0" parTransId="{D4E0BE8F-E0B5-474E-B99B-0281C1FAC94F}" sibTransId="{2984BB80-2757-448C-9323-9B9622561B86}"/>
    <dgm:cxn modelId="{4BAAEB50-4D81-4E27-995C-3BC1285BC676}" type="presOf" srcId="{6F5C32EF-68ED-4FB5-B942-2967ED58C4D5}" destId="{B4239E59-A9E6-477F-B270-BD5193D2C0E9}" srcOrd="0" destOrd="0" presId="urn:microsoft.com/office/officeart/2016/7/layout/VerticalDownArrowProcess"/>
    <dgm:cxn modelId="{A8CEAB5A-90F8-4F76-8283-14F9E3826EAE}" type="presOf" srcId="{AA366BB7-98B3-4C4F-9CC5-31CE1D65C7F5}" destId="{DB3F3970-AEF1-4728-9787-6DCDFDDF429A}" srcOrd="0" destOrd="0" presId="urn:microsoft.com/office/officeart/2016/7/layout/VerticalDownArrowProcess"/>
    <dgm:cxn modelId="{5DCCCB7B-4ACE-46CA-97EE-C37C7D43D6CD}" type="presOf" srcId="{C16492C0-5BA2-47DE-92A8-D5DB1B7BEAC2}" destId="{EF2AF3E9-CAD6-4D4D-ABBE-49BEEED6FE38}" srcOrd="1" destOrd="0" presId="urn:microsoft.com/office/officeart/2016/7/layout/VerticalDownArrowProcess"/>
    <dgm:cxn modelId="{8B85F899-2F95-456A-B56E-97FEB360B8D8}" type="presOf" srcId="{4CB2883E-4FA0-4096-82CB-36A64075E4D6}" destId="{2F5708CA-1E47-42EF-87D5-A586C4945E2C}" srcOrd="0" destOrd="0" presId="urn:microsoft.com/office/officeart/2016/7/layout/VerticalDownArrowProcess"/>
    <dgm:cxn modelId="{A276E4B1-2403-4088-9137-4439C1FF750F}" srcId="{012D520B-8737-4B44-B662-BF907A25819E}" destId="{8D6EE949-C1D8-470A-A012-0F7E9501A80F}" srcOrd="0" destOrd="0" parTransId="{70A907F7-5D8E-44E7-B8C3-3A4427F7015E}" sibTransId="{B80C5EF5-6138-4ADC-AEC7-E278B8DEB669}"/>
    <dgm:cxn modelId="{EF6377C1-B690-4C20-9DFD-4035A488061F}" type="presOf" srcId="{B5C92B80-51DF-426F-94EC-B28C9D40E55B}" destId="{5EE32993-07ED-4078-8E64-ADF3B971B7D4}" srcOrd="0" destOrd="0" presId="urn:microsoft.com/office/officeart/2016/7/layout/VerticalDownArrowProcess"/>
    <dgm:cxn modelId="{1C5AD1C4-89AF-4C02-85A1-EE47EB796706}" type="presOf" srcId="{012D520B-8737-4B44-B662-BF907A25819E}" destId="{DC45EECD-093C-4AB4-9A25-46C9B1B490F4}" srcOrd="1" destOrd="0" presId="urn:microsoft.com/office/officeart/2016/7/layout/VerticalDownArrowProcess"/>
    <dgm:cxn modelId="{DE6684CB-70C9-43DF-B825-90D23BE0D16B}" type="presOf" srcId="{012D520B-8737-4B44-B662-BF907A25819E}" destId="{6F727748-71EE-4765-88B3-1C81AAA3B022}" srcOrd="0" destOrd="0" presId="urn:microsoft.com/office/officeart/2016/7/layout/VerticalDownArrowProcess"/>
    <dgm:cxn modelId="{869A7FDB-E5C1-4069-B28F-9FEECF114722}" type="presOf" srcId="{C7BA611F-C458-4AD9-A5EF-9FC025619BC0}" destId="{ED441511-A7FD-458A-A333-4D7CA2DE93C6}" srcOrd="0" destOrd="0" presId="urn:microsoft.com/office/officeart/2016/7/layout/VerticalDownArrowProcess"/>
    <dgm:cxn modelId="{342691FF-4B97-47ED-BE81-D8D3FF76D2A8}" srcId="{C16492C0-5BA2-47DE-92A8-D5DB1B7BEAC2}" destId="{C7BA611F-C458-4AD9-A5EF-9FC025619BC0}" srcOrd="0" destOrd="0" parTransId="{AB810E43-6380-4796-9445-762BF17993CF}" sibTransId="{B37F83F9-9396-4298-9AF3-A16426FD78E1}"/>
    <dgm:cxn modelId="{3A21E167-F879-4294-9C54-D70FDE67DA85}" type="presParOf" srcId="{5EE32993-07ED-4078-8E64-ADF3B971B7D4}" destId="{9C51D084-A640-435E-8DBE-48E1EFCAE049}" srcOrd="0" destOrd="0" presId="urn:microsoft.com/office/officeart/2016/7/layout/VerticalDownArrowProcess"/>
    <dgm:cxn modelId="{7AA4B627-539C-49BE-B7D0-9870CD22144C}" type="presParOf" srcId="{9C51D084-A640-435E-8DBE-48E1EFCAE049}" destId="{E61CF0B9-2AF2-4194-A286-F9905FB93E67}" srcOrd="0" destOrd="0" presId="urn:microsoft.com/office/officeart/2016/7/layout/VerticalDownArrowProcess"/>
    <dgm:cxn modelId="{15C4F71E-02AA-411E-AE3B-A809A97AFF16}" type="presParOf" srcId="{9C51D084-A640-435E-8DBE-48E1EFCAE049}" destId="{DB3F3970-AEF1-4728-9787-6DCDFDDF429A}" srcOrd="1" destOrd="0" presId="urn:microsoft.com/office/officeart/2016/7/layout/VerticalDownArrowProcess"/>
    <dgm:cxn modelId="{497A305C-36D6-4858-885D-60D4592F8597}" type="presParOf" srcId="{5EE32993-07ED-4078-8E64-ADF3B971B7D4}" destId="{4284AAED-495A-43EA-BEED-D1538A76AFB7}" srcOrd="1" destOrd="0" presId="urn:microsoft.com/office/officeart/2016/7/layout/VerticalDownArrowProcess"/>
    <dgm:cxn modelId="{083071D8-0586-44F1-A365-1EF36B438635}" type="presParOf" srcId="{5EE32993-07ED-4078-8E64-ADF3B971B7D4}" destId="{3D0BC7BB-7EC1-4B3A-A917-92A8C3AADF0D}" srcOrd="2" destOrd="0" presId="urn:microsoft.com/office/officeart/2016/7/layout/VerticalDownArrowProcess"/>
    <dgm:cxn modelId="{7CCEE877-958F-452D-B32C-9ECF3F61C5E0}" type="presParOf" srcId="{3D0BC7BB-7EC1-4B3A-A917-92A8C3AADF0D}" destId="{2F5708CA-1E47-42EF-87D5-A586C4945E2C}" srcOrd="0" destOrd="0" presId="urn:microsoft.com/office/officeart/2016/7/layout/VerticalDownArrowProcess"/>
    <dgm:cxn modelId="{C8FFF9BF-CD31-43CE-A858-F7A5BFAEAF96}" type="presParOf" srcId="{3D0BC7BB-7EC1-4B3A-A917-92A8C3AADF0D}" destId="{C40B5B46-0289-4A4D-9CF4-DFA3DAF5B078}" srcOrd="1" destOrd="0" presId="urn:microsoft.com/office/officeart/2016/7/layout/VerticalDownArrowProcess"/>
    <dgm:cxn modelId="{99590A25-3236-4E79-9A56-5C2DB35BD883}" type="presParOf" srcId="{3D0BC7BB-7EC1-4B3A-A917-92A8C3AADF0D}" destId="{B4239E59-A9E6-477F-B270-BD5193D2C0E9}" srcOrd="2" destOrd="0" presId="urn:microsoft.com/office/officeart/2016/7/layout/VerticalDownArrowProcess"/>
    <dgm:cxn modelId="{99671086-C61D-4647-8FD8-68172DAAC422}" type="presParOf" srcId="{5EE32993-07ED-4078-8E64-ADF3B971B7D4}" destId="{D7359DC6-51B9-4106-A027-205D8A59EE3E}" srcOrd="3" destOrd="0" presId="urn:microsoft.com/office/officeart/2016/7/layout/VerticalDownArrowProcess"/>
    <dgm:cxn modelId="{27B3CB8A-46CB-4B0A-96BC-66427A81776D}" type="presParOf" srcId="{5EE32993-07ED-4078-8E64-ADF3B971B7D4}" destId="{B4D837BC-1A77-45B3-A671-F86C9AE014FD}" srcOrd="4" destOrd="0" presId="urn:microsoft.com/office/officeart/2016/7/layout/VerticalDownArrowProcess"/>
    <dgm:cxn modelId="{33D80FEF-F9D4-475D-8B3E-7005A9E99C09}" type="presParOf" srcId="{B4D837BC-1A77-45B3-A671-F86C9AE014FD}" destId="{6F727748-71EE-4765-88B3-1C81AAA3B022}" srcOrd="0" destOrd="0" presId="urn:microsoft.com/office/officeart/2016/7/layout/VerticalDownArrowProcess"/>
    <dgm:cxn modelId="{FC08F9A8-A0C2-4A9E-A7F3-0808785A1A63}" type="presParOf" srcId="{B4D837BC-1A77-45B3-A671-F86C9AE014FD}" destId="{DC45EECD-093C-4AB4-9A25-46C9B1B490F4}" srcOrd="1" destOrd="0" presId="urn:microsoft.com/office/officeart/2016/7/layout/VerticalDownArrowProcess"/>
    <dgm:cxn modelId="{F2103FEF-776E-4F47-8508-364400DE4724}" type="presParOf" srcId="{B4D837BC-1A77-45B3-A671-F86C9AE014FD}" destId="{8710A7D9-59A9-4939-8244-B9A06D124B95}" srcOrd="2" destOrd="0" presId="urn:microsoft.com/office/officeart/2016/7/layout/VerticalDownArrowProcess"/>
    <dgm:cxn modelId="{7171CB90-CF20-4ED1-AC64-93ED685C1099}" type="presParOf" srcId="{5EE32993-07ED-4078-8E64-ADF3B971B7D4}" destId="{782C4051-62AB-4725-A215-165618EFCAB8}" srcOrd="5" destOrd="0" presId="urn:microsoft.com/office/officeart/2016/7/layout/VerticalDownArrowProcess"/>
    <dgm:cxn modelId="{B2FA1C78-69C5-4872-85A6-1424AAD9FCFE}" type="presParOf" srcId="{5EE32993-07ED-4078-8E64-ADF3B971B7D4}" destId="{C0669BBA-FFB2-497F-BC58-81317AFDF796}" srcOrd="6" destOrd="0" presId="urn:microsoft.com/office/officeart/2016/7/layout/VerticalDownArrowProcess"/>
    <dgm:cxn modelId="{E048BBA4-2786-4068-90AB-ABDA57D4FACA}" type="presParOf" srcId="{C0669BBA-FFB2-497F-BC58-81317AFDF796}" destId="{FD96DE4C-B3DD-428A-BA9E-CAB0957DEA2E}" srcOrd="0" destOrd="0" presId="urn:microsoft.com/office/officeart/2016/7/layout/VerticalDownArrowProcess"/>
    <dgm:cxn modelId="{C499B65E-756D-4306-A766-5D0D817527A7}" type="presParOf" srcId="{C0669BBA-FFB2-497F-BC58-81317AFDF796}" destId="{EF2AF3E9-CAD6-4D4D-ABBE-49BEEED6FE38}" srcOrd="1" destOrd="0" presId="urn:microsoft.com/office/officeart/2016/7/layout/VerticalDownArrowProcess"/>
    <dgm:cxn modelId="{A75872E8-D8C7-484F-9740-6320E0F18B13}" type="presParOf" srcId="{C0669BBA-FFB2-497F-BC58-81317AFDF796}" destId="{ED441511-A7FD-458A-A333-4D7CA2DE93C6}"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1A52E-E000-4C7A-B11B-07B4984C765D}">
      <dsp:nvSpPr>
        <dsp:cNvPr id="0" name=""/>
        <dsp:cNvSpPr/>
      </dsp:nvSpPr>
      <dsp:spPr>
        <a:xfrm>
          <a:off x="299054" y="968062"/>
          <a:ext cx="932871" cy="9328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E3B39E-B1A1-43D4-B8C1-0EC241C3FFEA}">
      <dsp:nvSpPr>
        <dsp:cNvPr id="0" name=""/>
        <dsp:cNvSpPr/>
      </dsp:nvSpPr>
      <dsp:spPr>
        <a:xfrm>
          <a:off x="497863" y="1166870"/>
          <a:ext cx="535253" cy="535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A3BAA6-C6AA-43AE-9585-9FAA974EFC8B}">
      <dsp:nvSpPr>
        <dsp:cNvPr id="0" name=""/>
        <dsp:cNvSpPr/>
      </dsp:nvSpPr>
      <dsp:spPr>
        <a:xfrm>
          <a:off x="841" y="2191499"/>
          <a:ext cx="1529296" cy="1191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Sustain building capacities of the Tax authorities</a:t>
          </a:r>
        </a:p>
      </dsp:txBody>
      <dsp:txXfrm>
        <a:off x="841" y="2191499"/>
        <a:ext cx="1529296" cy="1191776"/>
      </dsp:txXfrm>
    </dsp:sp>
    <dsp:sp modelId="{5F5C4455-FF70-4057-A47B-D59D8AC72DAD}">
      <dsp:nvSpPr>
        <dsp:cNvPr id="0" name=""/>
        <dsp:cNvSpPr/>
      </dsp:nvSpPr>
      <dsp:spPr>
        <a:xfrm>
          <a:off x="2095978" y="968062"/>
          <a:ext cx="932871" cy="9328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0E8448-3DB3-488C-B650-89E85E2CF710}">
      <dsp:nvSpPr>
        <dsp:cNvPr id="0" name=""/>
        <dsp:cNvSpPr/>
      </dsp:nvSpPr>
      <dsp:spPr>
        <a:xfrm>
          <a:off x="2294787" y="1166870"/>
          <a:ext cx="535253" cy="535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8848D5-F9AB-454A-8F60-8BF7D4556610}">
      <dsp:nvSpPr>
        <dsp:cNvPr id="0" name=""/>
        <dsp:cNvSpPr/>
      </dsp:nvSpPr>
      <dsp:spPr>
        <a:xfrm>
          <a:off x="1797765" y="2191499"/>
          <a:ext cx="1529296" cy="1191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Develop awareness campaigns to improve awareness for “Fiscal contract” between citizens and the STATE</a:t>
          </a:r>
        </a:p>
      </dsp:txBody>
      <dsp:txXfrm>
        <a:off x="1797765" y="2191499"/>
        <a:ext cx="1529296" cy="1191776"/>
      </dsp:txXfrm>
    </dsp:sp>
    <dsp:sp modelId="{CB72B111-1C0B-4127-BAFA-37522003AA69}">
      <dsp:nvSpPr>
        <dsp:cNvPr id="0" name=""/>
        <dsp:cNvSpPr/>
      </dsp:nvSpPr>
      <dsp:spPr>
        <a:xfrm>
          <a:off x="3892902" y="968062"/>
          <a:ext cx="932871" cy="9328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959E7-D23A-4D16-B5DB-BA6EC56645A6}">
      <dsp:nvSpPr>
        <dsp:cNvPr id="0" name=""/>
        <dsp:cNvSpPr/>
      </dsp:nvSpPr>
      <dsp:spPr>
        <a:xfrm>
          <a:off x="4091711" y="1166870"/>
          <a:ext cx="535253" cy="535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456363-8E0C-4DB0-AD53-478E16A851A2}">
      <dsp:nvSpPr>
        <dsp:cNvPr id="0" name=""/>
        <dsp:cNvSpPr/>
      </dsp:nvSpPr>
      <dsp:spPr>
        <a:xfrm>
          <a:off x="3594689" y="2191499"/>
          <a:ext cx="1529296" cy="1191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Foster institutions capacity to make decisions and implement  policies that deliver basic goods and services to citizens</a:t>
          </a:r>
        </a:p>
      </dsp:txBody>
      <dsp:txXfrm>
        <a:off x="3594689" y="2191499"/>
        <a:ext cx="1529296" cy="1191776"/>
      </dsp:txXfrm>
    </dsp:sp>
    <dsp:sp modelId="{47484E0E-C6D0-45BE-8B91-E2C0C085E11E}">
      <dsp:nvSpPr>
        <dsp:cNvPr id="0" name=""/>
        <dsp:cNvSpPr/>
      </dsp:nvSpPr>
      <dsp:spPr>
        <a:xfrm>
          <a:off x="5689826" y="968062"/>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F7356-F0E1-4D76-B856-3E150EBEF2FB}">
      <dsp:nvSpPr>
        <dsp:cNvPr id="0" name=""/>
        <dsp:cNvSpPr/>
      </dsp:nvSpPr>
      <dsp:spPr>
        <a:xfrm>
          <a:off x="5888634" y="1166870"/>
          <a:ext cx="535253" cy="5352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A2BF1-DD9C-4CDC-8532-D73D8177D2DC}">
      <dsp:nvSpPr>
        <dsp:cNvPr id="0" name=""/>
        <dsp:cNvSpPr/>
      </dsp:nvSpPr>
      <dsp:spPr>
        <a:xfrm>
          <a:off x="5391613" y="2191499"/>
          <a:ext cx="1529296" cy="1191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Enforce compliance with the rule of Law and greater transparency of the Tax systems</a:t>
          </a:r>
        </a:p>
      </dsp:txBody>
      <dsp:txXfrm>
        <a:off x="5391613" y="2191499"/>
        <a:ext cx="1529296" cy="1191776"/>
      </dsp:txXfrm>
    </dsp:sp>
    <dsp:sp modelId="{5C02D01D-0BDF-4495-AB52-BC0E134E8C01}">
      <dsp:nvSpPr>
        <dsp:cNvPr id="0" name=""/>
        <dsp:cNvSpPr/>
      </dsp:nvSpPr>
      <dsp:spPr>
        <a:xfrm>
          <a:off x="7486750" y="968062"/>
          <a:ext cx="932871" cy="93287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C61E4-B3C9-432E-935D-F44078244737}">
      <dsp:nvSpPr>
        <dsp:cNvPr id="0" name=""/>
        <dsp:cNvSpPr/>
      </dsp:nvSpPr>
      <dsp:spPr>
        <a:xfrm>
          <a:off x="7685558" y="1166870"/>
          <a:ext cx="535253" cy="5352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D29FB9-9BBD-4807-B19C-B60DCEF03AF9}">
      <dsp:nvSpPr>
        <dsp:cNvPr id="0" name=""/>
        <dsp:cNvSpPr/>
      </dsp:nvSpPr>
      <dsp:spPr>
        <a:xfrm>
          <a:off x="7188537" y="2191499"/>
          <a:ext cx="1529296" cy="1191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Empower citizens to hold governments accountable through participation and decentralization</a:t>
          </a:r>
        </a:p>
      </dsp:txBody>
      <dsp:txXfrm>
        <a:off x="7188537" y="2191499"/>
        <a:ext cx="1529296" cy="1191776"/>
      </dsp:txXfrm>
    </dsp:sp>
    <dsp:sp modelId="{B96F2B29-3E4D-448E-BBDF-A19CAF01D3C5}">
      <dsp:nvSpPr>
        <dsp:cNvPr id="0" name=""/>
        <dsp:cNvSpPr/>
      </dsp:nvSpPr>
      <dsp:spPr>
        <a:xfrm>
          <a:off x="9283674" y="968062"/>
          <a:ext cx="932871" cy="9328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762FE-E0FE-4FDD-9C0E-CF9F23F61C64}">
      <dsp:nvSpPr>
        <dsp:cNvPr id="0" name=""/>
        <dsp:cNvSpPr/>
      </dsp:nvSpPr>
      <dsp:spPr>
        <a:xfrm>
          <a:off x="9482482" y="1166870"/>
          <a:ext cx="535253" cy="5352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8B1D58-674B-4107-84C2-E986E1B767DD}">
      <dsp:nvSpPr>
        <dsp:cNvPr id="0" name=""/>
        <dsp:cNvSpPr/>
      </dsp:nvSpPr>
      <dsp:spPr>
        <a:xfrm>
          <a:off x="8985461" y="2191499"/>
          <a:ext cx="1529296" cy="1191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Avoiding the issue of natural “resource curse”, situation in which countries benefiting from important fiscal rents from the mining and oil sectors underperform in the collection of nonoil and  / or mining revenue</a:t>
          </a:r>
        </a:p>
      </dsp:txBody>
      <dsp:txXfrm>
        <a:off x="8985461" y="2191499"/>
        <a:ext cx="1529296" cy="1191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CF0B9-2AF2-4194-A286-F9905FB93E67}">
      <dsp:nvSpPr>
        <dsp:cNvPr id="0" name=""/>
        <dsp:cNvSpPr/>
      </dsp:nvSpPr>
      <dsp:spPr>
        <a:xfrm>
          <a:off x="0" y="3569039"/>
          <a:ext cx="2628900" cy="78081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92024" rIns="186967" bIns="192024" numCol="1" spcCol="1270" anchor="ctr" anchorCtr="0">
          <a:noAutofit/>
        </a:bodyPr>
        <a:lstStyle/>
        <a:p>
          <a:pPr marL="0" lvl="0" indent="0" algn="ctr" defTabSz="1200150">
            <a:lnSpc>
              <a:spcPct val="90000"/>
            </a:lnSpc>
            <a:spcBef>
              <a:spcPct val="0"/>
            </a:spcBef>
            <a:spcAft>
              <a:spcPct val="35000"/>
            </a:spcAft>
            <a:buNone/>
          </a:pPr>
          <a:r>
            <a:rPr lang="en-US" sz="2700" kern="1200"/>
            <a:t>Seek</a:t>
          </a:r>
        </a:p>
      </dsp:txBody>
      <dsp:txXfrm>
        <a:off x="0" y="3569039"/>
        <a:ext cx="2628900" cy="780818"/>
      </dsp:txXfrm>
    </dsp:sp>
    <dsp:sp modelId="{DB3F3970-AEF1-4728-9787-6DCDFDDF429A}">
      <dsp:nvSpPr>
        <dsp:cNvPr id="0" name=""/>
        <dsp:cNvSpPr/>
      </dsp:nvSpPr>
      <dsp:spPr>
        <a:xfrm>
          <a:off x="2628900" y="3569039"/>
          <a:ext cx="7886700" cy="78081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kern="1200" dirty="0"/>
            <a:t>Seek legal advice on conventions in the mining and oil sectors (example from the African Legal Support Facility – ALSF).</a:t>
          </a:r>
        </a:p>
      </dsp:txBody>
      <dsp:txXfrm>
        <a:off x="2628900" y="3569039"/>
        <a:ext cx="7886700" cy="780818"/>
      </dsp:txXfrm>
    </dsp:sp>
    <dsp:sp modelId="{C40B5B46-0289-4A4D-9CF4-DFA3DAF5B078}">
      <dsp:nvSpPr>
        <dsp:cNvPr id="0" name=""/>
        <dsp:cNvSpPr/>
      </dsp:nvSpPr>
      <dsp:spPr>
        <a:xfrm rot="10800000">
          <a:off x="0" y="2379853"/>
          <a:ext cx="2628900" cy="1200899"/>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92024" rIns="186967" bIns="192024" numCol="1" spcCol="1270" anchor="ctr" anchorCtr="0">
          <a:noAutofit/>
        </a:bodyPr>
        <a:lstStyle/>
        <a:p>
          <a:pPr marL="0" lvl="0" indent="0" algn="ctr" defTabSz="1200150">
            <a:lnSpc>
              <a:spcPct val="90000"/>
            </a:lnSpc>
            <a:spcBef>
              <a:spcPct val="0"/>
            </a:spcBef>
            <a:spcAft>
              <a:spcPct val="35000"/>
            </a:spcAft>
            <a:buNone/>
          </a:pPr>
          <a:r>
            <a:rPr lang="en-US" sz="2700" kern="1200"/>
            <a:t>Adapt</a:t>
          </a:r>
        </a:p>
      </dsp:txBody>
      <dsp:txXfrm rot="-10800000">
        <a:off x="0" y="2379853"/>
        <a:ext cx="2628900" cy="780584"/>
      </dsp:txXfrm>
    </dsp:sp>
    <dsp:sp modelId="{B4239E59-A9E6-477F-B270-BD5193D2C0E9}">
      <dsp:nvSpPr>
        <dsp:cNvPr id="0" name=""/>
        <dsp:cNvSpPr/>
      </dsp:nvSpPr>
      <dsp:spPr>
        <a:xfrm>
          <a:off x="2628900" y="2379853"/>
          <a:ext cx="7886700" cy="78058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kern="1200" dirty="0"/>
            <a:t>Adapt tax policies and build institutional capacity to cope with the African Continental Free Trade Area (</a:t>
          </a:r>
          <a:r>
            <a:rPr lang="en-US" sz="1400" kern="1200" dirty="0" err="1"/>
            <a:t>AfCFTA</a:t>
          </a:r>
          <a:r>
            <a:rPr lang="en-US" sz="1400" kern="1200" dirty="0"/>
            <a:t>). </a:t>
          </a:r>
        </a:p>
      </dsp:txBody>
      <dsp:txXfrm>
        <a:off x="2628900" y="2379853"/>
        <a:ext cx="7886700" cy="780584"/>
      </dsp:txXfrm>
    </dsp:sp>
    <dsp:sp modelId="{DC45EECD-093C-4AB4-9A25-46C9B1B490F4}">
      <dsp:nvSpPr>
        <dsp:cNvPr id="0" name=""/>
        <dsp:cNvSpPr/>
      </dsp:nvSpPr>
      <dsp:spPr>
        <a:xfrm rot="10800000">
          <a:off x="0" y="1190666"/>
          <a:ext cx="2628900" cy="1200899"/>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92024" rIns="186967" bIns="192024" numCol="1" spcCol="1270" anchor="ctr" anchorCtr="0">
          <a:noAutofit/>
        </a:bodyPr>
        <a:lstStyle/>
        <a:p>
          <a:pPr marL="0" lvl="0" indent="0" algn="ctr" defTabSz="1200150">
            <a:lnSpc>
              <a:spcPct val="90000"/>
            </a:lnSpc>
            <a:spcBef>
              <a:spcPct val="0"/>
            </a:spcBef>
            <a:spcAft>
              <a:spcPct val="35000"/>
            </a:spcAft>
            <a:buNone/>
          </a:pPr>
          <a:r>
            <a:rPr lang="en-US" sz="2700" kern="1200"/>
            <a:t>Streamline</a:t>
          </a:r>
        </a:p>
      </dsp:txBody>
      <dsp:txXfrm rot="-10800000">
        <a:off x="0" y="1190666"/>
        <a:ext cx="2628900" cy="780584"/>
      </dsp:txXfrm>
    </dsp:sp>
    <dsp:sp modelId="{8710A7D9-59A9-4939-8244-B9A06D124B95}">
      <dsp:nvSpPr>
        <dsp:cNvPr id="0" name=""/>
        <dsp:cNvSpPr/>
      </dsp:nvSpPr>
      <dsp:spPr>
        <a:xfrm>
          <a:off x="2628900" y="1190666"/>
          <a:ext cx="7886700" cy="78058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kern="1200" dirty="0"/>
            <a:t>Streamline the Tax structure to avoid heavy dependance on indirect taxes (especially  VAT and import duties).</a:t>
          </a:r>
        </a:p>
      </dsp:txBody>
      <dsp:txXfrm>
        <a:off x="2628900" y="1190666"/>
        <a:ext cx="7886700" cy="780584"/>
      </dsp:txXfrm>
    </dsp:sp>
    <dsp:sp modelId="{EF2AF3E9-CAD6-4D4D-ABBE-49BEEED6FE38}">
      <dsp:nvSpPr>
        <dsp:cNvPr id="0" name=""/>
        <dsp:cNvSpPr/>
      </dsp:nvSpPr>
      <dsp:spPr>
        <a:xfrm rot="10800000">
          <a:off x="0" y="1479"/>
          <a:ext cx="2628900" cy="1200899"/>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92024" rIns="186967" bIns="192024" numCol="1" spcCol="1270" anchor="ctr" anchorCtr="0">
          <a:noAutofit/>
        </a:bodyPr>
        <a:lstStyle/>
        <a:p>
          <a:pPr marL="0" lvl="0" indent="0" algn="ctr" defTabSz="1200150">
            <a:lnSpc>
              <a:spcPct val="90000"/>
            </a:lnSpc>
            <a:spcBef>
              <a:spcPct val="0"/>
            </a:spcBef>
            <a:spcAft>
              <a:spcPct val="35000"/>
            </a:spcAft>
            <a:buNone/>
          </a:pPr>
          <a:r>
            <a:rPr lang="en-US" sz="2700" kern="1200"/>
            <a:t>Establish</a:t>
          </a:r>
        </a:p>
      </dsp:txBody>
      <dsp:txXfrm rot="-10800000">
        <a:off x="0" y="1479"/>
        <a:ext cx="2628900" cy="780584"/>
      </dsp:txXfrm>
    </dsp:sp>
    <dsp:sp modelId="{ED441511-A7FD-458A-A333-4D7CA2DE93C6}">
      <dsp:nvSpPr>
        <dsp:cNvPr id="0" name=""/>
        <dsp:cNvSpPr/>
      </dsp:nvSpPr>
      <dsp:spPr>
        <a:xfrm>
          <a:off x="2628900" y="1479"/>
          <a:ext cx="7886700" cy="78058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kern="1200" dirty="0"/>
            <a:t>Establish efficient and transparent Tax administration and Tax policy Frameworks</a:t>
          </a:r>
        </a:p>
      </dsp:txBody>
      <dsp:txXfrm>
        <a:off x="2628900" y="1479"/>
        <a:ext cx="7886700" cy="78058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49080-6B03-4C56-874B-C6F48D1065E9}" type="datetimeFigureOut">
              <a:rPr lang="zh-CN" altLang="en-US" smtClean="0"/>
              <a:t>2025/9/17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B33CE-47A4-483F-9491-CABB517AF110}" type="slidenum">
              <a:rPr lang="zh-CN" altLang="en-US" smtClean="0"/>
              <a:t>‹#›</a:t>
            </a:fld>
            <a:endParaRPr lang="zh-CN" altLang="en-US"/>
          </a:p>
        </p:txBody>
      </p:sp>
    </p:spTree>
    <p:extLst>
      <p:ext uri="{BB962C8B-B14F-4D97-AF65-F5344CB8AC3E}">
        <p14:creationId xmlns:p14="http://schemas.microsoft.com/office/powerpoint/2010/main" val="164082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1</a:t>
            </a:fld>
            <a:endParaRPr lang="zh-CN" altLang="en-US"/>
          </a:p>
        </p:txBody>
      </p:sp>
    </p:spTree>
    <p:extLst>
      <p:ext uri="{BB962C8B-B14F-4D97-AF65-F5344CB8AC3E}">
        <p14:creationId xmlns:p14="http://schemas.microsoft.com/office/powerpoint/2010/main" val="201326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10</a:t>
            </a:fld>
            <a:endParaRPr lang="zh-CN" altLang="en-US"/>
          </a:p>
        </p:txBody>
      </p:sp>
    </p:spTree>
    <p:extLst>
      <p:ext uri="{BB962C8B-B14F-4D97-AF65-F5344CB8AC3E}">
        <p14:creationId xmlns:p14="http://schemas.microsoft.com/office/powerpoint/2010/main" val="155322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11</a:t>
            </a:fld>
            <a:endParaRPr lang="zh-CN" altLang="en-US"/>
          </a:p>
        </p:txBody>
      </p:sp>
    </p:spTree>
    <p:extLst>
      <p:ext uri="{BB962C8B-B14F-4D97-AF65-F5344CB8AC3E}">
        <p14:creationId xmlns:p14="http://schemas.microsoft.com/office/powerpoint/2010/main" val="4027690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12</a:t>
            </a:fld>
            <a:endParaRPr lang="zh-CN" altLang="en-US"/>
          </a:p>
        </p:txBody>
      </p:sp>
    </p:spTree>
    <p:extLst>
      <p:ext uri="{BB962C8B-B14F-4D97-AF65-F5344CB8AC3E}">
        <p14:creationId xmlns:p14="http://schemas.microsoft.com/office/powerpoint/2010/main" val="26102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13</a:t>
            </a:fld>
            <a:endParaRPr lang="zh-CN" altLang="en-US"/>
          </a:p>
        </p:txBody>
      </p:sp>
    </p:spTree>
    <p:extLst>
      <p:ext uri="{BB962C8B-B14F-4D97-AF65-F5344CB8AC3E}">
        <p14:creationId xmlns:p14="http://schemas.microsoft.com/office/powerpoint/2010/main" val="2866389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14</a:t>
            </a:fld>
            <a:endParaRPr lang="zh-CN" altLang="en-US"/>
          </a:p>
        </p:txBody>
      </p:sp>
    </p:spTree>
    <p:extLst>
      <p:ext uri="{BB962C8B-B14F-4D97-AF65-F5344CB8AC3E}">
        <p14:creationId xmlns:p14="http://schemas.microsoft.com/office/powerpoint/2010/main" val="2236064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15</a:t>
            </a:fld>
            <a:endParaRPr lang="zh-CN" altLang="en-US"/>
          </a:p>
        </p:txBody>
      </p:sp>
    </p:spTree>
    <p:extLst>
      <p:ext uri="{BB962C8B-B14F-4D97-AF65-F5344CB8AC3E}">
        <p14:creationId xmlns:p14="http://schemas.microsoft.com/office/powerpoint/2010/main" val="282555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16</a:t>
            </a:fld>
            <a:endParaRPr lang="zh-CN" altLang="en-US"/>
          </a:p>
        </p:txBody>
      </p:sp>
    </p:spTree>
    <p:extLst>
      <p:ext uri="{BB962C8B-B14F-4D97-AF65-F5344CB8AC3E}">
        <p14:creationId xmlns:p14="http://schemas.microsoft.com/office/powerpoint/2010/main" val="1457415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17</a:t>
            </a:fld>
            <a:endParaRPr lang="zh-CN" altLang="en-US"/>
          </a:p>
        </p:txBody>
      </p:sp>
    </p:spTree>
    <p:extLst>
      <p:ext uri="{BB962C8B-B14F-4D97-AF65-F5344CB8AC3E}">
        <p14:creationId xmlns:p14="http://schemas.microsoft.com/office/powerpoint/2010/main" val="421638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18</a:t>
            </a:fld>
            <a:endParaRPr lang="zh-CN" altLang="en-US"/>
          </a:p>
        </p:txBody>
      </p:sp>
    </p:spTree>
    <p:extLst>
      <p:ext uri="{BB962C8B-B14F-4D97-AF65-F5344CB8AC3E}">
        <p14:creationId xmlns:p14="http://schemas.microsoft.com/office/powerpoint/2010/main" val="2721673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19</a:t>
            </a:fld>
            <a:endParaRPr lang="zh-CN" altLang="en-US"/>
          </a:p>
        </p:txBody>
      </p:sp>
    </p:spTree>
    <p:extLst>
      <p:ext uri="{BB962C8B-B14F-4D97-AF65-F5344CB8AC3E}">
        <p14:creationId xmlns:p14="http://schemas.microsoft.com/office/powerpoint/2010/main" val="15748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3B33CE-47A4-483F-9491-CABB517AF110}" type="slidenum">
              <a:rPr lang="zh-CN" altLang="en-US" smtClean="0"/>
              <a:t>2</a:t>
            </a:fld>
            <a:endParaRPr lang="zh-CN" altLang="en-US"/>
          </a:p>
        </p:txBody>
      </p:sp>
    </p:spTree>
    <p:extLst>
      <p:ext uri="{BB962C8B-B14F-4D97-AF65-F5344CB8AC3E}">
        <p14:creationId xmlns:p14="http://schemas.microsoft.com/office/powerpoint/2010/main" val="2532731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20</a:t>
            </a:fld>
            <a:endParaRPr lang="zh-CN" altLang="en-US"/>
          </a:p>
        </p:txBody>
      </p:sp>
    </p:spTree>
    <p:extLst>
      <p:ext uri="{BB962C8B-B14F-4D97-AF65-F5344CB8AC3E}">
        <p14:creationId xmlns:p14="http://schemas.microsoft.com/office/powerpoint/2010/main" val="1664142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21</a:t>
            </a:fld>
            <a:endParaRPr lang="zh-CN" altLang="en-US"/>
          </a:p>
        </p:txBody>
      </p:sp>
    </p:spTree>
    <p:extLst>
      <p:ext uri="{BB962C8B-B14F-4D97-AF65-F5344CB8AC3E}">
        <p14:creationId xmlns:p14="http://schemas.microsoft.com/office/powerpoint/2010/main" val="2950131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22</a:t>
            </a:fld>
            <a:endParaRPr lang="zh-CN" altLang="en-US"/>
          </a:p>
        </p:txBody>
      </p:sp>
    </p:spTree>
    <p:extLst>
      <p:ext uri="{BB962C8B-B14F-4D97-AF65-F5344CB8AC3E}">
        <p14:creationId xmlns:p14="http://schemas.microsoft.com/office/powerpoint/2010/main" val="4065276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23</a:t>
            </a:fld>
            <a:endParaRPr lang="zh-CN" altLang="en-US"/>
          </a:p>
        </p:txBody>
      </p:sp>
    </p:spTree>
    <p:extLst>
      <p:ext uri="{BB962C8B-B14F-4D97-AF65-F5344CB8AC3E}">
        <p14:creationId xmlns:p14="http://schemas.microsoft.com/office/powerpoint/2010/main" val="7550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24</a:t>
            </a:fld>
            <a:endParaRPr lang="zh-CN" altLang="en-US"/>
          </a:p>
        </p:txBody>
      </p:sp>
    </p:spTree>
    <p:extLst>
      <p:ext uri="{BB962C8B-B14F-4D97-AF65-F5344CB8AC3E}">
        <p14:creationId xmlns:p14="http://schemas.microsoft.com/office/powerpoint/2010/main" val="1657929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3B33CE-47A4-483F-9491-CABB517AF110}" type="slidenum">
              <a:rPr lang="zh-CN" altLang="en-US" smtClean="0"/>
              <a:t>25</a:t>
            </a:fld>
            <a:endParaRPr lang="zh-CN" altLang="en-US"/>
          </a:p>
        </p:txBody>
      </p:sp>
    </p:spTree>
    <p:extLst>
      <p:ext uri="{BB962C8B-B14F-4D97-AF65-F5344CB8AC3E}">
        <p14:creationId xmlns:p14="http://schemas.microsoft.com/office/powerpoint/2010/main" val="2573242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3B33CE-47A4-483F-9491-CABB517AF110}" type="slidenum">
              <a:rPr lang="zh-CN" altLang="en-US" smtClean="0"/>
              <a:t>26</a:t>
            </a:fld>
            <a:endParaRPr lang="zh-CN" altLang="en-US"/>
          </a:p>
        </p:txBody>
      </p:sp>
    </p:spTree>
    <p:extLst>
      <p:ext uri="{BB962C8B-B14F-4D97-AF65-F5344CB8AC3E}">
        <p14:creationId xmlns:p14="http://schemas.microsoft.com/office/powerpoint/2010/main" val="2050395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3B33CE-47A4-483F-9491-CABB517AF110}" type="slidenum">
              <a:rPr lang="zh-CN" altLang="en-US" smtClean="0"/>
              <a:t>27</a:t>
            </a:fld>
            <a:endParaRPr lang="zh-CN" altLang="en-US"/>
          </a:p>
        </p:txBody>
      </p:sp>
    </p:spTree>
    <p:extLst>
      <p:ext uri="{BB962C8B-B14F-4D97-AF65-F5344CB8AC3E}">
        <p14:creationId xmlns:p14="http://schemas.microsoft.com/office/powerpoint/2010/main" val="2942211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3B33CE-47A4-483F-9491-CABB517AF110}" type="slidenum">
              <a:rPr lang="zh-CN" altLang="en-US" smtClean="0"/>
              <a:t>28</a:t>
            </a:fld>
            <a:endParaRPr lang="zh-CN" altLang="en-US"/>
          </a:p>
        </p:txBody>
      </p:sp>
    </p:spTree>
    <p:extLst>
      <p:ext uri="{BB962C8B-B14F-4D97-AF65-F5344CB8AC3E}">
        <p14:creationId xmlns:p14="http://schemas.microsoft.com/office/powerpoint/2010/main" val="1335088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29</a:t>
            </a:fld>
            <a:endParaRPr lang="zh-CN" altLang="en-US"/>
          </a:p>
        </p:txBody>
      </p:sp>
    </p:spTree>
    <p:extLst>
      <p:ext uri="{BB962C8B-B14F-4D97-AF65-F5344CB8AC3E}">
        <p14:creationId xmlns:p14="http://schemas.microsoft.com/office/powerpoint/2010/main" val="264179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3</a:t>
            </a:fld>
            <a:endParaRPr lang="zh-CN" altLang="en-US"/>
          </a:p>
        </p:txBody>
      </p:sp>
    </p:spTree>
    <p:extLst>
      <p:ext uri="{BB962C8B-B14F-4D97-AF65-F5344CB8AC3E}">
        <p14:creationId xmlns:p14="http://schemas.microsoft.com/office/powerpoint/2010/main" val="1754622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30</a:t>
            </a:fld>
            <a:endParaRPr lang="zh-CN" altLang="en-US"/>
          </a:p>
        </p:txBody>
      </p:sp>
    </p:spTree>
    <p:extLst>
      <p:ext uri="{BB962C8B-B14F-4D97-AF65-F5344CB8AC3E}">
        <p14:creationId xmlns:p14="http://schemas.microsoft.com/office/powerpoint/2010/main" val="417053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31</a:t>
            </a:fld>
            <a:endParaRPr lang="zh-CN" altLang="en-US"/>
          </a:p>
        </p:txBody>
      </p:sp>
    </p:spTree>
    <p:extLst>
      <p:ext uri="{BB962C8B-B14F-4D97-AF65-F5344CB8AC3E}">
        <p14:creationId xmlns:p14="http://schemas.microsoft.com/office/powerpoint/2010/main" val="711600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4</a:t>
            </a:fld>
            <a:endParaRPr lang="zh-CN" altLang="en-US"/>
          </a:p>
        </p:txBody>
      </p:sp>
    </p:spTree>
    <p:extLst>
      <p:ext uri="{BB962C8B-B14F-4D97-AF65-F5344CB8AC3E}">
        <p14:creationId xmlns:p14="http://schemas.microsoft.com/office/powerpoint/2010/main" val="1703282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5</a:t>
            </a:fld>
            <a:endParaRPr lang="zh-CN" altLang="en-US"/>
          </a:p>
        </p:txBody>
      </p:sp>
    </p:spTree>
    <p:extLst>
      <p:ext uri="{BB962C8B-B14F-4D97-AF65-F5344CB8AC3E}">
        <p14:creationId xmlns:p14="http://schemas.microsoft.com/office/powerpoint/2010/main" val="327691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6</a:t>
            </a:fld>
            <a:endParaRPr lang="zh-CN" altLang="en-US"/>
          </a:p>
        </p:txBody>
      </p:sp>
    </p:spTree>
    <p:extLst>
      <p:ext uri="{BB962C8B-B14F-4D97-AF65-F5344CB8AC3E}">
        <p14:creationId xmlns:p14="http://schemas.microsoft.com/office/powerpoint/2010/main" val="62580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7</a:t>
            </a:fld>
            <a:endParaRPr lang="zh-CN" altLang="en-US"/>
          </a:p>
        </p:txBody>
      </p:sp>
    </p:spTree>
    <p:extLst>
      <p:ext uri="{BB962C8B-B14F-4D97-AF65-F5344CB8AC3E}">
        <p14:creationId xmlns:p14="http://schemas.microsoft.com/office/powerpoint/2010/main" val="173392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8</a:t>
            </a:fld>
            <a:endParaRPr lang="zh-CN" altLang="en-US"/>
          </a:p>
        </p:txBody>
      </p:sp>
    </p:spTree>
    <p:extLst>
      <p:ext uri="{BB962C8B-B14F-4D97-AF65-F5344CB8AC3E}">
        <p14:creationId xmlns:p14="http://schemas.microsoft.com/office/powerpoint/2010/main" val="217540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3B33CE-47A4-483F-9491-CABB517AF110}" type="slidenum">
              <a:rPr lang="zh-CN" altLang="en-US" smtClean="0"/>
              <a:t>9</a:t>
            </a:fld>
            <a:endParaRPr lang="zh-CN" altLang="en-US"/>
          </a:p>
        </p:txBody>
      </p:sp>
    </p:spTree>
    <p:extLst>
      <p:ext uri="{BB962C8B-B14F-4D97-AF65-F5344CB8AC3E}">
        <p14:creationId xmlns:p14="http://schemas.microsoft.com/office/powerpoint/2010/main" val="1016981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CA90A3-C307-49E8-A1E5-43E41F08D73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7DC53C5-0683-415E-A4ED-1C768056345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580656D-CA57-4BC8-B291-C989E885DB09}"/>
              </a:ext>
            </a:extLst>
          </p:cNvPr>
          <p:cNvSpPr>
            <a:spLocks noGrp="1"/>
          </p:cNvSpPr>
          <p:nvPr>
            <p:ph type="dt" sz="half" idx="10"/>
          </p:nvPr>
        </p:nvSpPr>
        <p:spPr/>
        <p:txBody>
          <a:bodyPr/>
          <a:lstStyle/>
          <a:p>
            <a:fld id="{EF47917D-5ECB-45DA-AD45-1215052AE553}" type="datetimeFigureOut">
              <a:rPr lang="zh-CN" altLang="en-US" smtClean="0"/>
              <a:t>2025/9/17</a:t>
            </a:fld>
            <a:endParaRPr lang="zh-CN" altLang="en-US"/>
          </a:p>
        </p:txBody>
      </p:sp>
      <p:sp>
        <p:nvSpPr>
          <p:cNvPr id="5" name="页脚占位符 4">
            <a:extLst>
              <a:ext uri="{FF2B5EF4-FFF2-40B4-BE49-F238E27FC236}">
                <a16:creationId xmlns:a16="http://schemas.microsoft.com/office/drawing/2014/main" id="{C3DDC29E-6A10-4311-B881-5B12C7C1D3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6FCB14-EDE6-43A6-A72B-16077CC4E784}"/>
              </a:ext>
            </a:extLst>
          </p:cNvPr>
          <p:cNvSpPr>
            <a:spLocks noGrp="1"/>
          </p:cNvSpPr>
          <p:nvPr>
            <p:ph type="sldNum" sz="quarter" idx="12"/>
          </p:nvPr>
        </p:nvSpPr>
        <p:spPr/>
        <p:txBody>
          <a:bodyPr/>
          <a:lstStyle/>
          <a:p>
            <a:fld id="{CDE1651F-BCDB-4DC2-9A8D-B6E1C817E896}" type="slidenum">
              <a:rPr lang="zh-CN" altLang="en-US" smtClean="0"/>
              <a:t>‹#›</a:t>
            </a:fld>
            <a:endParaRPr lang="zh-CN" altLang="en-US"/>
          </a:p>
        </p:txBody>
      </p:sp>
      <p:sp>
        <p:nvSpPr>
          <p:cNvPr id="7" name="直角三角形 6">
            <a:extLst>
              <a:ext uri="{FF2B5EF4-FFF2-40B4-BE49-F238E27FC236}">
                <a16:creationId xmlns:a16="http://schemas.microsoft.com/office/drawing/2014/main" id="{3FB18909-F42D-4DD3-8A08-1837D7D0BCDA}"/>
              </a:ext>
            </a:extLst>
          </p:cNvPr>
          <p:cNvSpPr/>
          <p:nvPr userDrawn="1"/>
        </p:nvSpPr>
        <p:spPr>
          <a:xfrm flipH="1" flipV="1">
            <a:off x="5314950" y="0"/>
            <a:ext cx="6877050" cy="5124450"/>
          </a:xfrm>
          <a:prstGeom prst="rtTriangle">
            <a:avLst/>
          </a:prstGeom>
          <a:solidFill>
            <a:srgbClr val="06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直角三角形 7">
            <a:extLst>
              <a:ext uri="{FF2B5EF4-FFF2-40B4-BE49-F238E27FC236}">
                <a16:creationId xmlns:a16="http://schemas.microsoft.com/office/drawing/2014/main" id="{22DD1DB7-6D75-44BA-AC5F-3EC78963D5BF}"/>
              </a:ext>
            </a:extLst>
          </p:cNvPr>
          <p:cNvSpPr/>
          <p:nvPr userDrawn="1"/>
        </p:nvSpPr>
        <p:spPr>
          <a:xfrm>
            <a:off x="-14288" y="1747838"/>
            <a:ext cx="6877050" cy="5124450"/>
          </a:xfrm>
          <a:prstGeom prst="rtTriangle">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FF07D899-3DCC-4B00-BF5F-DAC78CE1A964}"/>
              </a:ext>
            </a:extLst>
          </p:cNvPr>
          <p:cNvSpPr/>
          <p:nvPr userDrawn="1"/>
        </p:nvSpPr>
        <p:spPr>
          <a:xfrm>
            <a:off x="171450" y="136525"/>
            <a:ext cx="11887200" cy="6278562"/>
          </a:xfrm>
          <a:prstGeom prst="roundRect">
            <a:avLst>
              <a:gd name="adj" fmla="val 0"/>
            </a:avLst>
          </a:prstGeom>
          <a:solidFill>
            <a:schemeClr val="bg1"/>
          </a:solidFill>
          <a:ln w="76200">
            <a:solidFill>
              <a:srgbClr val="062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 name="Image 16">
            <a:extLst>
              <a:ext uri="{FF2B5EF4-FFF2-40B4-BE49-F238E27FC236}">
                <a16:creationId xmlns:a16="http://schemas.microsoft.com/office/drawing/2014/main" id="{FB3F51AC-E000-07FB-CB2F-7B423E61AB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 y="0"/>
            <a:ext cx="12191571" cy="6858240"/>
          </a:xfrm>
          <a:prstGeom prst="rect">
            <a:avLst/>
          </a:prstGeom>
        </p:spPr>
      </p:pic>
    </p:spTree>
    <p:extLst>
      <p:ext uri="{BB962C8B-B14F-4D97-AF65-F5344CB8AC3E}">
        <p14:creationId xmlns:p14="http://schemas.microsoft.com/office/powerpoint/2010/main" val="302925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6D32A0-31F5-4032-9369-35B8A61601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0A151DA-E08D-4D2F-857C-580034EE61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C764760-CCE7-495A-9C15-8CFBF0AC05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7403EF0-9D2E-4159-BCC9-A3D5D7E1BCC4}"/>
              </a:ext>
            </a:extLst>
          </p:cNvPr>
          <p:cNvSpPr>
            <a:spLocks noGrp="1"/>
          </p:cNvSpPr>
          <p:nvPr>
            <p:ph type="dt" sz="half" idx="10"/>
          </p:nvPr>
        </p:nvSpPr>
        <p:spPr/>
        <p:txBody>
          <a:bodyPr/>
          <a:lstStyle/>
          <a:p>
            <a:fld id="{EF47917D-5ECB-45DA-AD45-1215052AE553}" type="datetimeFigureOut">
              <a:rPr lang="zh-CN" altLang="en-US" smtClean="0"/>
              <a:t>2025/9/17</a:t>
            </a:fld>
            <a:endParaRPr lang="zh-CN" altLang="en-US"/>
          </a:p>
        </p:txBody>
      </p:sp>
      <p:sp>
        <p:nvSpPr>
          <p:cNvPr id="6" name="页脚占位符 5">
            <a:extLst>
              <a:ext uri="{FF2B5EF4-FFF2-40B4-BE49-F238E27FC236}">
                <a16:creationId xmlns:a16="http://schemas.microsoft.com/office/drawing/2014/main" id="{303D563A-E2B3-4059-9EB9-016A44CCD1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6B7C21-1A07-4F57-AF10-72D1754E7E3B}"/>
              </a:ext>
            </a:extLst>
          </p:cNvPr>
          <p:cNvSpPr>
            <a:spLocks noGrp="1"/>
          </p:cNvSpPr>
          <p:nvPr>
            <p:ph type="sldNum" sz="quarter" idx="12"/>
          </p:nvPr>
        </p:nvSpPr>
        <p:spPr/>
        <p:txBody>
          <a:bodyPr/>
          <a:lstStyle/>
          <a:p>
            <a:fld id="{CDE1651F-BCDB-4DC2-9A8D-B6E1C817E896}" type="slidenum">
              <a:rPr lang="zh-CN" altLang="en-US" smtClean="0"/>
              <a:t>‹#›</a:t>
            </a:fld>
            <a:endParaRPr lang="zh-CN" altLang="en-US"/>
          </a:p>
        </p:txBody>
      </p:sp>
    </p:spTree>
    <p:extLst>
      <p:ext uri="{BB962C8B-B14F-4D97-AF65-F5344CB8AC3E}">
        <p14:creationId xmlns:p14="http://schemas.microsoft.com/office/powerpoint/2010/main" val="355905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559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AC35C9C-0BAF-46FA-A403-8FACFD1A9C5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52D8E35-C534-49B5-AB86-E47681EDCC8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28B82E-DB20-4C3C-937F-018282EEBF11}"/>
              </a:ext>
            </a:extLst>
          </p:cNvPr>
          <p:cNvSpPr>
            <a:spLocks noGrp="1"/>
          </p:cNvSpPr>
          <p:nvPr>
            <p:ph type="dt" sz="half" idx="10"/>
          </p:nvPr>
        </p:nvSpPr>
        <p:spPr/>
        <p:txBody>
          <a:bodyPr/>
          <a:lstStyle/>
          <a:p>
            <a:fld id="{EF47917D-5ECB-45DA-AD45-1215052AE553}" type="datetimeFigureOut">
              <a:rPr lang="zh-CN" altLang="en-US" smtClean="0"/>
              <a:t>2025/9/17</a:t>
            </a:fld>
            <a:endParaRPr lang="zh-CN" altLang="en-US"/>
          </a:p>
        </p:txBody>
      </p:sp>
      <p:sp>
        <p:nvSpPr>
          <p:cNvPr id="5" name="页脚占位符 4">
            <a:extLst>
              <a:ext uri="{FF2B5EF4-FFF2-40B4-BE49-F238E27FC236}">
                <a16:creationId xmlns:a16="http://schemas.microsoft.com/office/drawing/2014/main" id="{E342DFD5-E5C7-421C-A660-03D89486A9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8DFC16-4158-4DC5-9493-AA3092F5955F}"/>
              </a:ext>
            </a:extLst>
          </p:cNvPr>
          <p:cNvSpPr>
            <a:spLocks noGrp="1"/>
          </p:cNvSpPr>
          <p:nvPr>
            <p:ph type="sldNum" sz="quarter" idx="12"/>
          </p:nvPr>
        </p:nvSpPr>
        <p:spPr/>
        <p:txBody>
          <a:bodyPr/>
          <a:lstStyle/>
          <a:p>
            <a:fld id="{CDE1651F-BCDB-4DC2-9A8D-B6E1C817E896}" type="slidenum">
              <a:rPr lang="zh-CN" altLang="en-US" smtClean="0"/>
              <a:t>‹#›</a:t>
            </a:fld>
            <a:endParaRPr lang="zh-CN" altLang="en-US"/>
          </a:p>
        </p:txBody>
      </p:sp>
    </p:spTree>
    <p:extLst>
      <p:ext uri="{BB962C8B-B14F-4D97-AF65-F5344CB8AC3E}">
        <p14:creationId xmlns:p14="http://schemas.microsoft.com/office/powerpoint/2010/main" val="369512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2025/9/17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8118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2025/9/17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878441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03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D7D9FB-5D46-4549-95F7-497587AE507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23F3DF6-84AE-46D2-92CB-9AE9B3491A70}"/>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585F00-93D5-489F-84F2-7AA6152720B3}"/>
              </a:ext>
            </a:extLst>
          </p:cNvPr>
          <p:cNvSpPr>
            <a:spLocks noGrp="1"/>
          </p:cNvSpPr>
          <p:nvPr>
            <p:ph type="dt" sz="half" idx="10"/>
          </p:nvPr>
        </p:nvSpPr>
        <p:spPr/>
        <p:txBody>
          <a:bodyPr/>
          <a:lstStyle/>
          <a:p>
            <a:fld id="{EF47917D-5ECB-45DA-AD45-1215052AE553}" type="datetimeFigureOut">
              <a:rPr lang="zh-CN" altLang="en-US" smtClean="0"/>
              <a:t>2025/9/17</a:t>
            </a:fld>
            <a:endParaRPr lang="zh-CN" altLang="en-US"/>
          </a:p>
        </p:txBody>
      </p:sp>
      <p:sp>
        <p:nvSpPr>
          <p:cNvPr id="5" name="页脚占位符 4">
            <a:extLst>
              <a:ext uri="{FF2B5EF4-FFF2-40B4-BE49-F238E27FC236}">
                <a16:creationId xmlns:a16="http://schemas.microsoft.com/office/drawing/2014/main" id="{7A30BF3E-1438-47AD-84BE-533B5BFAFF3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2BD17E-F699-4017-BFAF-94EAA746CBE1}"/>
              </a:ext>
            </a:extLst>
          </p:cNvPr>
          <p:cNvSpPr>
            <a:spLocks noGrp="1"/>
          </p:cNvSpPr>
          <p:nvPr>
            <p:ph type="sldNum" sz="quarter" idx="12"/>
          </p:nvPr>
        </p:nvSpPr>
        <p:spPr/>
        <p:txBody>
          <a:bodyPr/>
          <a:lstStyle/>
          <a:p>
            <a:fld id="{CDE1651F-BCDB-4DC2-9A8D-B6E1C817E896}" type="slidenum">
              <a:rPr lang="zh-CN" altLang="en-US" smtClean="0"/>
              <a:t>‹#›</a:t>
            </a:fld>
            <a:endParaRPr lang="zh-CN" altLang="en-US"/>
          </a:p>
        </p:txBody>
      </p:sp>
    </p:spTree>
    <p:extLst>
      <p:ext uri="{BB962C8B-B14F-4D97-AF65-F5344CB8AC3E}">
        <p14:creationId xmlns:p14="http://schemas.microsoft.com/office/powerpoint/2010/main" val="48100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3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CBCE11-EDF9-478F-9CA4-FF2F505A0B8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E685EB3-98A3-420B-B9F1-0384306B71E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8A33D95-55B6-4D8F-85EA-F5EFE2C1AB50}"/>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58C2504-E3D5-4C98-A04C-57D6AEDD788C}"/>
              </a:ext>
            </a:extLst>
          </p:cNvPr>
          <p:cNvSpPr>
            <a:spLocks noGrp="1"/>
          </p:cNvSpPr>
          <p:nvPr>
            <p:ph type="dt" sz="half" idx="10"/>
          </p:nvPr>
        </p:nvSpPr>
        <p:spPr/>
        <p:txBody>
          <a:bodyPr/>
          <a:lstStyle/>
          <a:p>
            <a:fld id="{EF47917D-5ECB-45DA-AD45-1215052AE553}" type="datetimeFigureOut">
              <a:rPr lang="zh-CN" altLang="en-US" smtClean="0"/>
              <a:t>2025/9/17</a:t>
            </a:fld>
            <a:endParaRPr lang="zh-CN" altLang="en-US"/>
          </a:p>
        </p:txBody>
      </p:sp>
      <p:sp>
        <p:nvSpPr>
          <p:cNvPr id="6" name="页脚占位符 5">
            <a:extLst>
              <a:ext uri="{FF2B5EF4-FFF2-40B4-BE49-F238E27FC236}">
                <a16:creationId xmlns:a16="http://schemas.microsoft.com/office/drawing/2014/main" id="{594B905B-E208-4CA4-A5A0-33E91B9EC7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B86CE1-0BBB-4B5B-B385-DCC57405E3B0}"/>
              </a:ext>
            </a:extLst>
          </p:cNvPr>
          <p:cNvSpPr>
            <a:spLocks noGrp="1"/>
          </p:cNvSpPr>
          <p:nvPr>
            <p:ph type="sldNum" sz="quarter" idx="12"/>
          </p:nvPr>
        </p:nvSpPr>
        <p:spPr/>
        <p:txBody>
          <a:bodyPr/>
          <a:lstStyle/>
          <a:p>
            <a:fld id="{CDE1651F-BCDB-4DC2-9A8D-B6E1C817E896}" type="slidenum">
              <a:rPr lang="zh-CN" altLang="en-US" smtClean="0"/>
              <a:t>‹#›</a:t>
            </a:fld>
            <a:endParaRPr lang="zh-CN" altLang="en-US"/>
          </a:p>
        </p:txBody>
      </p:sp>
    </p:spTree>
    <p:extLst>
      <p:ext uri="{BB962C8B-B14F-4D97-AF65-F5344CB8AC3E}">
        <p14:creationId xmlns:p14="http://schemas.microsoft.com/office/powerpoint/2010/main" val="423745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62E49-0AFB-4AE9-989D-F8E696F6DB4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FC6D27E-6D4F-4145-80CD-95811736B7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49BB2C0-2879-4B09-8C1D-8583763B6AA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2A1063D-FE8E-4E02-861D-983D2F71949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DD70E1C-7C07-4FD4-A60F-CF9332A8ECD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F94921F-0055-4502-AE91-0031D70F6C47}"/>
              </a:ext>
            </a:extLst>
          </p:cNvPr>
          <p:cNvSpPr>
            <a:spLocks noGrp="1"/>
          </p:cNvSpPr>
          <p:nvPr>
            <p:ph type="dt" sz="half" idx="10"/>
          </p:nvPr>
        </p:nvSpPr>
        <p:spPr/>
        <p:txBody>
          <a:bodyPr/>
          <a:lstStyle/>
          <a:p>
            <a:fld id="{EF47917D-5ECB-45DA-AD45-1215052AE553}" type="datetimeFigureOut">
              <a:rPr lang="zh-CN" altLang="en-US" smtClean="0"/>
              <a:t>2025/9/17</a:t>
            </a:fld>
            <a:endParaRPr lang="zh-CN" altLang="en-US"/>
          </a:p>
        </p:txBody>
      </p:sp>
      <p:sp>
        <p:nvSpPr>
          <p:cNvPr id="8" name="页脚占位符 7">
            <a:extLst>
              <a:ext uri="{FF2B5EF4-FFF2-40B4-BE49-F238E27FC236}">
                <a16:creationId xmlns:a16="http://schemas.microsoft.com/office/drawing/2014/main" id="{6515BB62-A210-4CB8-AB68-2CB649DAAED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2E48864-C2BD-4577-8B15-003E3B0144A0}"/>
              </a:ext>
            </a:extLst>
          </p:cNvPr>
          <p:cNvSpPr>
            <a:spLocks noGrp="1"/>
          </p:cNvSpPr>
          <p:nvPr>
            <p:ph type="sldNum" sz="quarter" idx="12"/>
          </p:nvPr>
        </p:nvSpPr>
        <p:spPr/>
        <p:txBody>
          <a:bodyPr/>
          <a:lstStyle/>
          <a:p>
            <a:fld id="{CDE1651F-BCDB-4DC2-9A8D-B6E1C817E896}" type="slidenum">
              <a:rPr lang="zh-CN" altLang="en-US" smtClean="0"/>
              <a:t>‹#›</a:t>
            </a:fld>
            <a:endParaRPr lang="zh-CN" altLang="en-US"/>
          </a:p>
        </p:txBody>
      </p:sp>
    </p:spTree>
    <p:extLst>
      <p:ext uri="{BB962C8B-B14F-4D97-AF65-F5344CB8AC3E}">
        <p14:creationId xmlns:p14="http://schemas.microsoft.com/office/powerpoint/2010/main" val="123341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62E49-0AFB-4AE9-989D-F8E696F6DB4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FC6D27E-6D4F-4145-80CD-95811736B7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49BB2C0-2879-4B09-8C1D-8583763B6AA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2A1063D-FE8E-4E02-861D-983D2F71949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DD70E1C-7C07-4FD4-A60F-CF9332A8ECD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F94921F-0055-4502-AE91-0031D70F6C47}"/>
              </a:ext>
            </a:extLst>
          </p:cNvPr>
          <p:cNvSpPr>
            <a:spLocks noGrp="1"/>
          </p:cNvSpPr>
          <p:nvPr>
            <p:ph type="dt" sz="half" idx="10"/>
          </p:nvPr>
        </p:nvSpPr>
        <p:spPr/>
        <p:txBody>
          <a:bodyPr/>
          <a:lstStyle/>
          <a:p>
            <a:fld id="{EF47917D-5ECB-45DA-AD45-1215052AE553}" type="datetimeFigureOut">
              <a:rPr lang="zh-CN" altLang="en-US" smtClean="0"/>
              <a:t>2025/9/17</a:t>
            </a:fld>
            <a:endParaRPr lang="zh-CN" altLang="en-US"/>
          </a:p>
        </p:txBody>
      </p:sp>
      <p:sp>
        <p:nvSpPr>
          <p:cNvPr id="8" name="页脚占位符 7">
            <a:extLst>
              <a:ext uri="{FF2B5EF4-FFF2-40B4-BE49-F238E27FC236}">
                <a16:creationId xmlns:a16="http://schemas.microsoft.com/office/drawing/2014/main" id="{6515BB62-A210-4CB8-AB68-2CB649DAAED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2E48864-C2BD-4577-8B15-003E3B0144A0}"/>
              </a:ext>
            </a:extLst>
          </p:cNvPr>
          <p:cNvSpPr>
            <a:spLocks noGrp="1"/>
          </p:cNvSpPr>
          <p:nvPr>
            <p:ph type="sldNum" sz="quarter" idx="12"/>
          </p:nvPr>
        </p:nvSpPr>
        <p:spPr/>
        <p:txBody>
          <a:bodyPr/>
          <a:lstStyle/>
          <a:p>
            <a:fld id="{CDE1651F-BCDB-4DC2-9A8D-B6E1C817E896}" type="slidenum">
              <a:rPr lang="zh-CN" altLang="en-US" smtClean="0"/>
              <a:t>‹#›</a:t>
            </a:fld>
            <a:endParaRPr lang="zh-CN" altLang="en-US"/>
          </a:p>
        </p:txBody>
      </p:sp>
      <p:sp>
        <p:nvSpPr>
          <p:cNvPr id="11" name="TextBox 9">
            <a:extLst>
              <a:ext uri="{FF2B5EF4-FFF2-40B4-BE49-F238E27FC236}">
                <a16:creationId xmlns:a16="http://schemas.microsoft.com/office/drawing/2014/main" id="{6AABAC09-17B9-5CCE-2947-A7227AB2BDE2}"/>
              </a:ext>
            </a:extLst>
          </p:cNvPr>
          <p:cNvSpPr txBox="1"/>
          <p:nvPr userDrawn="1"/>
        </p:nvSpPr>
        <p:spPr>
          <a:xfrm>
            <a:off x="1742604" y="6662260"/>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150919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2F8E71-10EF-4E5B-82B3-8B76830A67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422030F-3FDB-49EF-AF11-FEAD6FA10603}"/>
              </a:ext>
            </a:extLst>
          </p:cNvPr>
          <p:cNvSpPr>
            <a:spLocks noGrp="1"/>
          </p:cNvSpPr>
          <p:nvPr>
            <p:ph type="dt" sz="half" idx="10"/>
          </p:nvPr>
        </p:nvSpPr>
        <p:spPr/>
        <p:txBody>
          <a:bodyPr/>
          <a:lstStyle/>
          <a:p>
            <a:fld id="{EF47917D-5ECB-45DA-AD45-1215052AE553}" type="datetimeFigureOut">
              <a:rPr lang="zh-CN" altLang="en-US" smtClean="0"/>
              <a:t>2025/9/17</a:t>
            </a:fld>
            <a:endParaRPr lang="zh-CN" altLang="en-US"/>
          </a:p>
        </p:txBody>
      </p:sp>
      <p:sp>
        <p:nvSpPr>
          <p:cNvPr id="4" name="页脚占位符 3">
            <a:extLst>
              <a:ext uri="{FF2B5EF4-FFF2-40B4-BE49-F238E27FC236}">
                <a16:creationId xmlns:a16="http://schemas.microsoft.com/office/drawing/2014/main" id="{A432C0FC-F6A6-42D2-ACA5-196AB59CDCA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7F51CB3-6286-4641-BD57-0F33B2B563D3}"/>
              </a:ext>
            </a:extLst>
          </p:cNvPr>
          <p:cNvSpPr>
            <a:spLocks noGrp="1"/>
          </p:cNvSpPr>
          <p:nvPr>
            <p:ph type="sldNum" sz="quarter" idx="12"/>
          </p:nvPr>
        </p:nvSpPr>
        <p:spPr/>
        <p:txBody>
          <a:bodyPr/>
          <a:lstStyle/>
          <a:p>
            <a:fld id="{CDE1651F-BCDB-4DC2-9A8D-B6E1C817E896}" type="slidenum">
              <a:rPr lang="zh-CN" altLang="en-US" smtClean="0"/>
              <a:t>‹#›</a:t>
            </a:fld>
            <a:endParaRPr lang="zh-CN" altLang="en-US"/>
          </a:p>
        </p:txBody>
      </p:sp>
    </p:spTree>
    <p:extLst>
      <p:ext uri="{BB962C8B-B14F-4D97-AF65-F5344CB8AC3E}">
        <p14:creationId xmlns:p14="http://schemas.microsoft.com/office/powerpoint/2010/main" val="366256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45994AD-E341-4DF3-A56F-DF08F9CAC512}"/>
              </a:ext>
            </a:extLst>
          </p:cNvPr>
          <p:cNvSpPr>
            <a:spLocks noGrp="1"/>
          </p:cNvSpPr>
          <p:nvPr>
            <p:ph type="dt" sz="half" idx="10"/>
          </p:nvPr>
        </p:nvSpPr>
        <p:spPr/>
        <p:txBody>
          <a:bodyPr/>
          <a:lstStyle/>
          <a:p>
            <a:fld id="{EF47917D-5ECB-45DA-AD45-1215052AE553}" type="datetimeFigureOut">
              <a:rPr lang="zh-CN" altLang="en-US" smtClean="0"/>
              <a:t>2025/9/17</a:t>
            </a:fld>
            <a:endParaRPr lang="zh-CN" altLang="en-US"/>
          </a:p>
        </p:txBody>
      </p:sp>
      <p:sp>
        <p:nvSpPr>
          <p:cNvPr id="3" name="页脚占位符 2">
            <a:extLst>
              <a:ext uri="{FF2B5EF4-FFF2-40B4-BE49-F238E27FC236}">
                <a16:creationId xmlns:a16="http://schemas.microsoft.com/office/drawing/2014/main" id="{F18016EF-AA19-4C28-B218-B5976807A96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45F7B34-FEC7-4D45-9EAB-75346C929542}"/>
              </a:ext>
            </a:extLst>
          </p:cNvPr>
          <p:cNvSpPr>
            <a:spLocks noGrp="1"/>
          </p:cNvSpPr>
          <p:nvPr>
            <p:ph type="sldNum" sz="quarter" idx="12"/>
          </p:nvPr>
        </p:nvSpPr>
        <p:spPr/>
        <p:txBody>
          <a:bodyPr/>
          <a:lstStyle/>
          <a:p>
            <a:fld id="{CDE1651F-BCDB-4DC2-9A8D-B6E1C817E896}" type="slidenum">
              <a:rPr lang="zh-CN" altLang="en-US" smtClean="0"/>
              <a:t>‹#›</a:t>
            </a:fld>
            <a:endParaRPr lang="zh-CN" altLang="en-US"/>
          </a:p>
        </p:txBody>
      </p:sp>
      <p:sp>
        <p:nvSpPr>
          <p:cNvPr id="5" name="直角三角形 4">
            <a:extLst>
              <a:ext uri="{FF2B5EF4-FFF2-40B4-BE49-F238E27FC236}">
                <a16:creationId xmlns:a16="http://schemas.microsoft.com/office/drawing/2014/main" id="{0F362ECA-62B5-4EAA-9485-FEA4630FFAD1}"/>
              </a:ext>
            </a:extLst>
          </p:cNvPr>
          <p:cNvSpPr/>
          <p:nvPr userDrawn="1"/>
        </p:nvSpPr>
        <p:spPr>
          <a:xfrm flipH="1" flipV="1">
            <a:off x="5314950" y="0"/>
            <a:ext cx="6877050" cy="512445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a:extLst>
              <a:ext uri="{FF2B5EF4-FFF2-40B4-BE49-F238E27FC236}">
                <a16:creationId xmlns:a16="http://schemas.microsoft.com/office/drawing/2014/main" id="{40F5E55A-F5C4-4F04-A53B-BB87980190AE}"/>
              </a:ext>
            </a:extLst>
          </p:cNvPr>
          <p:cNvSpPr/>
          <p:nvPr userDrawn="1"/>
        </p:nvSpPr>
        <p:spPr>
          <a:xfrm>
            <a:off x="0" y="1733550"/>
            <a:ext cx="6877050" cy="512445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E2B0CDBB-FF71-4512-9471-E44CE17A4ADE}"/>
              </a:ext>
            </a:extLst>
          </p:cNvPr>
          <p:cNvSpPr/>
          <p:nvPr userDrawn="1"/>
        </p:nvSpPr>
        <p:spPr>
          <a:xfrm>
            <a:off x="229101" y="213122"/>
            <a:ext cx="11733799" cy="6431756"/>
          </a:xfrm>
          <a:prstGeom prst="roundRect">
            <a:avLst>
              <a:gd name="adj" fmla="val 0"/>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5916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7ACBD1-2791-4CAE-A0DA-DCF2804D58D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E1970DF-3FD1-4364-B5A5-D70CF8F5228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B923A79-2CC4-44EE-AC13-1882474A9B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5334E03-85E7-4E90-BA92-7D733464908A}"/>
              </a:ext>
            </a:extLst>
          </p:cNvPr>
          <p:cNvSpPr>
            <a:spLocks noGrp="1"/>
          </p:cNvSpPr>
          <p:nvPr>
            <p:ph type="dt" sz="half" idx="10"/>
          </p:nvPr>
        </p:nvSpPr>
        <p:spPr/>
        <p:txBody>
          <a:bodyPr/>
          <a:lstStyle/>
          <a:p>
            <a:fld id="{EF47917D-5ECB-45DA-AD45-1215052AE553}" type="datetimeFigureOut">
              <a:rPr lang="zh-CN" altLang="en-US" smtClean="0"/>
              <a:t>2025/9/17</a:t>
            </a:fld>
            <a:endParaRPr lang="zh-CN" altLang="en-US"/>
          </a:p>
        </p:txBody>
      </p:sp>
      <p:sp>
        <p:nvSpPr>
          <p:cNvPr id="6" name="页脚占位符 5">
            <a:extLst>
              <a:ext uri="{FF2B5EF4-FFF2-40B4-BE49-F238E27FC236}">
                <a16:creationId xmlns:a16="http://schemas.microsoft.com/office/drawing/2014/main" id="{65BB6D59-FE41-4413-BD6E-96D2DE29A0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1C7F5A9-7954-4230-B3EC-2AF6755A4561}"/>
              </a:ext>
            </a:extLst>
          </p:cNvPr>
          <p:cNvSpPr>
            <a:spLocks noGrp="1"/>
          </p:cNvSpPr>
          <p:nvPr>
            <p:ph type="sldNum" sz="quarter" idx="12"/>
          </p:nvPr>
        </p:nvSpPr>
        <p:spPr/>
        <p:txBody>
          <a:bodyPr/>
          <a:lstStyle/>
          <a:p>
            <a:fld id="{CDE1651F-BCDB-4DC2-9A8D-B6E1C817E896}" type="slidenum">
              <a:rPr lang="zh-CN" altLang="en-US" smtClean="0"/>
              <a:t>‹#›</a:t>
            </a:fld>
            <a:endParaRPr lang="zh-CN" altLang="en-US"/>
          </a:p>
        </p:txBody>
      </p:sp>
    </p:spTree>
    <p:extLst>
      <p:ext uri="{BB962C8B-B14F-4D97-AF65-F5344CB8AC3E}">
        <p14:creationId xmlns:p14="http://schemas.microsoft.com/office/powerpoint/2010/main" val="63501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29B8154-F2F4-4978-8159-42AC427B94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7917D-5ECB-45DA-AD45-1215052AE553}" type="datetimeFigureOut">
              <a:rPr lang="zh-CN" altLang="en-US" smtClean="0"/>
              <a:t>2025/9/17</a:t>
            </a:fld>
            <a:endParaRPr lang="zh-CN" altLang="en-US"/>
          </a:p>
        </p:txBody>
      </p:sp>
      <p:sp>
        <p:nvSpPr>
          <p:cNvPr id="5" name="页脚占位符 4">
            <a:extLst>
              <a:ext uri="{FF2B5EF4-FFF2-40B4-BE49-F238E27FC236}">
                <a16:creationId xmlns:a16="http://schemas.microsoft.com/office/drawing/2014/main" id="{462C4A4E-AD35-4B1E-91E6-1AD3131592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5EBF77B-9FDD-42C4-BD33-11478EB162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651F-BCDB-4DC2-9A8D-B6E1C817E896}" type="slidenum">
              <a:rPr lang="zh-CN" altLang="en-US" smtClean="0"/>
              <a:t>‹#›</a:t>
            </a:fld>
            <a:endParaRPr lang="zh-CN" altLang="en-US"/>
          </a:p>
        </p:txBody>
      </p:sp>
    </p:spTree>
    <p:extLst>
      <p:ext uri="{BB962C8B-B14F-4D97-AF65-F5344CB8AC3E}">
        <p14:creationId xmlns:p14="http://schemas.microsoft.com/office/powerpoint/2010/main" val="1694612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0272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hemeOverride" Target="../theme/themeOverride6.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hemeOverride" Target="../theme/themeOverride7.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hemeOverride" Target="../theme/themeOverride8.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8.sv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7.png"/><Relationship Id="rId17" Type="http://schemas.openxmlformats.org/officeDocument/2006/relationships/image" Target="../media/image12.svg"/><Relationship Id="rId2" Type="http://schemas.openxmlformats.org/officeDocument/2006/relationships/tags" Target="../tags/tag13.xml"/><Relationship Id="rId16" Type="http://schemas.openxmlformats.org/officeDocument/2006/relationships/image" Target="../media/image11.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6.svg"/><Relationship Id="rId5" Type="http://schemas.openxmlformats.org/officeDocument/2006/relationships/tags" Target="../tags/tag16.xml"/><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tags" Target="../tags/tag15.xml"/><Relationship Id="rId9" Type="http://schemas.openxmlformats.org/officeDocument/2006/relationships/notesSlide" Target="../notesSlides/notesSlide15.xml"/><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3.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g"/><Relationship Id="rId3" Type="http://schemas.openxmlformats.org/officeDocument/2006/relationships/notesSlide" Target="../notesSlides/notesSlide24.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G"/><Relationship Id="rId4" Type="http://schemas.openxmlformats.org/officeDocument/2006/relationships/image" Target="../media/image22.png"/><Relationship Id="rId9"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jpeg"/><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slideLayout" Target="../slideLayouts/slideLayout1.xml"/><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tags" Target="../tags/tag28.xml"/><Relationship Id="rId1" Type="http://schemas.openxmlformats.org/officeDocument/2006/relationships/themeOverride" Target="../theme/themeOverride9.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35.png"/><Relationship Id="rId10" Type="http://schemas.openxmlformats.org/officeDocument/2006/relationships/image" Target="../media/image49.svg"/><Relationship Id="rId4" Type="http://schemas.openxmlformats.org/officeDocument/2006/relationships/notesSlide" Target="../notesSlides/notesSlide30.xml"/><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hemeOverride" Target="../theme/themeOverride10.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slideLayout" Target="../slideLayouts/slideLayout1.xml"/><Relationship Id="rId7" Type="http://schemas.openxmlformats.org/officeDocument/2006/relationships/chart" Target="../charts/chart6.xml"/><Relationship Id="rId2" Type="http://schemas.openxmlformats.org/officeDocument/2006/relationships/tags" Target="../tags/tag5.xml"/><Relationship Id="rId1" Type="http://schemas.openxmlformats.org/officeDocument/2006/relationships/themeOverride" Target="../theme/themeOverride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hemeOverride" Target="../theme/themeOverride5.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6E84A60-EB9A-FDA2-6381-ECAD9496CC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75" y="0"/>
            <a:ext cx="12192000" cy="6858000"/>
          </a:xfrm>
          <a:prstGeom prst="rect">
            <a:avLst/>
          </a:prstGeom>
        </p:spPr>
      </p:pic>
      <p:sp>
        <p:nvSpPr>
          <p:cNvPr id="3" name="ZoneTexte 2">
            <a:extLst>
              <a:ext uri="{FF2B5EF4-FFF2-40B4-BE49-F238E27FC236}">
                <a16:creationId xmlns:a16="http://schemas.microsoft.com/office/drawing/2014/main" id="{B3DB8FCC-7293-397C-7C02-3A47947A4EAB}"/>
              </a:ext>
            </a:extLst>
          </p:cNvPr>
          <p:cNvSpPr txBox="1"/>
          <p:nvPr/>
        </p:nvSpPr>
        <p:spPr>
          <a:xfrm>
            <a:off x="892016" y="2301472"/>
            <a:ext cx="10407967" cy="8925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600" b="1" cap="all" dirty="0">
                <a:solidFill>
                  <a:prstClr val="white"/>
                </a:solidFill>
                <a:latin typeface="Aptos" panose="020B0004020202020204" pitchFamily="34" charset="0"/>
                <a:ea typeface="Microsoft YaHei Light" panose="020B0502040204020203" pitchFamily="34" charset="-122"/>
                <a:cs typeface="Arial" panose="020B0604020202020204" pitchFamily="34" charset="0"/>
              </a:rPr>
              <a:t>Leadership for Transformation: Mobilising Political Will and Institutional Commitment for Effective Tax Systems.</a:t>
            </a:r>
            <a:endParaRPr kumimoji="0" lang="en-GB" sz="2600" b="1" i="0" u="none" strike="noStrike" kern="1200" cap="all" spc="0" normalizeH="0" noProof="0" dirty="0">
              <a:ln>
                <a:noFill/>
              </a:ln>
              <a:solidFill>
                <a:prstClr val="white"/>
              </a:solidFill>
              <a:effectLst/>
              <a:uLnTx/>
              <a:uFillTx/>
              <a:latin typeface="Aptos" panose="020B0004020202020204" pitchFamily="34" charset="0"/>
              <a:ea typeface="Microsoft YaHei Light" panose="020B0502040204020203" pitchFamily="34" charset="-122"/>
              <a:cs typeface="Arial" panose="020B0604020202020204" pitchFamily="34" charset="0"/>
            </a:endParaRPr>
          </a:p>
        </p:txBody>
      </p:sp>
      <p:sp>
        <p:nvSpPr>
          <p:cNvPr id="4" name="ZoneTexte 3">
            <a:extLst>
              <a:ext uri="{FF2B5EF4-FFF2-40B4-BE49-F238E27FC236}">
                <a16:creationId xmlns:a16="http://schemas.microsoft.com/office/drawing/2014/main" id="{9B018D64-9E42-C798-142C-689E3F7BAD8A}"/>
              </a:ext>
            </a:extLst>
          </p:cNvPr>
          <p:cNvSpPr txBox="1"/>
          <p:nvPr/>
        </p:nvSpPr>
        <p:spPr>
          <a:xfrm>
            <a:off x="892016" y="3513913"/>
            <a:ext cx="9634217" cy="1289392"/>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3200" b="1" dirty="0">
                <a:solidFill>
                  <a:prstClr val="white"/>
                </a:solidFill>
                <a:latin typeface="Aptos" panose="020B0004020202020204" pitchFamily="34" charset="0"/>
                <a:ea typeface="Microsoft YaHei Light" panose="020B0502040204020203" pitchFamily="34" charset="-122"/>
                <a:cs typeface="Arial" panose="020B0604020202020204" pitchFamily="34" charset="0"/>
              </a:rPr>
              <a:t>Economic Governance and Knowledge Management Vice Presidency</a:t>
            </a:r>
          </a:p>
          <a:p>
            <a:pPr marL="0" marR="0" lvl="0" indent="0" algn="ctr" defTabSz="914400" rtl="0" eaLnBrk="1" fontAlgn="auto" latinLnBrk="0" hangingPunct="1">
              <a:lnSpc>
                <a:spcPct val="80000"/>
              </a:lnSpc>
              <a:spcBef>
                <a:spcPts val="0"/>
              </a:spcBef>
              <a:spcAft>
                <a:spcPts val="0"/>
              </a:spcAft>
              <a:buClrTx/>
              <a:buSzTx/>
              <a:buFontTx/>
              <a:buNone/>
              <a:tabLst/>
              <a:defRPr/>
            </a:pPr>
            <a:r>
              <a:rPr lang="en-GB" sz="3200" b="1" dirty="0">
                <a:solidFill>
                  <a:prstClr val="white"/>
                </a:solidFill>
                <a:latin typeface="Aptos" panose="020B0004020202020204" pitchFamily="34" charset="0"/>
                <a:ea typeface="Microsoft YaHei Light" panose="020B0502040204020203" pitchFamily="34" charset="-122"/>
                <a:cs typeface="Arial" panose="020B0604020202020204" pitchFamily="34" charset="0"/>
              </a:rPr>
              <a:t>African Development Bank Group</a:t>
            </a:r>
          </a:p>
        </p:txBody>
      </p:sp>
      <p:sp>
        <p:nvSpPr>
          <p:cNvPr id="5" name="ZoneTexte 4">
            <a:extLst>
              <a:ext uri="{FF2B5EF4-FFF2-40B4-BE49-F238E27FC236}">
                <a16:creationId xmlns:a16="http://schemas.microsoft.com/office/drawing/2014/main" id="{1C830A0C-46EB-53F6-0E7D-643F4B2CEA03}"/>
              </a:ext>
            </a:extLst>
          </p:cNvPr>
          <p:cNvSpPr txBox="1"/>
          <p:nvPr/>
        </p:nvSpPr>
        <p:spPr>
          <a:xfrm>
            <a:off x="9361170" y="6308482"/>
            <a:ext cx="262275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latin typeface="Arial" panose="020B0604020202020204" pitchFamily="34" charset="0"/>
                <a:cs typeface="Arial" panose="020B0604020202020204" pitchFamily="34" charset="0"/>
              </a:rPr>
              <a:t>September 2025</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9" name="Picture 8" descr="A close-up of a logo&#10;&#10;Description automatically generated">
            <a:extLst>
              <a:ext uri="{FF2B5EF4-FFF2-40B4-BE49-F238E27FC236}">
                <a16:creationId xmlns:a16="http://schemas.microsoft.com/office/drawing/2014/main" id="{275E40C7-EF02-DFE2-5F14-29444DCF02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068" y="5356807"/>
            <a:ext cx="4146391" cy="1794386"/>
          </a:xfrm>
          <a:prstGeom prst="rect">
            <a:avLst/>
          </a:prstGeom>
        </p:spPr>
      </p:pic>
    </p:spTree>
    <p:custDataLst>
      <p:tags r:id="rId2"/>
    </p:custDataLst>
    <p:extLst>
      <p:ext uri="{BB962C8B-B14F-4D97-AF65-F5344CB8AC3E}">
        <p14:creationId xmlns:p14="http://schemas.microsoft.com/office/powerpoint/2010/main" val="178565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49082E6D-9EAF-1058-3783-5DD1235BA7E7}"/>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3" name="矩形 2">
            <a:extLst>
              <a:ext uri="{FF2B5EF4-FFF2-40B4-BE49-F238E27FC236}">
                <a16:creationId xmlns:a16="http://schemas.microsoft.com/office/drawing/2014/main" id="{7B1037E2-E098-55F8-D8A2-7D2275C5A569}"/>
              </a:ext>
            </a:extLst>
          </p:cNvPr>
          <p:cNvSpPr/>
          <p:nvPr/>
        </p:nvSpPr>
        <p:spPr>
          <a:xfrm>
            <a:off x="690492" y="345452"/>
            <a:ext cx="7081908" cy="830997"/>
          </a:xfrm>
          <a:prstGeom prst="rect">
            <a:avLst/>
          </a:prstGeom>
        </p:spPr>
        <p:txBody>
          <a:bodyPr wrap="square">
            <a:spAutoFit/>
          </a:bodyPr>
          <a:lstStyle/>
          <a:p>
            <a:pPr>
              <a:defRPr/>
            </a:pP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State of </a:t>
            </a:r>
            <a:r>
              <a:rPr lang="da-DK" sz="2400" b="1" dirty="0" err="1">
                <a:solidFill>
                  <a:srgbClr val="276C8A"/>
                </a:solidFill>
                <a:latin typeface="Aptos ExtraBold" panose="020B0004020202020204" pitchFamily="34" charset="0"/>
                <a:ea typeface="Tahoma" panose="020B0604030504040204" pitchFamily="34" charset="0"/>
                <a:cs typeface="Arial" panose="020B0604020202020204" pitchFamily="34" charset="0"/>
              </a:rPr>
              <a:t>Domestic</a:t>
            </a: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 </a:t>
            </a:r>
            <a:r>
              <a:rPr lang="da-DK" sz="2400" b="1" dirty="0" err="1">
                <a:solidFill>
                  <a:srgbClr val="276C8A"/>
                </a:solidFill>
                <a:latin typeface="Aptos ExtraBold" panose="020B0004020202020204" pitchFamily="34" charset="0"/>
                <a:ea typeface="Tahoma" panose="020B0604030504040204" pitchFamily="34" charset="0"/>
                <a:cs typeface="Arial" panose="020B0604020202020204" pitchFamily="34" charset="0"/>
              </a:rPr>
              <a:t>Revenue</a:t>
            </a: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 </a:t>
            </a:r>
            <a:r>
              <a:rPr lang="da-DK" sz="2400" b="1" dirty="0" err="1">
                <a:solidFill>
                  <a:srgbClr val="276C8A"/>
                </a:solidFill>
                <a:latin typeface="Aptos ExtraBold" panose="020B0004020202020204" pitchFamily="34" charset="0"/>
                <a:ea typeface="Tahoma" panose="020B0604030504040204" pitchFamily="34" charset="0"/>
                <a:cs typeface="Arial" panose="020B0604020202020204" pitchFamily="34" charset="0"/>
              </a:rPr>
              <a:t>Mobilisation</a:t>
            </a: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 in </a:t>
            </a:r>
            <a:r>
              <a:rPr lang="da-DK" sz="2400" b="1" dirty="0" err="1">
                <a:solidFill>
                  <a:srgbClr val="276C8A"/>
                </a:solidFill>
                <a:latin typeface="Aptos ExtraBold" panose="020B0004020202020204" pitchFamily="34" charset="0"/>
                <a:ea typeface="Tahoma" panose="020B0604030504040204" pitchFamily="34" charset="0"/>
                <a:cs typeface="Arial" panose="020B0604020202020204" pitchFamily="34" charset="0"/>
              </a:rPr>
              <a:t>Africa</a:t>
            </a: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 Performance and Trends</a:t>
            </a:r>
          </a:p>
        </p:txBody>
      </p:sp>
      <p:sp>
        <p:nvSpPr>
          <p:cNvPr id="4" name="TextBox 6">
            <a:extLst>
              <a:ext uri="{FF2B5EF4-FFF2-40B4-BE49-F238E27FC236}">
                <a16:creationId xmlns:a16="http://schemas.microsoft.com/office/drawing/2014/main" id="{F8BC3C1F-58F2-1095-5128-614E7D53F7F4}"/>
              </a:ext>
            </a:extLst>
          </p:cNvPr>
          <p:cNvSpPr txBox="1"/>
          <p:nvPr/>
        </p:nvSpPr>
        <p:spPr>
          <a:xfrm>
            <a:off x="723901" y="1195498"/>
            <a:ext cx="6915149" cy="400110"/>
          </a:xfrm>
          <a:prstGeom prst="rect">
            <a:avLst/>
          </a:prstGeom>
          <a:noFill/>
          <a:ln>
            <a:noFill/>
          </a:ln>
        </p:spPr>
        <p:txBody>
          <a:bodyPr wrap="square" rtlCol="0">
            <a:spAutoFit/>
          </a:bodyPr>
          <a:lstStyle/>
          <a:p>
            <a:pPr>
              <a:defRPr/>
            </a:pPr>
            <a:r>
              <a:rPr lang="da-DK" sz="2000" dirty="0" err="1">
                <a:solidFill>
                  <a:srgbClr val="276C8A"/>
                </a:solidFill>
                <a:latin typeface="Arial" panose="020B0604020202020204" pitchFamily="34" charset="0"/>
                <a:ea typeface="Tahoma" panose="020B0604030504040204" pitchFamily="34" charset="0"/>
                <a:cs typeface="Arial" panose="020B0604020202020204" pitchFamily="34" charset="0"/>
              </a:rPr>
              <a:t>Africa’s</a:t>
            </a:r>
            <a:r>
              <a:rPr lang="da-DK" sz="2000" dirty="0">
                <a:solidFill>
                  <a:srgbClr val="276C8A"/>
                </a:solidFill>
                <a:latin typeface="Arial" panose="020B0604020202020204" pitchFamily="34" charset="0"/>
                <a:ea typeface="Tahoma" panose="020B0604030504040204" pitchFamily="34" charset="0"/>
                <a:cs typeface="Arial" panose="020B0604020202020204" pitchFamily="34" charset="0"/>
              </a:rPr>
              <a:t> pension and </a:t>
            </a:r>
            <a:r>
              <a:rPr lang="da-DK" sz="2000" dirty="0" err="1">
                <a:solidFill>
                  <a:srgbClr val="276C8A"/>
                </a:solidFill>
                <a:latin typeface="Arial" panose="020B0604020202020204" pitchFamily="34" charset="0"/>
                <a:ea typeface="Tahoma" panose="020B0604030504040204" pitchFamily="34" charset="0"/>
                <a:cs typeface="Arial" panose="020B0604020202020204" pitchFamily="34" charset="0"/>
              </a:rPr>
              <a:t>sovereign</a:t>
            </a:r>
            <a:r>
              <a:rPr lang="da-DK" sz="2000" dirty="0">
                <a:solidFill>
                  <a:srgbClr val="276C8A"/>
                </a:solidFill>
                <a:latin typeface="Arial" panose="020B0604020202020204" pitchFamily="34" charset="0"/>
                <a:ea typeface="Tahoma" panose="020B0604030504040204" pitchFamily="34" charset="0"/>
                <a:cs typeface="Arial" panose="020B0604020202020204" pitchFamily="34" charset="0"/>
              </a:rPr>
              <a:t> </a:t>
            </a:r>
            <a:r>
              <a:rPr lang="da-DK" sz="2000" dirty="0" err="1">
                <a:solidFill>
                  <a:srgbClr val="276C8A"/>
                </a:solidFill>
                <a:latin typeface="Arial" panose="020B0604020202020204" pitchFamily="34" charset="0"/>
                <a:ea typeface="Tahoma" panose="020B0604030504040204" pitchFamily="34" charset="0"/>
                <a:cs typeface="Arial" panose="020B0604020202020204" pitchFamily="34" charset="0"/>
              </a:rPr>
              <a:t>wealth</a:t>
            </a:r>
            <a:r>
              <a:rPr lang="da-DK" sz="2000" dirty="0">
                <a:solidFill>
                  <a:srgbClr val="276C8A"/>
                </a:solidFill>
                <a:latin typeface="Arial" panose="020B0604020202020204" pitchFamily="34" charset="0"/>
                <a:ea typeface="Tahoma" panose="020B0604030504040204" pitchFamily="34" charset="0"/>
                <a:cs typeface="Arial" panose="020B0604020202020204" pitchFamily="34" charset="0"/>
              </a:rPr>
              <a:t> funds</a:t>
            </a:r>
            <a:endParaRPr kumimoji="0" lang="da-DK" sz="2000" i="0" u="none" strike="noStrike" kern="1200" cap="none" spc="0" normalizeH="0" baseline="0" noProof="0" dirty="0">
              <a:ln>
                <a:noFill/>
              </a:ln>
              <a:solidFill>
                <a:srgbClr val="276C8A"/>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74B6F8-C77F-1DAD-BAD7-89BF48879768}"/>
              </a:ext>
            </a:extLst>
          </p:cNvPr>
          <p:cNvSpPr/>
          <p:nvPr/>
        </p:nvSpPr>
        <p:spPr>
          <a:xfrm>
            <a:off x="212188" y="1790700"/>
            <a:ext cx="11979812" cy="1047750"/>
          </a:xfrm>
          <a:prstGeom prst="rect">
            <a:avLst/>
          </a:prstGeom>
          <a:solidFill>
            <a:srgbClr val="0627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D4C7BFE-0BA2-B733-DA1B-4948F6B65239}"/>
              </a:ext>
            </a:extLst>
          </p:cNvPr>
          <p:cNvSpPr txBox="1"/>
          <p:nvPr/>
        </p:nvSpPr>
        <p:spPr>
          <a:xfrm>
            <a:off x="723901" y="1991409"/>
            <a:ext cx="9920473" cy="671915"/>
          </a:xfrm>
          <a:prstGeom prst="rect">
            <a:avLst/>
          </a:prstGeom>
          <a:noFill/>
        </p:spPr>
        <p:txBody>
          <a:bodyPr wrap="square" rtlCol="0">
            <a:spAutoFit/>
          </a:bodyPr>
          <a:lstStyle/>
          <a:p>
            <a:pPr algn="just">
              <a:lnSpc>
                <a:spcPct val="107000"/>
              </a:lnSpc>
              <a:tabLst>
                <a:tab pos="360045" algn="l"/>
                <a:tab pos="457200" algn="l"/>
              </a:tabLst>
            </a:pPr>
            <a:r>
              <a:rPr lang="en-GB"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Despite the important role that pension funds and SWFs can play in promoting development, their management is a challenge for many African countries. </a:t>
            </a:r>
            <a:r>
              <a:rPr lang="en-GB" sz="15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5" name="Groupe 34">
            <a:extLst>
              <a:ext uri="{FF2B5EF4-FFF2-40B4-BE49-F238E27FC236}">
                <a16:creationId xmlns:a16="http://schemas.microsoft.com/office/drawing/2014/main" id="{DD4CBAC1-2543-A308-3ABF-849362A02B0D}"/>
              </a:ext>
            </a:extLst>
          </p:cNvPr>
          <p:cNvGrpSpPr/>
          <p:nvPr/>
        </p:nvGrpSpPr>
        <p:grpSpPr>
          <a:xfrm>
            <a:off x="1771650" y="3024501"/>
            <a:ext cx="9950788" cy="3226552"/>
            <a:chOff x="917410" y="2707451"/>
            <a:chExt cx="10890179" cy="3531154"/>
          </a:xfrm>
        </p:grpSpPr>
        <p:grpSp>
          <p:nvGrpSpPr>
            <p:cNvPr id="7" name="Group 76">
              <a:extLst>
                <a:ext uri="{FF2B5EF4-FFF2-40B4-BE49-F238E27FC236}">
                  <a16:creationId xmlns:a16="http://schemas.microsoft.com/office/drawing/2014/main" id="{9D6BBFBB-C98E-AD32-308F-251DA5D0D48A}"/>
                </a:ext>
              </a:extLst>
            </p:cNvPr>
            <p:cNvGrpSpPr/>
            <p:nvPr/>
          </p:nvGrpSpPr>
          <p:grpSpPr>
            <a:xfrm>
              <a:off x="917410" y="2707451"/>
              <a:ext cx="1036308" cy="3531154"/>
              <a:chOff x="1387284" y="1566477"/>
              <a:chExt cx="1428406" cy="5683517"/>
            </a:xfrm>
          </p:grpSpPr>
          <p:sp>
            <p:nvSpPr>
              <p:cNvPr id="8" name="Shape">
                <a:extLst>
                  <a:ext uri="{FF2B5EF4-FFF2-40B4-BE49-F238E27FC236}">
                    <a16:creationId xmlns:a16="http://schemas.microsoft.com/office/drawing/2014/main" id="{17046EF6-0797-701D-12B0-6A550E9903BE}"/>
                  </a:ext>
                </a:extLst>
              </p:cNvPr>
              <p:cNvSpPr/>
              <p:nvPr/>
            </p:nvSpPr>
            <p:spPr>
              <a:xfrm>
                <a:off x="1461869" y="2584060"/>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06274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Verdana"/>
                  <a:ea typeface="+mn-ea"/>
                  <a:cs typeface="+mn-cs"/>
                </a:endParaRPr>
              </a:p>
            </p:txBody>
          </p:sp>
          <p:sp>
            <p:nvSpPr>
              <p:cNvPr id="9" name="Shape">
                <a:extLst>
                  <a:ext uri="{FF2B5EF4-FFF2-40B4-BE49-F238E27FC236}">
                    <a16:creationId xmlns:a16="http://schemas.microsoft.com/office/drawing/2014/main" id="{841D3C02-82E9-F52A-C82F-950F74B15E0D}"/>
                  </a:ext>
                </a:extLst>
              </p:cNvPr>
              <p:cNvSpPr/>
              <p:nvPr/>
            </p:nvSpPr>
            <p:spPr>
              <a:xfrm>
                <a:off x="1461869" y="3811369"/>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062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Verdana"/>
                  <a:ea typeface="+mn-ea"/>
                  <a:cs typeface="+mn-cs"/>
                </a:endParaRPr>
              </a:p>
            </p:txBody>
          </p:sp>
          <p:sp>
            <p:nvSpPr>
              <p:cNvPr id="10" name="Shape">
                <a:extLst>
                  <a:ext uri="{FF2B5EF4-FFF2-40B4-BE49-F238E27FC236}">
                    <a16:creationId xmlns:a16="http://schemas.microsoft.com/office/drawing/2014/main" id="{3B93CC77-8E5F-F71C-F817-7BF7DFE17D29}"/>
                  </a:ext>
                </a:extLst>
              </p:cNvPr>
              <p:cNvSpPr/>
              <p:nvPr/>
            </p:nvSpPr>
            <p:spPr>
              <a:xfrm>
                <a:off x="1461869" y="504298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5"/>
                      <a:pt x="21597" y="3785"/>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062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Verdana"/>
                  <a:ea typeface="+mn-ea"/>
                  <a:cs typeface="+mn-cs"/>
                </a:endParaRPr>
              </a:p>
            </p:txBody>
          </p:sp>
          <p:sp>
            <p:nvSpPr>
              <p:cNvPr id="11" name="Shape">
                <a:extLst>
                  <a:ext uri="{FF2B5EF4-FFF2-40B4-BE49-F238E27FC236}">
                    <a16:creationId xmlns:a16="http://schemas.microsoft.com/office/drawing/2014/main" id="{A6A83700-A147-8D15-3578-696EDE64ECA6}"/>
                  </a:ext>
                </a:extLst>
              </p:cNvPr>
              <p:cNvSpPr/>
              <p:nvPr/>
            </p:nvSpPr>
            <p:spPr>
              <a:xfrm>
                <a:off x="1780369" y="1738984"/>
                <a:ext cx="482505" cy="55110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041"/>
                    </a:lnTo>
                    <a:lnTo>
                      <a:pt x="178" y="21041"/>
                    </a:lnTo>
                    <a:cubicBezTo>
                      <a:pt x="426" y="21079"/>
                      <a:pt x="950" y="21113"/>
                      <a:pt x="1767" y="21135"/>
                    </a:cubicBezTo>
                    <a:lnTo>
                      <a:pt x="16744" y="21539"/>
                    </a:lnTo>
                    <a:cubicBezTo>
                      <a:pt x="18262" y="21580"/>
                      <a:pt x="19931" y="21600"/>
                      <a:pt x="21600" y="21600"/>
                    </a:cubicBezTo>
                    <a:lnTo>
                      <a:pt x="21600" y="0"/>
                    </a:lnTo>
                    <a:lnTo>
                      <a:pt x="0" y="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Verdana"/>
                  <a:ea typeface="+mn-ea"/>
                  <a:cs typeface="+mn-cs"/>
                </a:endParaRPr>
              </a:p>
            </p:txBody>
          </p:sp>
          <p:sp>
            <p:nvSpPr>
              <p:cNvPr id="12" name="Shape">
                <a:extLst>
                  <a:ext uri="{FF2B5EF4-FFF2-40B4-BE49-F238E27FC236}">
                    <a16:creationId xmlns:a16="http://schemas.microsoft.com/office/drawing/2014/main" id="{E41EBBCA-5445-BD04-4F01-15FC890BE337}"/>
                  </a:ext>
                </a:extLst>
              </p:cNvPr>
              <p:cNvSpPr/>
              <p:nvPr/>
            </p:nvSpPr>
            <p:spPr>
              <a:xfrm>
                <a:off x="2221850" y="1738984"/>
                <a:ext cx="390232" cy="55110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669" y="21600"/>
                      <a:pt x="3338" y="21579"/>
                      <a:pt x="4856" y="21539"/>
                    </a:cubicBezTo>
                    <a:lnTo>
                      <a:pt x="19833" y="21135"/>
                    </a:lnTo>
                    <a:cubicBezTo>
                      <a:pt x="20641" y="21113"/>
                      <a:pt x="21165" y="21079"/>
                      <a:pt x="21422" y="21041"/>
                    </a:cubicBezTo>
                    <a:lnTo>
                      <a:pt x="21600" y="21041"/>
                    </a:lnTo>
                    <a:lnTo>
                      <a:pt x="21600" y="0"/>
                    </a:lnTo>
                    <a:lnTo>
                      <a:pt x="0" y="0"/>
                    </a:lnTo>
                    <a:close/>
                  </a:path>
                </a:pathLst>
              </a:custGeom>
              <a:solidFill>
                <a:srgbClr val="D2D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Verdana"/>
                  <a:ea typeface="+mn-ea"/>
                  <a:cs typeface="+mn-cs"/>
                </a:endParaRPr>
              </a:p>
            </p:txBody>
          </p:sp>
          <p:sp>
            <p:nvSpPr>
              <p:cNvPr id="13" name="Shape">
                <a:extLst>
                  <a:ext uri="{FF2B5EF4-FFF2-40B4-BE49-F238E27FC236}">
                    <a16:creationId xmlns:a16="http://schemas.microsoft.com/office/drawing/2014/main" id="{28BD76DB-C4B6-6A97-4BC3-63D0AF8BBDD7}"/>
                  </a:ext>
                </a:extLst>
              </p:cNvPr>
              <p:cNvSpPr/>
              <p:nvPr/>
            </p:nvSpPr>
            <p:spPr>
              <a:xfrm>
                <a:off x="1755356" y="1566477"/>
                <a:ext cx="872170" cy="317819"/>
              </a:xfrm>
              <a:custGeom>
                <a:avLst/>
                <a:gdLst/>
                <a:ahLst/>
                <a:cxnLst>
                  <a:cxn ang="0">
                    <a:pos x="wd2" y="hd2"/>
                  </a:cxn>
                  <a:cxn ang="5400000">
                    <a:pos x="wd2" y="hd2"/>
                  </a:cxn>
                  <a:cxn ang="10800000">
                    <a:pos x="wd2" y="hd2"/>
                  </a:cxn>
                  <a:cxn ang="16200000">
                    <a:pos x="wd2" y="hd2"/>
                  </a:cxn>
                </a:cxnLst>
                <a:rect l="0" t="0" r="r" b="b"/>
                <a:pathLst>
                  <a:path w="20881" h="20984" extrusionOk="0">
                    <a:moveTo>
                      <a:pt x="8095" y="19833"/>
                    </a:moveTo>
                    <a:lnTo>
                      <a:pt x="852" y="12252"/>
                    </a:lnTo>
                    <a:cubicBezTo>
                      <a:pt x="-359" y="10986"/>
                      <a:pt x="-256" y="7532"/>
                      <a:pt x="1019" y="6542"/>
                    </a:cubicBezTo>
                    <a:lnTo>
                      <a:pt x="8567" y="698"/>
                    </a:lnTo>
                    <a:cubicBezTo>
                      <a:pt x="9773" y="-233"/>
                      <a:pt x="11113" y="-233"/>
                      <a:pt x="12315" y="698"/>
                    </a:cubicBezTo>
                    <a:lnTo>
                      <a:pt x="19863" y="6542"/>
                    </a:lnTo>
                    <a:cubicBezTo>
                      <a:pt x="21138" y="7532"/>
                      <a:pt x="21241" y="10986"/>
                      <a:pt x="20030" y="12252"/>
                    </a:cubicBezTo>
                    <a:lnTo>
                      <a:pt x="12787" y="19833"/>
                    </a:lnTo>
                    <a:cubicBezTo>
                      <a:pt x="11323" y="21367"/>
                      <a:pt x="9563" y="21367"/>
                      <a:pt x="8095" y="19833"/>
                    </a:cubicBezTo>
                    <a:close/>
                  </a:path>
                </a:pathLst>
              </a:custGeom>
              <a:solidFill>
                <a:srgbClr val="BDC8C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Verdana"/>
                  <a:ea typeface="+mn-ea"/>
                  <a:cs typeface="+mn-cs"/>
                </a:endParaRPr>
              </a:p>
            </p:txBody>
          </p:sp>
          <p:sp>
            <p:nvSpPr>
              <p:cNvPr id="14" name="Shape">
                <a:extLst>
                  <a:ext uri="{FF2B5EF4-FFF2-40B4-BE49-F238E27FC236}">
                    <a16:creationId xmlns:a16="http://schemas.microsoft.com/office/drawing/2014/main" id="{CFD8C823-BCDC-4E06-F95E-AAF5E280233A}"/>
                  </a:ext>
                </a:extLst>
              </p:cNvPr>
              <p:cNvSpPr/>
              <p:nvPr/>
            </p:nvSpPr>
            <p:spPr>
              <a:xfrm>
                <a:off x="1461869" y="4035977"/>
                <a:ext cx="676924" cy="1008507"/>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15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Verdana"/>
                  <a:ea typeface="+mn-ea"/>
                  <a:cs typeface="+mn-cs"/>
                </a:endParaRPr>
              </a:p>
            </p:txBody>
          </p:sp>
          <p:sp>
            <p:nvSpPr>
              <p:cNvPr id="15" name="Shape">
                <a:extLst>
                  <a:ext uri="{FF2B5EF4-FFF2-40B4-BE49-F238E27FC236}">
                    <a16:creationId xmlns:a16="http://schemas.microsoft.com/office/drawing/2014/main" id="{A237620D-4BD5-42F0-FF44-EAC37AF4F3FB}"/>
                  </a:ext>
                </a:extLst>
              </p:cNvPr>
              <p:cNvSpPr/>
              <p:nvPr/>
            </p:nvSpPr>
            <p:spPr>
              <a:xfrm>
                <a:off x="2138765" y="4035977"/>
                <a:ext cx="676925" cy="100850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15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Verdana"/>
                  <a:ea typeface="+mn-ea"/>
                  <a:cs typeface="+mn-cs"/>
                </a:endParaRPr>
              </a:p>
            </p:txBody>
          </p:sp>
          <p:sp>
            <p:nvSpPr>
              <p:cNvPr id="16" name="Shape">
                <a:extLst>
                  <a:ext uri="{FF2B5EF4-FFF2-40B4-BE49-F238E27FC236}">
                    <a16:creationId xmlns:a16="http://schemas.microsoft.com/office/drawing/2014/main" id="{71ABF68C-340D-B667-9361-D7468AB784D8}"/>
                  </a:ext>
                </a:extLst>
              </p:cNvPr>
              <p:cNvSpPr/>
              <p:nvPr/>
            </p:nvSpPr>
            <p:spPr>
              <a:xfrm>
                <a:off x="1461870" y="525888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276C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Verdana"/>
                  <a:ea typeface="+mn-ea"/>
                  <a:cs typeface="+mn-cs"/>
                </a:endParaRPr>
              </a:p>
            </p:txBody>
          </p:sp>
          <p:sp>
            <p:nvSpPr>
              <p:cNvPr id="17" name="Shape">
                <a:extLst>
                  <a:ext uri="{FF2B5EF4-FFF2-40B4-BE49-F238E27FC236}">
                    <a16:creationId xmlns:a16="http://schemas.microsoft.com/office/drawing/2014/main" id="{8867BE45-FC97-D022-EF45-956D06653AE7}"/>
                  </a:ext>
                </a:extLst>
              </p:cNvPr>
              <p:cNvSpPr/>
              <p:nvPr/>
            </p:nvSpPr>
            <p:spPr>
              <a:xfrm>
                <a:off x="2138765" y="525888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276C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Verdana"/>
                  <a:ea typeface="+mn-ea"/>
                  <a:cs typeface="+mn-cs"/>
                </a:endParaRPr>
              </a:p>
            </p:txBody>
          </p:sp>
          <p:sp>
            <p:nvSpPr>
              <p:cNvPr id="18" name="Shape">
                <a:extLst>
                  <a:ext uri="{FF2B5EF4-FFF2-40B4-BE49-F238E27FC236}">
                    <a16:creationId xmlns:a16="http://schemas.microsoft.com/office/drawing/2014/main" id="{836E724A-4CD8-6DBD-73A9-CB84FE6F1B91}"/>
                  </a:ext>
                </a:extLst>
              </p:cNvPr>
              <p:cNvSpPr/>
              <p:nvPr/>
            </p:nvSpPr>
            <p:spPr>
              <a:xfrm>
                <a:off x="1461869" y="2808668"/>
                <a:ext cx="676924" cy="1008507"/>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0D3A6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Verdana"/>
                  <a:ea typeface="+mn-ea"/>
                  <a:cs typeface="+mn-cs"/>
                </a:endParaRPr>
              </a:p>
            </p:txBody>
          </p:sp>
          <p:sp>
            <p:nvSpPr>
              <p:cNvPr id="19" name="Shape">
                <a:extLst>
                  <a:ext uri="{FF2B5EF4-FFF2-40B4-BE49-F238E27FC236}">
                    <a16:creationId xmlns:a16="http://schemas.microsoft.com/office/drawing/2014/main" id="{49782E52-2128-49F0-D336-6405A0B166A9}"/>
                  </a:ext>
                </a:extLst>
              </p:cNvPr>
              <p:cNvSpPr/>
              <p:nvPr/>
            </p:nvSpPr>
            <p:spPr>
              <a:xfrm>
                <a:off x="2138765" y="2808668"/>
                <a:ext cx="676925" cy="100850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0D3A6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Verdana"/>
                  <a:ea typeface="+mn-ea"/>
                  <a:cs typeface="+mn-cs"/>
                </a:endParaRPr>
              </a:p>
            </p:txBody>
          </p:sp>
          <p:sp>
            <p:nvSpPr>
              <p:cNvPr id="20" name="TextBox 93">
                <a:extLst>
                  <a:ext uri="{FF2B5EF4-FFF2-40B4-BE49-F238E27FC236}">
                    <a16:creationId xmlns:a16="http://schemas.microsoft.com/office/drawing/2014/main" id="{05B36407-A1AE-E776-1C0A-5BD31F6895BE}"/>
                  </a:ext>
                </a:extLst>
              </p:cNvPr>
              <p:cNvSpPr txBox="1"/>
              <p:nvPr/>
            </p:nvSpPr>
            <p:spPr>
              <a:xfrm>
                <a:off x="1387284" y="3038022"/>
                <a:ext cx="822960" cy="646332"/>
              </a:xfrm>
              <a:prstGeom prst="rect">
                <a:avLst/>
              </a:prstGeom>
            </p:spPr>
            <p:txBody>
              <a:bodyPr wrap="square"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03</a:t>
                </a:r>
              </a:p>
            </p:txBody>
          </p:sp>
          <p:sp>
            <p:nvSpPr>
              <p:cNvPr id="21" name="TextBox 94">
                <a:extLst>
                  <a:ext uri="{FF2B5EF4-FFF2-40B4-BE49-F238E27FC236}">
                    <a16:creationId xmlns:a16="http://schemas.microsoft.com/office/drawing/2014/main" id="{1C4699F8-3C36-474F-B2E2-6D133DD45A51}"/>
                  </a:ext>
                </a:extLst>
              </p:cNvPr>
              <p:cNvSpPr txBox="1"/>
              <p:nvPr/>
            </p:nvSpPr>
            <p:spPr>
              <a:xfrm>
                <a:off x="1387284" y="4252335"/>
                <a:ext cx="822960" cy="646332"/>
              </a:xfrm>
              <a:prstGeom prst="rect">
                <a:avLst/>
              </a:prstGeom>
            </p:spPr>
            <p:txBody>
              <a:bodyPr wrap="square" lIns="0" rIns="0"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02</a:t>
                </a:r>
              </a:p>
            </p:txBody>
          </p:sp>
          <p:sp>
            <p:nvSpPr>
              <p:cNvPr id="22" name="TextBox 95">
                <a:extLst>
                  <a:ext uri="{FF2B5EF4-FFF2-40B4-BE49-F238E27FC236}">
                    <a16:creationId xmlns:a16="http://schemas.microsoft.com/office/drawing/2014/main" id="{4CB33138-20E1-7730-2F81-983675A3ABED}"/>
                  </a:ext>
                </a:extLst>
              </p:cNvPr>
              <p:cNvSpPr txBox="1"/>
              <p:nvPr/>
            </p:nvSpPr>
            <p:spPr>
              <a:xfrm>
                <a:off x="1387284" y="5458256"/>
                <a:ext cx="822960" cy="646331"/>
              </a:xfrm>
              <a:prstGeom prst="rect">
                <a:avLst/>
              </a:prstGeom>
            </p:spPr>
            <p:txBody>
              <a:bodyPr wrap="square" lIns="0" rIns="0"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01</a:t>
                </a:r>
              </a:p>
            </p:txBody>
          </p:sp>
        </p:grpSp>
        <p:grpSp>
          <p:nvGrpSpPr>
            <p:cNvPr id="23" name="Group 96">
              <a:extLst>
                <a:ext uri="{FF2B5EF4-FFF2-40B4-BE49-F238E27FC236}">
                  <a16:creationId xmlns:a16="http://schemas.microsoft.com/office/drawing/2014/main" id="{96736045-62DC-53FB-D8DB-5C116561F172}"/>
                </a:ext>
              </a:extLst>
            </p:cNvPr>
            <p:cNvGrpSpPr/>
            <p:nvPr/>
          </p:nvGrpSpPr>
          <p:grpSpPr>
            <a:xfrm>
              <a:off x="3362449" y="4688744"/>
              <a:ext cx="3668147" cy="1506569"/>
              <a:chOff x="4219461" y="917508"/>
              <a:chExt cx="3695043" cy="1590460"/>
            </a:xfrm>
          </p:grpSpPr>
          <p:sp>
            <p:nvSpPr>
              <p:cNvPr id="24" name="TextBox 100">
                <a:extLst>
                  <a:ext uri="{FF2B5EF4-FFF2-40B4-BE49-F238E27FC236}">
                    <a16:creationId xmlns:a16="http://schemas.microsoft.com/office/drawing/2014/main" id="{48DCA2E3-EBFA-7B72-484C-10EEDD340A7A}"/>
                  </a:ext>
                </a:extLst>
              </p:cNvPr>
              <p:cNvSpPr txBox="1"/>
              <p:nvPr/>
            </p:nvSpPr>
            <p:spPr>
              <a:xfrm>
                <a:off x="4398444" y="1339500"/>
                <a:ext cx="3516060" cy="259931"/>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1">
                  <a:ln>
                    <a:noFill/>
                  </a:ln>
                  <a:solidFill>
                    <a:srgbClr val="000000">
                      <a:lumMod val="65000"/>
                      <a:lumOff val="35000"/>
                    </a:srgbClr>
                  </a:solidFill>
                  <a:effectLst/>
                  <a:uLnTx/>
                  <a:uFillTx/>
                  <a:latin typeface="Verdana"/>
                  <a:ea typeface="+mn-ea"/>
                  <a:cs typeface="+mn-cs"/>
                </a:endParaRPr>
              </a:p>
            </p:txBody>
          </p:sp>
          <p:cxnSp>
            <p:nvCxnSpPr>
              <p:cNvPr id="25" name="Straight Connector 98">
                <a:extLst>
                  <a:ext uri="{FF2B5EF4-FFF2-40B4-BE49-F238E27FC236}">
                    <a16:creationId xmlns:a16="http://schemas.microsoft.com/office/drawing/2014/main" id="{C5FA763E-DB9F-4169-0632-067798775B1C}"/>
                  </a:ext>
                </a:extLst>
              </p:cNvPr>
              <p:cNvCxnSpPr>
                <a:cxnSpLocks/>
              </p:cNvCxnSpPr>
              <p:nvPr/>
            </p:nvCxnSpPr>
            <p:spPr>
              <a:xfrm>
                <a:off x="4219461" y="917508"/>
                <a:ext cx="0" cy="1590460"/>
              </a:xfrm>
              <a:prstGeom prst="line">
                <a:avLst/>
              </a:prstGeom>
              <a:noFill/>
              <a:ln w="76200" cap="flat" cmpd="sng" algn="ctr">
                <a:solidFill>
                  <a:srgbClr val="276C8A"/>
                </a:solidFill>
                <a:prstDash val="solid"/>
              </a:ln>
              <a:effectLst/>
            </p:spPr>
          </p:cxnSp>
        </p:grpSp>
        <p:cxnSp>
          <p:nvCxnSpPr>
            <p:cNvPr id="26" name="Straight Connector 101">
              <a:extLst>
                <a:ext uri="{FF2B5EF4-FFF2-40B4-BE49-F238E27FC236}">
                  <a16:creationId xmlns:a16="http://schemas.microsoft.com/office/drawing/2014/main" id="{C47D4847-6937-8188-EB4A-A6DDB1E82C78}"/>
                </a:ext>
              </a:extLst>
            </p:cNvPr>
            <p:cNvCxnSpPr/>
            <p:nvPr/>
          </p:nvCxnSpPr>
          <p:spPr>
            <a:xfrm>
              <a:off x="2138670" y="5179370"/>
              <a:ext cx="1129647" cy="1400"/>
            </a:xfrm>
            <a:prstGeom prst="line">
              <a:avLst/>
            </a:prstGeom>
            <a:noFill/>
            <a:ln w="9525" cap="flat" cmpd="sng" algn="ctr">
              <a:solidFill>
                <a:srgbClr val="FFFFFF">
                  <a:lumMod val="65000"/>
                </a:srgbClr>
              </a:solidFill>
              <a:prstDash val="lgDash"/>
              <a:tailEnd type="stealth"/>
            </a:ln>
            <a:effectLst/>
          </p:spPr>
        </p:cxnSp>
        <p:grpSp>
          <p:nvGrpSpPr>
            <p:cNvPr id="27" name="Group 102">
              <a:extLst>
                <a:ext uri="{FF2B5EF4-FFF2-40B4-BE49-F238E27FC236}">
                  <a16:creationId xmlns:a16="http://schemas.microsoft.com/office/drawing/2014/main" id="{0792663C-9534-8CA6-4072-02E4E2887890}"/>
                </a:ext>
              </a:extLst>
            </p:cNvPr>
            <p:cNvGrpSpPr/>
            <p:nvPr/>
          </p:nvGrpSpPr>
          <p:grpSpPr>
            <a:xfrm>
              <a:off x="3362449" y="2868843"/>
              <a:ext cx="4610378" cy="1523951"/>
              <a:chOff x="4219461" y="1115590"/>
              <a:chExt cx="3489582" cy="1523951"/>
            </a:xfrm>
          </p:grpSpPr>
          <p:sp>
            <p:nvSpPr>
              <p:cNvPr id="28" name="TextBox 106">
                <a:extLst>
                  <a:ext uri="{FF2B5EF4-FFF2-40B4-BE49-F238E27FC236}">
                    <a16:creationId xmlns:a16="http://schemas.microsoft.com/office/drawing/2014/main" id="{882E4585-D21C-DD7F-1F21-594E1D4AA2AF}"/>
                  </a:ext>
                </a:extLst>
              </p:cNvPr>
              <p:cNvSpPr txBox="1"/>
              <p:nvPr/>
            </p:nvSpPr>
            <p:spPr>
              <a:xfrm>
                <a:off x="4384127" y="1191163"/>
                <a:ext cx="3324916" cy="1448378"/>
              </a:xfrm>
              <a:prstGeom prst="rect">
                <a:avLst/>
              </a:prstGeom>
              <a:noFill/>
            </p:spPr>
            <p:txBody>
              <a:bodyPr wrap="square" lIns="0" r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ea typeface="Aptos" panose="020B0004020202020204" pitchFamily="34" charset="0"/>
                    <a:cs typeface="Arial" panose="020B0604020202020204" pitchFamily="34" charset="0"/>
                  </a:rPr>
                  <a:t>O</a:t>
                </a:r>
                <a:r>
                  <a:rPr lang="en-GB" sz="2000" dirty="0">
                    <a:effectLst/>
                    <a:latin typeface="Arial" panose="020B0604020202020204" pitchFamily="34" charset="0"/>
                    <a:ea typeface="Aptos" panose="020B0004020202020204" pitchFamily="34" charset="0"/>
                    <a:cs typeface="Arial" panose="020B0604020202020204" pitchFamily="34" charset="0"/>
                  </a:rPr>
                  <a:t>pportunity to develop networks, partnership frameworks- pool resources from multiple pension schemes for greater impact</a:t>
                </a:r>
                <a:endParaRPr kumimoji="0" lang="sv-SE" sz="2000" b="0" i="0" u="none" strike="noStrike" kern="0" cap="none" spc="0" normalizeH="0" baseline="0" noProof="1">
                  <a:ln>
                    <a:noFill/>
                  </a:ln>
                  <a:solidFill>
                    <a:srgbClr val="000000">
                      <a:lumMod val="65000"/>
                      <a:lumOff val="35000"/>
                    </a:srgbClr>
                  </a:solidFill>
                  <a:effectLst/>
                  <a:uLnTx/>
                  <a:uFillTx/>
                  <a:latin typeface="Arial" panose="020B0604020202020204" pitchFamily="34" charset="0"/>
                  <a:cs typeface="Arial" panose="020B0604020202020204" pitchFamily="34" charset="0"/>
                </a:endParaRPr>
              </a:p>
            </p:txBody>
          </p:sp>
          <p:cxnSp>
            <p:nvCxnSpPr>
              <p:cNvPr id="29" name="Straight Connector 104">
                <a:extLst>
                  <a:ext uri="{FF2B5EF4-FFF2-40B4-BE49-F238E27FC236}">
                    <a16:creationId xmlns:a16="http://schemas.microsoft.com/office/drawing/2014/main" id="{0EC7E7D0-A178-BD94-C0AA-0DB2C85F566F}"/>
                  </a:ext>
                </a:extLst>
              </p:cNvPr>
              <p:cNvCxnSpPr>
                <a:cxnSpLocks/>
              </p:cNvCxnSpPr>
              <p:nvPr/>
            </p:nvCxnSpPr>
            <p:spPr>
              <a:xfrm>
                <a:off x="4219461" y="1115590"/>
                <a:ext cx="0" cy="1523951"/>
              </a:xfrm>
              <a:prstGeom prst="line">
                <a:avLst/>
              </a:prstGeom>
              <a:noFill/>
              <a:ln w="76200" cap="flat" cmpd="sng" algn="ctr">
                <a:solidFill>
                  <a:srgbClr val="062745"/>
                </a:solidFill>
                <a:prstDash val="solid"/>
              </a:ln>
              <a:effectLst/>
            </p:spPr>
          </p:cxnSp>
        </p:grpSp>
        <p:grpSp>
          <p:nvGrpSpPr>
            <p:cNvPr id="30" name="Group 107">
              <a:extLst>
                <a:ext uri="{FF2B5EF4-FFF2-40B4-BE49-F238E27FC236}">
                  <a16:creationId xmlns:a16="http://schemas.microsoft.com/office/drawing/2014/main" id="{5E884786-ADB7-024E-FC3D-6BFFCCDC7692}"/>
                </a:ext>
              </a:extLst>
            </p:cNvPr>
            <p:cNvGrpSpPr/>
            <p:nvPr/>
          </p:nvGrpSpPr>
          <p:grpSpPr>
            <a:xfrm>
              <a:off x="8861094" y="2916090"/>
              <a:ext cx="2946495" cy="3132539"/>
              <a:chOff x="5624805" y="438474"/>
              <a:chExt cx="2946495" cy="3132539"/>
            </a:xfrm>
          </p:grpSpPr>
          <p:sp>
            <p:nvSpPr>
              <p:cNvPr id="31" name="TextBox 111">
                <a:extLst>
                  <a:ext uri="{FF2B5EF4-FFF2-40B4-BE49-F238E27FC236}">
                    <a16:creationId xmlns:a16="http://schemas.microsoft.com/office/drawing/2014/main" id="{9F22C956-6B84-29F7-E6B4-2D0690C739A9}"/>
                  </a:ext>
                </a:extLst>
              </p:cNvPr>
              <p:cNvSpPr txBox="1"/>
              <p:nvPr/>
            </p:nvSpPr>
            <p:spPr>
              <a:xfrm>
                <a:off x="5995611" y="438474"/>
                <a:ext cx="2575689" cy="3132539"/>
              </a:xfrm>
              <a:prstGeom prst="rect">
                <a:avLst/>
              </a:prstGeom>
              <a:noFill/>
            </p:spPr>
            <p:txBody>
              <a:bodyPr wrap="square" lIns="0" r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Aptos" panose="020B0004020202020204" pitchFamily="34" charset="0"/>
                    <a:cs typeface="Arial" panose="020B0604020202020204" pitchFamily="34" charset="0"/>
                  </a:rPr>
                  <a:t>Informal sector coverage- less than 20% of Africans have pension coverage- need to expand and innovate with products that increase access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32" name="Straight Connector 109">
                <a:extLst>
                  <a:ext uri="{FF2B5EF4-FFF2-40B4-BE49-F238E27FC236}">
                    <a16:creationId xmlns:a16="http://schemas.microsoft.com/office/drawing/2014/main" id="{5280AAD7-7A45-56BC-0C77-FF145DB7F343}"/>
                  </a:ext>
                </a:extLst>
              </p:cNvPr>
              <p:cNvCxnSpPr>
                <a:cxnSpLocks/>
              </p:cNvCxnSpPr>
              <p:nvPr/>
            </p:nvCxnSpPr>
            <p:spPr>
              <a:xfrm>
                <a:off x="5624805" y="1118685"/>
                <a:ext cx="0" cy="1718524"/>
              </a:xfrm>
              <a:prstGeom prst="line">
                <a:avLst/>
              </a:prstGeom>
              <a:noFill/>
              <a:ln w="76200" cap="flat" cmpd="sng" algn="ctr">
                <a:solidFill>
                  <a:srgbClr val="154F86"/>
                </a:solidFill>
                <a:prstDash val="solid"/>
              </a:ln>
              <a:effectLst/>
            </p:spPr>
          </p:cxnSp>
        </p:grpSp>
        <p:cxnSp>
          <p:nvCxnSpPr>
            <p:cNvPr id="33" name="Straight Connector 118">
              <a:extLst>
                <a:ext uri="{FF2B5EF4-FFF2-40B4-BE49-F238E27FC236}">
                  <a16:creationId xmlns:a16="http://schemas.microsoft.com/office/drawing/2014/main" id="{58949E6D-EEDB-9D33-8963-4FB2A73EC603}"/>
                </a:ext>
              </a:extLst>
            </p:cNvPr>
            <p:cNvCxnSpPr>
              <a:cxnSpLocks/>
            </p:cNvCxnSpPr>
            <p:nvPr/>
          </p:nvCxnSpPr>
          <p:spPr>
            <a:xfrm>
              <a:off x="2102969" y="4487106"/>
              <a:ext cx="5238925" cy="0"/>
            </a:xfrm>
            <a:prstGeom prst="line">
              <a:avLst/>
            </a:prstGeom>
            <a:noFill/>
            <a:ln w="9525" cap="flat" cmpd="sng" algn="ctr">
              <a:solidFill>
                <a:srgbClr val="FFFFFF">
                  <a:lumMod val="65000"/>
                </a:srgbClr>
              </a:solidFill>
              <a:prstDash val="lgDash"/>
              <a:tailEnd type="stealth"/>
            </a:ln>
            <a:effectLst/>
          </p:spPr>
        </p:cxnSp>
        <p:cxnSp>
          <p:nvCxnSpPr>
            <p:cNvPr id="34" name="Straight Connector 119">
              <a:extLst>
                <a:ext uri="{FF2B5EF4-FFF2-40B4-BE49-F238E27FC236}">
                  <a16:creationId xmlns:a16="http://schemas.microsoft.com/office/drawing/2014/main" id="{DCE997E6-5457-BD0A-A59D-2C93AD4286A7}"/>
                </a:ext>
              </a:extLst>
            </p:cNvPr>
            <p:cNvCxnSpPr/>
            <p:nvPr/>
          </p:nvCxnSpPr>
          <p:spPr>
            <a:xfrm>
              <a:off x="2130632" y="3634375"/>
              <a:ext cx="1129647" cy="1400"/>
            </a:xfrm>
            <a:prstGeom prst="line">
              <a:avLst/>
            </a:prstGeom>
            <a:noFill/>
            <a:ln w="9525" cap="flat" cmpd="sng" algn="ctr">
              <a:solidFill>
                <a:srgbClr val="FFFFFF">
                  <a:lumMod val="65000"/>
                </a:srgbClr>
              </a:solidFill>
              <a:prstDash val="lgDash"/>
              <a:tailEnd type="stealth"/>
            </a:ln>
            <a:effectLst/>
          </p:spPr>
        </p:cxnSp>
      </p:grpSp>
      <p:sp>
        <p:nvSpPr>
          <p:cNvPr id="36" name="TextBox 2">
            <a:extLst>
              <a:ext uri="{FF2B5EF4-FFF2-40B4-BE49-F238E27FC236}">
                <a16:creationId xmlns:a16="http://schemas.microsoft.com/office/drawing/2014/main" id="{17F1C945-FA44-0ED5-935C-C0F232C3EEA1}"/>
              </a:ext>
            </a:extLst>
          </p:cNvPr>
          <p:cNvSpPr txBox="1"/>
          <p:nvPr/>
        </p:nvSpPr>
        <p:spPr>
          <a:xfrm>
            <a:off x="4100134" y="4773972"/>
            <a:ext cx="5049385" cy="1631216"/>
          </a:xfrm>
          <a:prstGeom prst="rect">
            <a:avLst/>
          </a:prstGeom>
          <a:noFill/>
        </p:spPr>
        <p:txBody>
          <a:bodyPr wrap="square">
            <a:spAutoFit/>
          </a:bodyPr>
          <a:lstStyle/>
          <a:p>
            <a:r>
              <a:rPr lang="en-GB" sz="2000" dirty="0">
                <a:effectLst/>
                <a:latin typeface="Arial" panose="020B0604020202020204" pitchFamily="34" charset="0"/>
                <a:ea typeface="Aptos" panose="020B0004020202020204" pitchFamily="34" charset="0"/>
                <a:cs typeface="Arial" panose="020B0604020202020204" pitchFamily="34" charset="0"/>
              </a:rPr>
              <a:t>Investment Expertise and information is lacking- capacities need to be built within Pension Funds to manage their financial resources soundly and diversify portfolios, increase domestic investments</a:t>
            </a:r>
            <a:endParaRPr lang="en-US" sz="2000" dirty="0">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348462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6E84A60-EB9A-FDA2-6381-ECAD9496C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a:extLst>
              <a:ext uri="{FF2B5EF4-FFF2-40B4-BE49-F238E27FC236}">
                <a16:creationId xmlns:a16="http://schemas.microsoft.com/office/drawing/2014/main" id="{B3DB8FCC-7293-397C-7C02-3A47947A4EAB}"/>
              </a:ext>
            </a:extLst>
          </p:cNvPr>
          <p:cNvSpPr txBox="1"/>
          <p:nvPr/>
        </p:nvSpPr>
        <p:spPr>
          <a:xfrm>
            <a:off x="892016" y="2301472"/>
            <a:ext cx="104079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ptos" panose="020B0004020202020204" pitchFamily="34" charset="0"/>
                <a:ea typeface="Microsoft YaHei Light" panose="020B0502040204020203" pitchFamily="34" charset="-122"/>
                <a:cs typeface="Arial" panose="020B0604020202020204" pitchFamily="34" charset="0"/>
              </a:rPr>
              <a:t>Challenges in </a:t>
            </a:r>
            <a:r>
              <a:rPr lang="en-US" sz="3200" b="1" dirty="0" err="1">
                <a:solidFill>
                  <a:prstClr val="white"/>
                </a:solidFill>
                <a:latin typeface="Aptos" panose="020B0004020202020204" pitchFamily="34" charset="0"/>
                <a:ea typeface="Microsoft YaHei Light" panose="020B0502040204020203" pitchFamily="34" charset="-122"/>
                <a:cs typeface="Arial" panose="020B0604020202020204" pitchFamily="34" charset="0"/>
              </a:rPr>
              <a:t>Mobilising</a:t>
            </a:r>
            <a:r>
              <a:rPr lang="en-US" sz="3200" b="1" dirty="0">
                <a:solidFill>
                  <a:prstClr val="white"/>
                </a:solidFill>
                <a:latin typeface="Aptos" panose="020B0004020202020204" pitchFamily="34" charset="0"/>
                <a:ea typeface="Microsoft YaHei Light" panose="020B0502040204020203" pitchFamily="34" charset="-122"/>
                <a:cs typeface="Arial" panose="020B0604020202020204" pitchFamily="34" charset="0"/>
              </a:rPr>
              <a:t> Domestic Resources in Africa</a:t>
            </a:r>
          </a:p>
        </p:txBody>
      </p:sp>
      <p:pic>
        <p:nvPicPr>
          <p:cNvPr id="4" name="Picture 3" descr="A close-up of a logo&#10;&#10;Description automatically generated">
            <a:extLst>
              <a:ext uri="{FF2B5EF4-FFF2-40B4-BE49-F238E27FC236}">
                <a16:creationId xmlns:a16="http://schemas.microsoft.com/office/drawing/2014/main" id="{0EEA28F5-0661-38AA-05ED-F3DB28EC2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126" y="3227382"/>
            <a:ext cx="4146391" cy="1794386"/>
          </a:xfrm>
          <a:prstGeom prst="rect">
            <a:avLst/>
          </a:prstGeom>
        </p:spPr>
      </p:pic>
    </p:spTree>
    <p:custDataLst>
      <p:tags r:id="rId1"/>
    </p:custDataLst>
    <p:extLst>
      <p:ext uri="{BB962C8B-B14F-4D97-AF65-F5344CB8AC3E}">
        <p14:creationId xmlns:p14="http://schemas.microsoft.com/office/powerpoint/2010/main" val="2168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134BB400-2874-89A2-9C68-FC2898C26DE4}"/>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3" name="矩形 2">
            <a:extLst>
              <a:ext uri="{FF2B5EF4-FFF2-40B4-BE49-F238E27FC236}">
                <a16:creationId xmlns:a16="http://schemas.microsoft.com/office/drawing/2014/main" id="{53629B34-E059-05C7-DA35-DFD7EB3BF447}"/>
              </a:ext>
            </a:extLst>
          </p:cNvPr>
          <p:cNvSpPr/>
          <p:nvPr/>
        </p:nvSpPr>
        <p:spPr>
          <a:xfrm>
            <a:off x="690492" y="516902"/>
            <a:ext cx="10872858" cy="461665"/>
          </a:xfrm>
          <a:prstGeom prst="rect">
            <a:avLst/>
          </a:prstGeom>
        </p:spPr>
        <p:txBody>
          <a:bodyPr wrap="square">
            <a:spAutoFit/>
          </a:bodyPr>
          <a:lstStyle/>
          <a:p>
            <a:pPr>
              <a:defRPr/>
            </a:pPr>
            <a:r>
              <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rPr>
              <a:t>Challenges in Mobilising </a:t>
            </a:r>
            <a:r>
              <a:rPr lang="da-DK" sz="2400" b="1" dirty="0" err="1">
                <a:solidFill>
                  <a:srgbClr val="276C8A"/>
                </a:solidFill>
                <a:latin typeface="Arial" panose="020B0604020202020204" pitchFamily="34" charset="0"/>
                <a:ea typeface="Tahoma" panose="020B0604030504040204" pitchFamily="34" charset="0"/>
                <a:cs typeface="Arial" panose="020B0604020202020204" pitchFamily="34" charset="0"/>
              </a:rPr>
              <a:t>Domestic</a:t>
            </a:r>
            <a:r>
              <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rPr>
              <a:t> Resources in </a:t>
            </a:r>
            <a:r>
              <a:rPr lang="da-DK" sz="2400" b="1" dirty="0" err="1">
                <a:solidFill>
                  <a:srgbClr val="276C8A"/>
                </a:solidFill>
                <a:latin typeface="Arial" panose="020B0604020202020204" pitchFamily="34" charset="0"/>
                <a:ea typeface="Tahoma" panose="020B0604030504040204" pitchFamily="34" charset="0"/>
                <a:cs typeface="Arial" panose="020B0604020202020204" pitchFamily="34" charset="0"/>
              </a:rPr>
              <a:t>Africa</a:t>
            </a:r>
            <a:endPar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endParaRPr>
          </a:p>
        </p:txBody>
      </p:sp>
      <p:sp>
        <p:nvSpPr>
          <p:cNvPr id="4" name="TextBox 6">
            <a:extLst>
              <a:ext uri="{FF2B5EF4-FFF2-40B4-BE49-F238E27FC236}">
                <a16:creationId xmlns:a16="http://schemas.microsoft.com/office/drawing/2014/main" id="{391D5EB8-E55C-C863-3511-9427D37BFB50}"/>
              </a:ext>
            </a:extLst>
          </p:cNvPr>
          <p:cNvSpPr txBox="1"/>
          <p:nvPr/>
        </p:nvSpPr>
        <p:spPr>
          <a:xfrm>
            <a:off x="704780" y="992570"/>
            <a:ext cx="11010899" cy="739690"/>
          </a:xfrm>
          <a:prstGeom prst="rect">
            <a:avLst/>
          </a:prstGeom>
          <a:noFill/>
          <a:ln>
            <a:noFill/>
          </a:ln>
        </p:spPr>
        <p:txBody>
          <a:bodyPr wrap="square" rtlCol="0">
            <a:spAutoFit/>
          </a:bodyPr>
          <a:lstStyle/>
          <a:p>
            <a:pPr marL="0" marR="0" algn="just">
              <a:lnSpc>
                <a:spcPct val="107000"/>
              </a:lnSpc>
              <a:spcBef>
                <a:spcPts val="1200"/>
              </a:spcBef>
              <a:spcAft>
                <a:spcPts val="800"/>
              </a:spcAft>
            </a:pPr>
            <a:r>
              <a:rPr lang="en-GB" sz="2000" kern="100" dirty="0">
                <a:solidFill>
                  <a:srgbClr val="276C8A"/>
                </a:solidFill>
                <a:effectLst/>
                <a:latin typeface="Arial" panose="020B0604020202020204" pitchFamily="34" charset="0"/>
                <a:ea typeface="Aptos" panose="020B0004020202020204" pitchFamily="34" charset="0"/>
                <a:cs typeface="Arial" panose="020B0604020202020204" pitchFamily="34" charset="0"/>
              </a:rPr>
              <a:t>African economies continue to face significant challenges that hamper their ability to mobilize sufficient domestic resources</a:t>
            </a:r>
            <a:endParaRPr lang="en-US" sz="2000" kern="100" dirty="0">
              <a:solidFill>
                <a:srgbClr val="276C8A"/>
              </a:solidFill>
              <a:effectLst/>
              <a:latin typeface="Arial" panose="020B0604020202020204" pitchFamily="34" charset="0"/>
              <a:ea typeface="Aptos" panose="020B0004020202020204" pitchFamily="34" charset="0"/>
              <a:cs typeface="Arial" panose="020B0604020202020204" pitchFamily="34" charset="0"/>
            </a:endParaRPr>
          </a:p>
        </p:txBody>
      </p:sp>
      <p:grpSp>
        <p:nvGrpSpPr>
          <p:cNvPr id="30" name="Groupe 29">
            <a:extLst>
              <a:ext uri="{FF2B5EF4-FFF2-40B4-BE49-F238E27FC236}">
                <a16:creationId xmlns:a16="http://schemas.microsoft.com/office/drawing/2014/main" id="{3FE0E478-9674-80C4-3370-7BA73187D2A0}"/>
              </a:ext>
            </a:extLst>
          </p:cNvPr>
          <p:cNvGrpSpPr/>
          <p:nvPr/>
        </p:nvGrpSpPr>
        <p:grpSpPr>
          <a:xfrm>
            <a:off x="3573923" y="2886125"/>
            <a:ext cx="5374394" cy="2776377"/>
            <a:chOff x="2626606" y="2041858"/>
            <a:chExt cx="7138490" cy="3687698"/>
          </a:xfrm>
        </p:grpSpPr>
        <p:sp>
          <p:nvSpPr>
            <p:cNvPr id="5" name="Freeform: Shape 54">
              <a:extLst>
                <a:ext uri="{FF2B5EF4-FFF2-40B4-BE49-F238E27FC236}">
                  <a16:creationId xmlns:a16="http://schemas.microsoft.com/office/drawing/2014/main" id="{F0DF90B7-1FFC-CF87-A296-F399C64A9062}"/>
                </a:ext>
              </a:extLst>
            </p:cNvPr>
            <p:cNvSpPr/>
            <p:nvPr/>
          </p:nvSpPr>
          <p:spPr>
            <a:xfrm>
              <a:off x="3361998" y="3334498"/>
              <a:ext cx="2805386" cy="2262152"/>
            </a:xfrm>
            <a:custGeom>
              <a:avLst/>
              <a:gdLst>
                <a:gd name="connsiteX0" fmla="*/ 1124316 w 2805386"/>
                <a:gd name="connsiteY0" fmla="*/ 786388 h 2262152"/>
                <a:gd name="connsiteX1" fmla="*/ 1102535 w 2805386"/>
                <a:gd name="connsiteY1" fmla="*/ 849640 h 2262152"/>
                <a:gd name="connsiteX2" fmla="*/ 1102961 w 2805386"/>
                <a:gd name="connsiteY2" fmla="*/ 850122 h 2262152"/>
                <a:gd name="connsiteX3" fmla="*/ 889418 w 2805386"/>
                <a:gd name="connsiteY3" fmla="*/ 1470955 h 2262152"/>
                <a:gd name="connsiteX4" fmla="*/ 891706 w 2805386"/>
                <a:gd name="connsiteY4" fmla="*/ 1472911 h 2262152"/>
                <a:gd name="connsiteX5" fmla="*/ 1006111 w 2805386"/>
                <a:gd name="connsiteY5" fmla="*/ 1475121 h 2262152"/>
                <a:gd name="connsiteX6" fmla="*/ 1668799 w 2805386"/>
                <a:gd name="connsiteY6" fmla="*/ 1497065 h 2262152"/>
                <a:gd name="connsiteX7" fmla="*/ 1668774 w 2805386"/>
                <a:gd name="connsiteY7" fmla="*/ 1497138 h 2262152"/>
                <a:gd name="connsiteX8" fmla="*/ 1670987 w 2805386"/>
                <a:gd name="connsiteY8" fmla="*/ 1497138 h 2262152"/>
                <a:gd name="connsiteX9" fmla="*/ 1668799 w 2805386"/>
                <a:gd name="connsiteY9" fmla="*/ 1497065 h 2262152"/>
                <a:gd name="connsiteX10" fmla="*/ 1721666 w 2805386"/>
                <a:gd name="connsiteY10" fmla="*/ 1345146 h 2262152"/>
                <a:gd name="connsiteX11" fmla="*/ 1844925 w 2805386"/>
                <a:gd name="connsiteY11" fmla="*/ 979702 h 2262152"/>
                <a:gd name="connsiteX12" fmla="*/ 1862517 w 2805386"/>
                <a:gd name="connsiteY12" fmla="*/ 931248 h 2262152"/>
                <a:gd name="connsiteX13" fmla="*/ 1882322 w 2805386"/>
                <a:gd name="connsiteY13" fmla="*/ 871829 h 2262152"/>
                <a:gd name="connsiteX14" fmla="*/ 1897817 w 2805386"/>
                <a:gd name="connsiteY14" fmla="*/ 825585 h 2262152"/>
                <a:gd name="connsiteX15" fmla="*/ 1900134 w 2805386"/>
                <a:gd name="connsiteY15" fmla="*/ 818794 h 2262152"/>
                <a:gd name="connsiteX16" fmla="*/ 1845253 w 2805386"/>
                <a:gd name="connsiteY16" fmla="*/ 816685 h 2262152"/>
                <a:gd name="connsiteX17" fmla="*/ 596606 w 2805386"/>
                <a:gd name="connsiteY17" fmla="*/ 0 h 2262152"/>
                <a:gd name="connsiteX18" fmla="*/ 1576388 w 2805386"/>
                <a:gd name="connsiteY18" fmla="*/ 32983 h 2262152"/>
                <a:gd name="connsiteX19" fmla="*/ 1818479 w 2805386"/>
                <a:gd name="connsiteY19" fmla="*/ 41823 h 2262152"/>
                <a:gd name="connsiteX20" fmla="*/ 1661880 w 2805386"/>
                <a:gd name="connsiteY20" fmla="*/ 189189 h 2262152"/>
                <a:gd name="connsiteX21" fmla="*/ 2511923 w 2805386"/>
                <a:gd name="connsiteY21" fmla="*/ 189189 h 2262152"/>
                <a:gd name="connsiteX22" fmla="*/ 2516442 w 2805386"/>
                <a:gd name="connsiteY22" fmla="*/ 184974 h 2262152"/>
                <a:gd name="connsiteX23" fmla="*/ 2515022 w 2805386"/>
                <a:gd name="connsiteY23" fmla="*/ 189189 h 2262152"/>
                <a:gd name="connsiteX24" fmla="*/ 2515182 w 2805386"/>
                <a:gd name="connsiteY24" fmla="*/ 189189 h 2262152"/>
                <a:gd name="connsiteX25" fmla="*/ 2516980 w 2805386"/>
                <a:gd name="connsiteY25" fmla="*/ 183854 h 2262152"/>
                <a:gd name="connsiteX26" fmla="*/ 2587361 w 2805386"/>
                <a:gd name="connsiteY26" fmla="*/ 115581 h 2262152"/>
                <a:gd name="connsiteX27" fmla="*/ 2805386 w 2805386"/>
                <a:gd name="connsiteY27" fmla="*/ 489839 h 2262152"/>
                <a:gd name="connsiteX28" fmla="*/ 2455299 w 2805386"/>
                <a:gd name="connsiteY28" fmla="*/ 1526852 h 2262152"/>
                <a:gd name="connsiteX29" fmla="*/ 2296876 w 2805386"/>
                <a:gd name="connsiteY29" fmla="*/ 2002377 h 2262152"/>
                <a:gd name="connsiteX30" fmla="*/ 2246233 w 2805386"/>
                <a:gd name="connsiteY30" fmla="*/ 2152041 h 2262152"/>
                <a:gd name="connsiteX31" fmla="*/ 2208705 w 2805386"/>
                <a:gd name="connsiteY31" fmla="*/ 2262152 h 2262152"/>
                <a:gd name="connsiteX32" fmla="*/ 251540 w 2805386"/>
                <a:gd name="connsiteY32" fmla="*/ 2196066 h 2262152"/>
                <a:gd name="connsiteX33" fmla="*/ 1194 w 2805386"/>
                <a:gd name="connsiteY33" fmla="*/ 1772343 h 2262152"/>
                <a:gd name="connsiteX34" fmla="*/ 0 w 2805386"/>
                <a:gd name="connsiteY34" fmla="*/ 1772304 h 2262152"/>
                <a:gd name="connsiteX35" fmla="*/ 88075 w 2805386"/>
                <a:gd name="connsiteY35" fmla="*/ 1516944 h 2262152"/>
                <a:gd name="connsiteX0" fmla="*/ 1124316 w 2805386"/>
                <a:gd name="connsiteY0" fmla="*/ 786388 h 2262152"/>
                <a:gd name="connsiteX1" fmla="*/ 1102535 w 2805386"/>
                <a:gd name="connsiteY1" fmla="*/ 849640 h 2262152"/>
                <a:gd name="connsiteX2" fmla="*/ 889418 w 2805386"/>
                <a:gd name="connsiteY2" fmla="*/ 1470955 h 2262152"/>
                <a:gd name="connsiteX3" fmla="*/ 891706 w 2805386"/>
                <a:gd name="connsiteY3" fmla="*/ 1472911 h 2262152"/>
                <a:gd name="connsiteX4" fmla="*/ 1006111 w 2805386"/>
                <a:gd name="connsiteY4" fmla="*/ 1475121 h 2262152"/>
                <a:gd name="connsiteX5" fmla="*/ 1668799 w 2805386"/>
                <a:gd name="connsiteY5" fmla="*/ 1497065 h 2262152"/>
                <a:gd name="connsiteX6" fmla="*/ 1668774 w 2805386"/>
                <a:gd name="connsiteY6" fmla="*/ 1497138 h 2262152"/>
                <a:gd name="connsiteX7" fmla="*/ 1670987 w 2805386"/>
                <a:gd name="connsiteY7" fmla="*/ 1497138 h 2262152"/>
                <a:gd name="connsiteX8" fmla="*/ 1668799 w 2805386"/>
                <a:gd name="connsiteY8" fmla="*/ 1497065 h 2262152"/>
                <a:gd name="connsiteX9" fmla="*/ 1721666 w 2805386"/>
                <a:gd name="connsiteY9" fmla="*/ 1345146 h 2262152"/>
                <a:gd name="connsiteX10" fmla="*/ 1844925 w 2805386"/>
                <a:gd name="connsiteY10" fmla="*/ 979702 h 2262152"/>
                <a:gd name="connsiteX11" fmla="*/ 1862517 w 2805386"/>
                <a:gd name="connsiteY11" fmla="*/ 931248 h 2262152"/>
                <a:gd name="connsiteX12" fmla="*/ 1882322 w 2805386"/>
                <a:gd name="connsiteY12" fmla="*/ 871829 h 2262152"/>
                <a:gd name="connsiteX13" fmla="*/ 1897817 w 2805386"/>
                <a:gd name="connsiteY13" fmla="*/ 825585 h 2262152"/>
                <a:gd name="connsiteX14" fmla="*/ 1900134 w 2805386"/>
                <a:gd name="connsiteY14" fmla="*/ 818794 h 2262152"/>
                <a:gd name="connsiteX15" fmla="*/ 1845253 w 2805386"/>
                <a:gd name="connsiteY15" fmla="*/ 816685 h 2262152"/>
                <a:gd name="connsiteX16" fmla="*/ 1124316 w 2805386"/>
                <a:gd name="connsiteY16" fmla="*/ 786388 h 2262152"/>
                <a:gd name="connsiteX17" fmla="*/ 596606 w 2805386"/>
                <a:gd name="connsiteY17" fmla="*/ 0 h 2262152"/>
                <a:gd name="connsiteX18" fmla="*/ 1576388 w 2805386"/>
                <a:gd name="connsiteY18" fmla="*/ 32983 h 2262152"/>
                <a:gd name="connsiteX19" fmla="*/ 1818479 w 2805386"/>
                <a:gd name="connsiteY19" fmla="*/ 41823 h 2262152"/>
                <a:gd name="connsiteX20" fmla="*/ 1661880 w 2805386"/>
                <a:gd name="connsiteY20" fmla="*/ 189189 h 2262152"/>
                <a:gd name="connsiteX21" fmla="*/ 2511923 w 2805386"/>
                <a:gd name="connsiteY21" fmla="*/ 189189 h 2262152"/>
                <a:gd name="connsiteX22" fmla="*/ 2516442 w 2805386"/>
                <a:gd name="connsiteY22" fmla="*/ 184974 h 2262152"/>
                <a:gd name="connsiteX23" fmla="*/ 2515022 w 2805386"/>
                <a:gd name="connsiteY23" fmla="*/ 189189 h 2262152"/>
                <a:gd name="connsiteX24" fmla="*/ 2515182 w 2805386"/>
                <a:gd name="connsiteY24" fmla="*/ 189189 h 2262152"/>
                <a:gd name="connsiteX25" fmla="*/ 2516980 w 2805386"/>
                <a:gd name="connsiteY25" fmla="*/ 183854 h 2262152"/>
                <a:gd name="connsiteX26" fmla="*/ 2587361 w 2805386"/>
                <a:gd name="connsiteY26" fmla="*/ 115581 h 2262152"/>
                <a:gd name="connsiteX27" fmla="*/ 2805386 w 2805386"/>
                <a:gd name="connsiteY27" fmla="*/ 489839 h 2262152"/>
                <a:gd name="connsiteX28" fmla="*/ 2455299 w 2805386"/>
                <a:gd name="connsiteY28" fmla="*/ 1526852 h 2262152"/>
                <a:gd name="connsiteX29" fmla="*/ 2296876 w 2805386"/>
                <a:gd name="connsiteY29" fmla="*/ 2002377 h 2262152"/>
                <a:gd name="connsiteX30" fmla="*/ 2246233 w 2805386"/>
                <a:gd name="connsiteY30" fmla="*/ 2152041 h 2262152"/>
                <a:gd name="connsiteX31" fmla="*/ 2208705 w 2805386"/>
                <a:gd name="connsiteY31" fmla="*/ 2262152 h 2262152"/>
                <a:gd name="connsiteX32" fmla="*/ 251540 w 2805386"/>
                <a:gd name="connsiteY32" fmla="*/ 2196066 h 2262152"/>
                <a:gd name="connsiteX33" fmla="*/ 1194 w 2805386"/>
                <a:gd name="connsiteY33" fmla="*/ 1772343 h 2262152"/>
                <a:gd name="connsiteX34" fmla="*/ 0 w 2805386"/>
                <a:gd name="connsiteY34" fmla="*/ 1772304 h 2262152"/>
                <a:gd name="connsiteX35" fmla="*/ 88075 w 2805386"/>
                <a:gd name="connsiteY35" fmla="*/ 1516944 h 2262152"/>
                <a:gd name="connsiteX36" fmla="*/ 596606 w 2805386"/>
                <a:gd name="connsiteY36" fmla="*/ 0 h 2262152"/>
                <a:gd name="connsiteX0" fmla="*/ 1124316 w 2805386"/>
                <a:gd name="connsiteY0" fmla="*/ 786388 h 2262152"/>
                <a:gd name="connsiteX1" fmla="*/ 889418 w 2805386"/>
                <a:gd name="connsiteY1" fmla="*/ 1470955 h 2262152"/>
                <a:gd name="connsiteX2" fmla="*/ 891706 w 2805386"/>
                <a:gd name="connsiteY2" fmla="*/ 1472911 h 2262152"/>
                <a:gd name="connsiteX3" fmla="*/ 1006111 w 2805386"/>
                <a:gd name="connsiteY3" fmla="*/ 1475121 h 2262152"/>
                <a:gd name="connsiteX4" fmla="*/ 1668799 w 2805386"/>
                <a:gd name="connsiteY4" fmla="*/ 1497065 h 2262152"/>
                <a:gd name="connsiteX5" fmla="*/ 1668774 w 2805386"/>
                <a:gd name="connsiteY5" fmla="*/ 1497138 h 2262152"/>
                <a:gd name="connsiteX6" fmla="*/ 1670987 w 2805386"/>
                <a:gd name="connsiteY6" fmla="*/ 1497138 h 2262152"/>
                <a:gd name="connsiteX7" fmla="*/ 1668799 w 2805386"/>
                <a:gd name="connsiteY7" fmla="*/ 1497065 h 2262152"/>
                <a:gd name="connsiteX8" fmla="*/ 1721666 w 2805386"/>
                <a:gd name="connsiteY8" fmla="*/ 1345146 h 2262152"/>
                <a:gd name="connsiteX9" fmla="*/ 1844925 w 2805386"/>
                <a:gd name="connsiteY9" fmla="*/ 979702 h 2262152"/>
                <a:gd name="connsiteX10" fmla="*/ 1862517 w 2805386"/>
                <a:gd name="connsiteY10" fmla="*/ 931248 h 2262152"/>
                <a:gd name="connsiteX11" fmla="*/ 1882322 w 2805386"/>
                <a:gd name="connsiteY11" fmla="*/ 871829 h 2262152"/>
                <a:gd name="connsiteX12" fmla="*/ 1897817 w 2805386"/>
                <a:gd name="connsiteY12" fmla="*/ 825585 h 2262152"/>
                <a:gd name="connsiteX13" fmla="*/ 1900134 w 2805386"/>
                <a:gd name="connsiteY13" fmla="*/ 818794 h 2262152"/>
                <a:gd name="connsiteX14" fmla="*/ 1845253 w 2805386"/>
                <a:gd name="connsiteY14" fmla="*/ 816685 h 2262152"/>
                <a:gd name="connsiteX15" fmla="*/ 1124316 w 2805386"/>
                <a:gd name="connsiteY15" fmla="*/ 786388 h 2262152"/>
                <a:gd name="connsiteX16" fmla="*/ 596606 w 2805386"/>
                <a:gd name="connsiteY16" fmla="*/ 0 h 2262152"/>
                <a:gd name="connsiteX17" fmla="*/ 1576388 w 2805386"/>
                <a:gd name="connsiteY17" fmla="*/ 32983 h 2262152"/>
                <a:gd name="connsiteX18" fmla="*/ 1818479 w 2805386"/>
                <a:gd name="connsiteY18" fmla="*/ 41823 h 2262152"/>
                <a:gd name="connsiteX19" fmla="*/ 1661880 w 2805386"/>
                <a:gd name="connsiteY19" fmla="*/ 189189 h 2262152"/>
                <a:gd name="connsiteX20" fmla="*/ 2511923 w 2805386"/>
                <a:gd name="connsiteY20" fmla="*/ 189189 h 2262152"/>
                <a:gd name="connsiteX21" fmla="*/ 2516442 w 2805386"/>
                <a:gd name="connsiteY21" fmla="*/ 184974 h 2262152"/>
                <a:gd name="connsiteX22" fmla="*/ 2515022 w 2805386"/>
                <a:gd name="connsiteY22" fmla="*/ 189189 h 2262152"/>
                <a:gd name="connsiteX23" fmla="*/ 2515182 w 2805386"/>
                <a:gd name="connsiteY23" fmla="*/ 189189 h 2262152"/>
                <a:gd name="connsiteX24" fmla="*/ 2516980 w 2805386"/>
                <a:gd name="connsiteY24" fmla="*/ 183854 h 2262152"/>
                <a:gd name="connsiteX25" fmla="*/ 2587361 w 2805386"/>
                <a:gd name="connsiteY25" fmla="*/ 115581 h 2262152"/>
                <a:gd name="connsiteX26" fmla="*/ 2805386 w 2805386"/>
                <a:gd name="connsiteY26" fmla="*/ 489839 h 2262152"/>
                <a:gd name="connsiteX27" fmla="*/ 2455299 w 2805386"/>
                <a:gd name="connsiteY27" fmla="*/ 1526852 h 2262152"/>
                <a:gd name="connsiteX28" fmla="*/ 2296876 w 2805386"/>
                <a:gd name="connsiteY28" fmla="*/ 2002377 h 2262152"/>
                <a:gd name="connsiteX29" fmla="*/ 2246233 w 2805386"/>
                <a:gd name="connsiteY29" fmla="*/ 2152041 h 2262152"/>
                <a:gd name="connsiteX30" fmla="*/ 2208705 w 2805386"/>
                <a:gd name="connsiteY30" fmla="*/ 2262152 h 2262152"/>
                <a:gd name="connsiteX31" fmla="*/ 251540 w 2805386"/>
                <a:gd name="connsiteY31" fmla="*/ 2196066 h 2262152"/>
                <a:gd name="connsiteX32" fmla="*/ 1194 w 2805386"/>
                <a:gd name="connsiteY32" fmla="*/ 1772343 h 2262152"/>
                <a:gd name="connsiteX33" fmla="*/ 0 w 2805386"/>
                <a:gd name="connsiteY33" fmla="*/ 1772304 h 2262152"/>
                <a:gd name="connsiteX34" fmla="*/ 88075 w 2805386"/>
                <a:gd name="connsiteY34" fmla="*/ 1516944 h 2262152"/>
                <a:gd name="connsiteX35" fmla="*/ 596606 w 2805386"/>
                <a:gd name="connsiteY35" fmla="*/ 0 h 226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05386" h="2262152">
                  <a:moveTo>
                    <a:pt x="1124316" y="786388"/>
                  </a:moveTo>
                  <a:lnTo>
                    <a:pt x="889418" y="1470955"/>
                  </a:lnTo>
                  <a:lnTo>
                    <a:pt x="891706" y="1472911"/>
                  </a:lnTo>
                  <a:lnTo>
                    <a:pt x="1006111" y="1475121"/>
                  </a:lnTo>
                  <a:lnTo>
                    <a:pt x="1668799" y="1497065"/>
                  </a:lnTo>
                  <a:cubicBezTo>
                    <a:pt x="1668791" y="1497089"/>
                    <a:pt x="1668782" y="1497114"/>
                    <a:pt x="1668774" y="1497138"/>
                  </a:cubicBezTo>
                  <a:lnTo>
                    <a:pt x="1670987" y="1497138"/>
                  </a:lnTo>
                  <a:lnTo>
                    <a:pt x="1668799" y="1497065"/>
                  </a:lnTo>
                  <a:lnTo>
                    <a:pt x="1721666" y="1345146"/>
                  </a:lnTo>
                  <a:lnTo>
                    <a:pt x="1844925" y="979702"/>
                  </a:lnTo>
                  <a:lnTo>
                    <a:pt x="1862517" y="931248"/>
                  </a:lnTo>
                  <a:lnTo>
                    <a:pt x="1882322" y="871829"/>
                  </a:lnTo>
                  <a:lnTo>
                    <a:pt x="1897817" y="825585"/>
                  </a:lnTo>
                  <a:lnTo>
                    <a:pt x="1900134" y="818794"/>
                  </a:lnTo>
                  <a:lnTo>
                    <a:pt x="1845253" y="816685"/>
                  </a:lnTo>
                  <a:lnTo>
                    <a:pt x="1124316" y="786388"/>
                  </a:lnTo>
                  <a:close/>
                  <a:moveTo>
                    <a:pt x="596606" y="0"/>
                  </a:moveTo>
                  <a:lnTo>
                    <a:pt x="1576388" y="32983"/>
                  </a:lnTo>
                  <a:lnTo>
                    <a:pt x="1818479" y="41823"/>
                  </a:lnTo>
                  <a:lnTo>
                    <a:pt x="1661880" y="189189"/>
                  </a:lnTo>
                  <a:lnTo>
                    <a:pt x="2511923" y="189189"/>
                  </a:lnTo>
                  <a:lnTo>
                    <a:pt x="2516442" y="184974"/>
                  </a:lnTo>
                  <a:lnTo>
                    <a:pt x="2515022" y="189189"/>
                  </a:lnTo>
                  <a:lnTo>
                    <a:pt x="2515182" y="189189"/>
                  </a:lnTo>
                  <a:lnTo>
                    <a:pt x="2516980" y="183854"/>
                  </a:lnTo>
                  <a:lnTo>
                    <a:pt x="2587361" y="115581"/>
                  </a:lnTo>
                  <a:lnTo>
                    <a:pt x="2805386" y="489839"/>
                  </a:lnTo>
                  <a:lnTo>
                    <a:pt x="2455299" y="1526852"/>
                  </a:lnTo>
                  <a:lnTo>
                    <a:pt x="2296876" y="2002377"/>
                  </a:lnTo>
                  <a:lnTo>
                    <a:pt x="2246233" y="2152041"/>
                  </a:lnTo>
                  <a:lnTo>
                    <a:pt x="2208705" y="2262152"/>
                  </a:lnTo>
                  <a:lnTo>
                    <a:pt x="251540" y="2196066"/>
                  </a:lnTo>
                  <a:lnTo>
                    <a:pt x="1194" y="1772343"/>
                  </a:lnTo>
                  <a:lnTo>
                    <a:pt x="0" y="1772304"/>
                  </a:lnTo>
                  <a:lnTo>
                    <a:pt x="88075" y="1516944"/>
                  </a:lnTo>
                  <a:lnTo>
                    <a:pt x="596606" y="0"/>
                  </a:lnTo>
                  <a:close/>
                </a:path>
              </a:pathLst>
            </a:custGeom>
            <a:solidFill>
              <a:schemeClr val="accent3">
                <a:lumMod val="75000"/>
              </a:schemeClr>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6" name="Freeform: Shape 37">
              <a:extLst>
                <a:ext uri="{FF2B5EF4-FFF2-40B4-BE49-F238E27FC236}">
                  <a16:creationId xmlns:a16="http://schemas.microsoft.com/office/drawing/2014/main" id="{A399C00E-0D1D-36E3-C73C-DBE95431E4DB}"/>
                </a:ext>
              </a:extLst>
            </p:cNvPr>
            <p:cNvSpPr/>
            <p:nvPr/>
          </p:nvSpPr>
          <p:spPr>
            <a:xfrm>
              <a:off x="6023346" y="3542019"/>
              <a:ext cx="3132892" cy="2108130"/>
            </a:xfrm>
            <a:custGeom>
              <a:avLst/>
              <a:gdLst>
                <a:gd name="connsiteX0" fmla="*/ 1509802 w 3132892"/>
                <a:gd name="connsiteY0" fmla="*/ 943766 h 2108130"/>
                <a:gd name="connsiteX1" fmla="*/ 1338583 w 3132892"/>
                <a:gd name="connsiteY1" fmla="*/ 1011784 h 2108130"/>
                <a:gd name="connsiteX2" fmla="*/ 1620402 w 3132892"/>
                <a:gd name="connsiteY2" fmla="*/ 1166852 h 2108130"/>
                <a:gd name="connsiteX3" fmla="*/ 1791884 w 3132892"/>
                <a:gd name="connsiteY3" fmla="*/ 1096822 h 2108130"/>
                <a:gd name="connsiteX4" fmla="*/ 1567556 w 3132892"/>
                <a:gd name="connsiteY4" fmla="*/ 0 h 2108130"/>
                <a:gd name="connsiteX5" fmla="*/ 3130533 w 3132892"/>
                <a:gd name="connsiteY5" fmla="*/ 849756 h 2108130"/>
                <a:gd name="connsiteX6" fmla="*/ 3132892 w 3132892"/>
                <a:gd name="connsiteY6" fmla="*/ 848787 h 2108130"/>
                <a:gd name="connsiteX7" fmla="*/ 3060226 w 3132892"/>
                <a:gd name="connsiteY7" fmla="*/ 1493877 h 2108130"/>
                <a:gd name="connsiteX8" fmla="*/ 1563110 w 3132892"/>
                <a:gd name="connsiteY8" fmla="*/ 2108130 h 2108130"/>
                <a:gd name="connsiteX9" fmla="*/ 612074 w 3132892"/>
                <a:gd name="connsiteY9" fmla="*/ 1590750 h 2108130"/>
                <a:gd name="connsiteX10" fmla="*/ 213501 w 3132892"/>
                <a:gd name="connsiteY10" fmla="*/ 1372786 h 2108130"/>
                <a:gd name="connsiteX11" fmla="*/ 72666 w 3132892"/>
                <a:gd name="connsiteY11" fmla="*/ 1295771 h 2108130"/>
                <a:gd name="connsiteX12" fmla="*/ 0 w 3132892"/>
                <a:gd name="connsiteY12" fmla="*/ 1256134 h 2108130"/>
                <a:gd name="connsiteX13" fmla="*/ 72431 w 3132892"/>
                <a:gd name="connsiteY13" fmla="*/ 615305 h 2108130"/>
                <a:gd name="connsiteX14" fmla="*/ 70448 w 3132892"/>
                <a:gd name="connsiteY14" fmla="*/ 614233 h 2108130"/>
                <a:gd name="connsiteX15" fmla="*/ 72655 w 3132892"/>
                <a:gd name="connsiteY15" fmla="*/ 613318 h 2108130"/>
                <a:gd name="connsiteX16" fmla="*/ 72666 w 3132892"/>
                <a:gd name="connsiteY16" fmla="*/ 613224 h 2108130"/>
                <a:gd name="connsiteX17" fmla="*/ 72759 w 3132892"/>
                <a:gd name="connsiteY17" fmla="*/ 613275 h 2108130"/>
                <a:gd name="connsiteX18" fmla="*/ 521833 w 3132892"/>
                <a:gd name="connsiteY18" fmla="*/ 427089 h 2108130"/>
                <a:gd name="connsiteX19" fmla="*/ 717773 w 3132892"/>
                <a:gd name="connsiteY19" fmla="*/ 649479 h 2108130"/>
                <a:gd name="connsiteX20" fmla="*/ 691280 w 3132892"/>
                <a:gd name="connsiteY20" fmla="*/ 660459 h 2108130"/>
                <a:gd name="connsiteX21" fmla="*/ 724291 w 3132892"/>
                <a:gd name="connsiteY21" fmla="*/ 680319 h 2108130"/>
                <a:gd name="connsiteX22" fmla="*/ 865260 w 3132892"/>
                <a:gd name="connsiteY22" fmla="*/ 755150 h 2108130"/>
                <a:gd name="connsiteX23" fmla="*/ 1263658 w 3132892"/>
                <a:gd name="connsiteY23" fmla="*/ 973134 h 2108130"/>
                <a:gd name="connsiteX24" fmla="*/ 1265795 w 3132892"/>
                <a:gd name="connsiteY24" fmla="*/ 974234 h 2108130"/>
                <a:gd name="connsiteX25" fmla="*/ 1536224 w 3132892"/>
                <a:gd name="connsiteY25" fmla="*/ 716997 h 2108130"/>
                <a:gd name="connsiteX26" fmla="*/ 1278636 w 3132892"/>
                <a:gd name="connsiteY26" fmla="*/ 421964 h 2108130"/>
                <a:gd name="connsiteX27" fmla="*/ 1307233 w 3132892"/>
                <a:gd name="connsiteY27" fmla="*/ 410360 h 2108130"/>
                <a:gd name="connsiteX28" fmla="*/ 1305720 w 3132892"/>
                <a:gd name="connsiteY28" fmla="*/ 408847 h 2108130"/>
                <a:gd name="connsiteX29" fmla="*/ 1276975 w 3132892"/>
                <a:gd name="connsiteY29" fmla="*/ 420514 h 2108130"/>
                <a:gd name="connsiteX30" fmla="*/ 1081035 w 3132892"/>
                <a:gd name="connsiteY30" fmla="*/ 198124 h 2108130"/>
                <a:gd name="connsiteX31" fmla="*/ 1131614 w 3132892"/>
                <a:gd name="connsiteY31" fmla="*/ 178332 h 2108130"/>
                <a:gd name="connsiteX0" fmla="*/ 1509802 w 3132892"/>
                <a:gd name="connsiteY0" fmla="*/ 943766 h 2108130"/>
                <a:gd name="connsiteX1" fmla="*/ 1338583 w 3132892"/>
                <a:gd name="connsiteY1" fmla="*/ 1011784 h 2108130"/>
                <a:gd name="connsiteX2" fmla="*/ 1620402 w 3132892"/>
                <a:gd name="connsiteY2" fmla="*/ 1166852 h 2108130"/>
                <a:gd name="connsiteX3" fmla="*/ 1791884 w 3132892"/>
                <a:gd name="connsiteY3" fmla="*/ 1096822 h 2108130"/>
                <a:gd name="connsiteX4" fmla="*/ 1509802 w 3132892"/>
                <a:gd name="connsiteY4" fmla="*/ 943766 h 2108130"/>
                <a:gd name="connsiteX5" fmla="*/ 1567556 w 3132892"/>
                <a:gd name="connsiteY5" fmla="*/ 0 h 2108130"/>
                <a:gd name="connsiteX6" fmla="*/ 3130533 w 3132892"/>
                <a:gd name="connsiteY6" fmla="*/ 849756 h 2108130"/>
                <a:gd name="connsiteX7" fmla="*/ 3132892 w 3132892"/>
                <a:gd name="connsiteY7" fmla="*/ 848787 h 2108130"/>
                <a:gd name="connsiteX8" fmla="*/ 3060226 w 3132892"/>
                <a:gd name="connsiteY8" fmla="*/ 1493877 h 2108130"/>
                <a:gd name="connsiteX9" fmla="*/ 1563110 w 3132892"/>
                <a:gd name="connsiteY9" fmla="*/ 2108130 h 2108130"/>
                <a:gd name="connsiteX10" fmla="*/ 612074 w 3132892"/>
                <a:gd name="connsiteY10" fmla="*/ 1590750 h 2108130"/>
                <a:gd name="connsiteX11" fmla="*/ 213501 w 3132892"/>
                <a:gd name="connsiteY11" fmla="*/ 1372786 h 2108130"/>
                <a:gd name="connsiteX12" fmla="*/ 72666 w 3132892"/>
                <a:gd name="connsiteY12" fmla="*/ 1295771 h 2108130"/>
                <a:gd name="connsiteX13" fmla="*/ 0 w 3132892"/>
                <a:gd name="connsiteY13" fmla="*/ 1256134 h 2108130"/>
                <a:gd name="connsiteX14" fmla="*/ 72431 w 3132892"/>
                <a:gd name="connsiteY14" fmla="*/ 615305 h 2108130"/>
                <a:gd name="connsiteX15" fmla="*/ 70448 w 3132892"/>
                <a:gd name="connsiteY15" fmla="*/ 614233 h 2108130"/>
                <a:gd name="connsiteX16" fmla="*/ 72655 w 3132892"/>
                <a:gd name="connsiteY16" fmla="*/ 613318 h 2108130"/>
                <a:gd name="connsiteX17" fmla="*/ 72666 w 3132892"/>
                <a:gd name="connsiteY17" fmla="*/ 613224 h 2108130"/>
                <a:gd name="connsiteX18" fmla="*/ 72759 w 3132892"/>
                <a:gd name="connsiteY18" fmla="*/ 613275 h 2108130"/>
                <a:gd name="connsiteX19" fmla="*/ 521833 w 3132892"/>
                <a:gd name="connsiteY19" fmla="*/ 427089 h 2108130"/>
                <a:gd name="connsiteX20" fmla="*/ 717773 w 3132892"/>
                <a:gd name="connsiteY20" fmla="*/ 649479 h 2108130"/>
                <a:gd name="connsiteX21" fmla="*/ 691280 w 3132892"/>
                <a:gd name="connsiteY21" fmla="*/ 660459 h 2108130"/>
                <a:gd name="connsiteX22" fmla="*/ 724291 w 3132892"/>
                <a:gd name="connsiteY22" fmla="*/ 680319 h 2108130"/>
                <a:gd name="connsiteX23" fmla="*/ 865260 w 3132892"/>
                <a:gd name="connsiteY23" fmla="*/ 755150 h 2108130"/>
                <a:gd name="connsiteX24" fmla="*/ 1263658 w 3132892"/>
                <a:gd name="connsiteY24" fmla="*/ 973134 h 2108130"/>
                <a:gd name="connsiteX25" fmla="*/ 1265795 w 3132892"/>
                <a:gd name="connsiteY25" fmla="*/ 974234 h 2108130"/>
                <a:gd name="connsiteX26" fmla="*/ 1536224 w 3132892"/>
                <a:gd name="connsiteY26" fmla="*/ 716997 h 2108130"/>
                <a:gd name="connsiteX27" fmla="*/ 1278636 w 3132892"/>
                <a:gd name="connsiteY27" fmla="*/ 421964 h 2108130"/>
                <a:gd name="connsiteX28" fmla="*/ 1307233 w 3132892"/>
                <a:gd name="connsiteY28" fmla="*/ 410360 h 2108130"/>
                <a:gd name="connsiteX29" fmla="*/ 1276975 w 3132892"/>
                <a:gd name="connsiteY29" fmla="*/ 420514 h 2108130"/>
                <a:gd name="connsiteX30" fmla="*/ 1081035 w 3132892"/>
                <a:gd name="connsiteY30" fmla="*/ 198124 h 2108130"/>
                <a:gd name="connsiteX31" fmla="*/ 1131614 w 3132892"/>
                <a:gd name="connsiteY31" fmla="*/ 178332 h 2108130"/>
                <a:gd name="connsiteX32" fmla="*/ 1567556 w 3132892"/>
                <a:gd name="connsiteY32" fmla="*/ 0 h 2108130"/>
                <a:gd name="connsiteX0" fmla="*/ 1509802 w 3132892"/>
                <a:gd name="connsiteY0" fmla="*/ 943766 h 2108130"/>
                <a:gd name="connsiteX1" fmla="*/ 1338583 w 3132892"/>
                <a:gd name="connsiteY1" fmla="*/ 1011784 h 2108130"/>
                <a:gd name="connsiteX2" fmla="*/ 1620402 w 3132892"/>
                <a:gd name="connsiteY2" fmla="*/ 1166852 h 2108130"/>
                <a:gd name="connsiteX3" fmla="*/ 1791884 w 3132892"/>
                <a:gd name="connsiteY3" fmla="*/ 1096822 h 2108130"/>
                <a:gd name="connsiteX4" fmla="*/ 1509802 w 3132892"/>
                <a:gd name="connsiteY4" fmla="*/ 943766 h 2108130"/>
                <a:gd name="connsiteX5" fmla="*/ 1567556 w 3132892"/>
                <a:gd name="connsiteY5" fmla="*/ 0 h 2108130"/>
                <a:gd name="connsiteX6" fmla="*/ 3130533 w 3132892"/>
                <a:gd name="connsiteY6" fmla="*/ 849756 h 2108130"/>
                <a:gd name="connsiteX7" fmla="*/ 3132892 w 3132892"/>
                <a:gd name="connsiteY7" fmla="*/ 848787 h 2108130"/>
                <a:gd name="connsiteX8" fmla="*/ 3060226 w 3132892"/>
                <a:gd name="connsiteY8" fmla="*/ 1493877 h 2108130"/>
                <a:gd name="connsiteX9" fmla="*/ 1563110 w 3132892"/>
                <a:gd name="connsiteY9" fmla="*/ 2108130 h 2108130"/>
                <a:gd name="connsiteX10" fmla="*/ 612074 w 3132892"/>
                <a:gd name="connsiteY10" fmla="*/ 1590750 h 2108130"/>
                <a:gd name="connsiteX11" fmla="*/ 213501 w 3132892"/>
                <a:gd name="connsiteY11" fmla="*/ 1372786 h 2108130"/>
                <a:gd name="connsiteX12" fmla="*/ 72666 w 3132892"/>
                <a:gd name="connsiteY12" fmla="*/ 1295771 h 2108130"/>
                <a:gd name="connsiteX13" fmla="*/ 0 w 3132892"/>
                <a:gd name="connsiteY13" fmla="*/ 1256134 h 2108130"/>
                <a:gd name="connsiteX14" fmla="*/ 72431 w 3132892"/>
                <a:gd name="connsiteY14" fmla="*/ 615305 h 2108130"/>
                <a:gd name="connsiteX15" fmla="*/ 70448 w 3132892"/>
                <a:gd name="connsiteY15" fmla="*/ 614233 h 2108130"/>
                <a:gd name="connsiteX16" fmla="*/ 72655 w 3132892"/>
                <a:gd name="connsiteY16" fmla="*/ 613318 h 2108130"/>
                <a:gd name="connsiteX17" fmla="*/ 72666 w 3132892"/>
                <a:gd name="connsiteY17" fmla="*/ 613224 h 2108130"/>
                <a:gd name="connsiteX18" fmla="*/ 72759 w 3132892"/>
                <a:gd name="connsiteY18" fmla="*/ 613275 h 2108130"/>
                <a:gd name="connsiteX19" fmla="*/ 521833 w 3132892"/>
                <a:gd name="connsiteY19" fmla="*/ 427089 h 2108130"/>
                <a:gd name="connsiteX20" fmla="*/ 717773 w 3132892"/>
                <a:gd name="connsiteY20" fmla="*/ 649479 h 2108130"/>
                <a:gd name="connsiteX21" fmla="*/ 691280 w 3132892"/>
                <a:gd name="connsiteY21" fmla="*/ 660459 h 2108130"/>
                <a:gd name="connsiteX22" fmla="*/ 724291 w 3132892"/>
                <a:gd name="connsiteY22" fmla="*/ 680319 h 2108130"/>
                <a:gd name="connsiteX23" fmla="*/ 865260 w 3132892"/>
                <a:gd name="connsiteY23" fmla="*/ 755150 h 2108130"/>
                <a:gd name="connsiteX24" fmla="*/ 1263658 w 3132892"/>
                <a:gd name="connsiteY24" fmla="*/ 973134 h 2108130"/>
                <a:gd name="connsiteX25" fmla="*/ 1265795 w 3132892"/>
                <a:gd name="connsiteY25" fmla="*/ 974234 h 2108130"/>
                <a:gd name="connsiteX26" fmla="*/ 1536224 w 3132892"/>
                <a:gd name="connsiteY26" fmla="*/ 716997 h 2108130"/>
                <a:gd name="connsiteX27" fmla="*/ 1278636 w 3132892"/>
                <a:gd name="connsiteY27" fmla="*/ 421964 h 2108130"/>
                <a:gd name="connsiteX28" fmla="*/ 1276975 w 3132892"/>
                <a:gd name="connsiteY28" fmla="*/ 420514 h 2108130"/>
                <a:gd name="connsiteX29" fmla="*/ 1081035 w 3132892"/>
                <a:gd name="connsiteY29" fmla="*/ 198124 h 2108130"/>
                <a:gd name="connsiteX30" fmla="*/ 1131614 w 3132892"/>
                <a:gd name="connsiteY30" fmla="*/ 178332 h 2108130"/>
                <a:gd name="connsiteX31" fmla="*/ 1567556 w 3132892"/>
                <a:gd name="connsiteY31" fmla="*/ 0 h 210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32892" h="2108130">
                  <a:moveTo>
                    <a:pt x="1509802" y="943766"/>
                  </a:moveTo>
                  <a:lnTo>
                    <a:pt x="1338583" y="1011784"/>
                  </a:lnTo>
                  <a:lnTo>
                    <a:pt x="1620402" y="1166852"/>
                  </a:lnTo>
                  <a:lnTo>
                    <a:pt x="1791884" y="1096822"/>
                  </a:lnTo>
                  <a:lnTo>
                    <a:pt x="1509802" y="943766"/>
                  </a:lnTo>
                  <a:close/>
                  <a:moveTo>
                    <a:pt x="1567556" y="0"/>
                  </a:moveTo>
                  <a:lnTo>
                    <a:pt x="3130533" y="849756"/>
                  </a:lnTo>
                  <a:lnTo>
                    <a:pt x="3132892" y="848787"/>
                  </a:lnTo>
                  <a:lnTo>
                    <a:pt x="3060226" y="1493877"/>
                  </a:lnTo>
                  <a:lnTo>
                    <a:pt x="1563110" y="2108130"/>
                  </a:lnTo>
                  <a:lnTo>
                    <a:pt x="612074" y="1590750"/>
                  </a:lnTo>
                  <a:lnTo>
                    <a:pt x="213501" y="1372786"/>
                  </a:lnTo>
                  <a:lnTo>
                    <a:pt x="72666" y="1295771"/>
                  </a:lnTo>
                  <a:lnTo>
                    <a:pt x="0" y="1256134"/>
                  </a:lnTo>
                  <a:lnTo>
                    <a:pt x="72431" y="615305"/>
                  </a:lnTo>
                  <a:lnTo>
                    <a:pt x="70448" y="614233"/>
                  </a:lnTo>
                  <a:lnTo>
                    <a:pt x="72655" y="613318"/>
                  </a:lnTo>
                  <a:cubicBezTo>
                    <a:pt x="72659" y="613287"/>
                    <a:pt x="72662" y="613255"/>
                    <a:pt x="72666" y="613224"/>
                  </a:cubicBezTo>
                  <a:lnTo>
                    <a:pt x="72759" y="613275"/>
                  </a:lnTo>
                  <a:lnTo>
                    <a:pt x="521833" y="427089"/>
                  </a:lnTo>
                  <a:lnTo>
                    <a:pt x="717773" y="649479"/>
                  </a:lnTo>
                  <a:lnTo>
                    <a:pt x="691280" y="660459"/>
                  </a:lnTo>
                  <a:lnTo>
                    <a:pt x="724291" y="680319"/>
                  </a:lnTo>
                  <a:lnTo>
                    <a:pt x="865260" y="755150"/>
                  </a:lnTo>
                  <a:lnTo>
                    <a:pt x="1263658" y="973134"/>
                  </a:lnTo>
                  <a:lnTo>
                    <a:pt x="1265795" y="974234"/>
                  </a:lnTo>
                  <a:lnTo>
                    <a:pt x="1536224" y="716997"/>
                  </a:lnTo>
                  <a:lnTo>
                    <a:pt x="1278636" y="421964"/>
                  </a:lnTo>
                  <a:lnTo>
                    <a:pt x="1276975" y="420514"/>
                  </a:lnTo>
                  <a:lnTo>
                    <a:pt x="1081035" y="198124"/>
                  </a:lnTo>
                  <a:lnTo>
                    <a:pt x="1131614" y="178332"/>
                  </a:lnTo>
                  <a:lnTo>
                    <a:pt x="1567556" y="0"/>
                  </a:lnTo>
                  <a:close/>
                </a:path>
              </a:pathLst>
            </a:custGeom>
            <a:solidFill>
              <a:schemeClr val="accent2">
                <a:lumMod val="75000"/>
              </a:schemeClr>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7" name="Freeform: Shape 30">
              <a:extLst>
                <a:ext uri="{FF2B5EF4-FFF2-40B4-BE49-F238E27FC236}">
                  <a16:creationId xmlns:a16="http://schemas.microsoft.com/office/drawing/2014/main" id="{2E60A254-C7EB-528E-DC8E-1DA53C8EC561}"/>
                </a:ext>
              </a:extLst>
            </p:cNvPr>
            <p:cNvSpPr/>
            <p:nvPr/>
          </p:nvSpPr>
          <p:spPr>
            <a:xfrm>
              <a:off x="4397590" y="2641419"/>
              <a:ext cx="3165749" cy="3088137"/>
            </a:xfrm>
            <a:custGeom>
              <a:avLst/>
              <a:gdLst>
                <a:gd name="connsiteX0" fmla="*/ 1631175 w 3165749"/>
                <a:gd name="connsiteY0" fmla="*/ 737183 h 3088137"/>
                <a:gd name="connsiteX1" fmla="*/ 1556366 w 3165749"/>
                <a:gd name="connsiteY1" fmla="*/ 809739 h 3088137"/>
                <a:gd name="connsiteX2" fmla="*/ 1485869 w 3165749"/>
                <a:gd name="connsiteY2" fmla="*/ 877970 h 3088137"/>
                <a:gd name="connsiteX3" fmla="*/ 1322973 w 3165749"/>
                <a:gd name="connsiteY3" fmla="*/ 1029946 h 3088137"/>
                <a:gd name="connsiteX4" fmla="*/ 895884 w 3165749"/>
                <a:gd name="connsiteY4" fmla="*/ 1435031 h 3088137"/>
                <a:gd name="connsiteX5" fmla="*/ 810056 w 3165749"/>
                <a:gd name="connsiteY5" fmla="*/ 1516440 h 3088137"/>
                <a:gd name="connsiteX6" fmla="*/ 851806 w 3165749"/>
                <a:gd name="connsiteY6" fmla="*/ 1564949 h 3088137"/>
                <a:gd name="connsiteX7" fmla="*/ 1425496 w 3165749"/>
                <a:gd name="connsiteY7" fmla="*/ 2216298 h 3088137"/>
                <a:gd name="connsiteX8" fmla="*/ 1542841 w 3165749"/>
                <a:gd name="connsiteY8" fmla="*/ 2350247 h 3088137"/>
                <a:gd name="connsiteX9" fmla="*/ 1698544 w 3165749"/>
                <a:gd name="connsiteY9" fmla="*/ 2201029 h 3088137"/>
                <a:gd name="connsiteX10" fmla="*/ 1708560 w 3165749"/>
                <a:gd name="connsiteY10" fmla="*/ 2206507 h 3088137"/>
                <a:gd name="connsiteX11" fmla="*/ 2358579 w 3165749"/>
                <a:gd name="connsiteY11" fmla="*/ 1587167 h 3088137"/>
                <a:gd name="connsiteX12" fmla="*/ 2353091 w 3165749"/>
                <a:gd name="connsiteY12" fmla="*/ 1584252 h 3088137"/>
                <a:gd name="connsiteX13" fmla="*/ 2364094 w 3165749"/>
                <a:gd name="connsiteY13" fmla="*/ 1573256 h 3088137"/>
                <a:gd name="connsiteX14" fmla="*/ 2346463 w 3165749"/>
                <a:gd name="connsiteY14" fmla="*/ 1553435 h 3088137"/>
                <a:gd name="connsiteX15" fmla="*/ 2150532 w 3165749"/>
                <a:gd name="connsiteY15" fmla="*/ 1331067 h 3088137"/>
                <a:gd name="connsiteX16" fmla="*/ 1554308 w 3165749"/>
                <a:gd name="connsiteY16" fmla="*/ 0 h 3088137"/>
                <a:gd name="connsiteX17" fmla="*/ 1754699 w 3165749"/>
                <a:gd name="connsiteY17" fmla="*/ 19816 h 3088137"/>
                <a:gd name="connsiteX18" fmla="*/ 1763339 w 3165749"/>
                <a:gd name="connsiteY18" fmla="*/ 19386 h 3088137"/>
                <a:gd name="connsiteX19" fmla="*/ 2712242 w 3165749"/>
                <a:gd name="connsiteY19" fmla="*/ 1104813 h 3088137"/>
                <a:gd name="connsiteX20" fmla="*/ 2908127 w 3165749"/>
                <a:gd name="connsiteY20" fmla="*/ 1327170 h 3088137"/>
                <a:gd name="connsiteX21" fmla="*/ 3165749 w 3165749"/>
                <a:gd name="connsiteY21" fmla="*/ 1622151 h 3088137"/>
                <a:gd name="connsiteX22" fmla="*/ 2894986 w 3165749"/>
                <a:gd name="connsiteY22" fmla="*/ 1879745 h 3088137"/>
                <a:gd name="connsiteX23" fmla="*/ 2496507 w 3165749"/>
                <a:gd name="connsiteY23" fmla="*/ 1661780 h 3088137"/>
                <a:gd name="connsiteX24" fmla="*/ 2494007 w 3165749"/>
                <a:gd name="connsiteY24" fmla="*/ 1659098 h 3088137"/>
                <a:gd name="connsiteX25" fmla="*/ 2485050 w 3165749"/>
                <a:gd name="connsiteY25" fmla="*/ 1654341 h 3088137"/>
                <a:gd name="connsiteX26" fmla="*/ 1822194 w 3165749"/>
                <a:gd name="connsiteY26" fmla="*/ 2268650 h 3088137"/>
                <a:gd name="connsiteX27" fmla="*/ 1839451 w 3165749"/>
                <a:gd name="connsiteY27" fmla="*/ 2278087 h 3088137"/>
                <a:gd name="connsiteX28" fmla="*/ 1843797 w 3165749"/>
                <a:gd name="connsiteY28" fmla="*/ 2275753 h 3088137"/>
                <a:gd name="connsiteX29" fmla="*/ 2242275 w 3165749"/>
                <a:gd name="connsiteY29" fmla="*/ 2493713 h 3088137"/>
                <a:gd name="connsiteX30" fmla="*/ 1694068 w 3165749"/>
                <a:gd name="connsiteY30" fmla="*/ 3011084 h 3088137"/>
                <a:gd name="connsiteX31" fmla="*/ 1612611 w 3165749"/>
                <a:gd name="connsiteY31" fmla="*/ 3088137 h 3088137"/>
                <a:gd name="connsiteX32" fmla="*/ 1610785 w 3165749"/>
                <a:gd name="connsiteY32" fmla="*/ 3086043 h 3088137"/>
                <a:gd name="connsiteX33" fmla="*/ 1412339 w 3165749"/>
                <a:gd name="connsiteY33" fmla="*/ 3066417 h 3088137"/>
                <a:gd name="connsiteX34" fmla="*/ 1216395 w 3165749"/>
                <a:gd name="connsiteY34" fmla="*/ 2839651 h 3088137"/>
                <a:gd name="connsiteX35" fmla="*/ 629709 w 3165749"/>
                <a:gd name="connsiteY35" fmla="*/ 2190637 h 3088137"/>
                <a:gd name="connsiteX36" fmla="*/ 66088 w 3165749"/>
                <a:gd name="connsiteY36" fmla="*/ 1545549 h 3088137"/>
                <a:gd name="connsiteX37" fmla="*/ 0 w 3165749"/>
                <a:gd name="connsiteY37" fmla="*/ 1470655 h 3088137"/>
                <a:gd name="connsiteX38" fmla="*/ 407290 w 3165749"/>
                <a:gd name="connsiteY38" fmla="*/ 1085411 h 3088137"/>
                <a:gd name="connsiteX39" fmla="*/ 779407 w 3165749"/>
                <a:gd name="connsiteY39" fmla="*/ 735328 h 3088137"/>
                <a:gd name="connsiteX0" fmla="*/ 1631175 w 3165749"/>
                <a:gd name="connsiteY0" fmla="*/ 737183 h 3088137"/>
                <a:gd name="connsiteX1" fmla="*/ 1556366 w 3165749"/>
                <a:gd name="connsiteY1" fmla="*/ 809739 h 3088137"/>
                <a:gd name="connsiteX2" fmla="*/ 1485869 w 3165749"/>
                <a:gd name="connsiteY2" fmla="*/ 877970 h 3088137"/>
                <a:gd name="connsiteX3" fmla="*/ 1322973 w 3165749"/>
                <a:gd name="connsiteY3" fmla="*/ 1029946 h 3088137"/>
                <a:gd name="connsiteX4" fmla="*/ 895884 w 3165749"/>
                <a:gd name="connsiteY4" fmla="*/ 1435031 h 3088137"/>
                <a:gd name="connsiteX5" fmla="*/ 810056 w 3165749"/>
                <a:gd name="connsiteY5" fmla="*/ 1516440 h 3088137"/>
                <a:gd name="connsiteX6" fmla="*/ 851806 w 3165749"/>
                <a:gd name="connsiteY6" fmla="*/ 1564949 h 3088137"/>
                <a:gd name="connsiteX7" fmla="*/ 1425496 w 3165749"/>
                <a:gd name="connsiteY7" fmla="*/ 2216298 h 3088137"/>
                <a:gd name="connsiteX8" fmla="*/ 1542841 w 3165749"/>
                <a:gd name="connsiteY8" fmla="*/ 2350247 h 3088137"/>
                <a:gd name="connsiteX9" fmla="*/ 1698544 w 3165749"/>
                <a:gd name="connsiteY9" fmla="*/ 2201029 h 3088137"/>
                <a:gd name="connsiteX10" fmla="*/ 2358579 w 3165749"/>
                <a:gd name="connsiteY10" fmla="*/ 1587167 h 3088137"/>
                <a:gd name="connsiteX11" fmla="*/ 2353091 w 3165749"/>
                <a:gd name="connsiteY11" fmla="*/ 1584252 h 3088137"/>
                <a:gd name="connsiteX12" fmla="*/ 2364094 w 3165749"/>
                <a:gd name="connsiteY12" fmla="*/ 1573256 h 3088137"/>
                <a:gd name="connsiteX13" fmla="*/ 2346463 w 3165749"/>
                <a:gd name="connsiteY13" fmla="*/ 1553435 h 3088137"/>
                <a:gd name="connsiteX14" fmla="*/ 2150532 w 3165749"/>
                <a:gd name="connsiteY14" fmla="*/ 1331067 h 3088137"/>
                <a:gd name="connsiteX15" fmla="*/ 1631175 w 3165749"/>
                <a:gd name="connsiteY15" fmla="*/ 737183 h 3088137"/>
                <a:gd name="connsiteX16" fmla="*/ 1554308 w 3165749"/>
                <a:gd name="connsiteY16" fmla="*/ 0 h 3088137"/>
                <a:gd name="connsiteX17" fmla="*/ 1754699 w 3165749"/>
                <a:gd name="connsiteY17" fmla="*/ 19816 h 3088137"/>
                <a:gd name="connsiteX18" fmla="*/ 1763339 w 3165749"/>
                <a:gd name="connsiteY18" fmla="*/ 19386 h 3088137"/>
                <a:gd name="connsiteX19" fmla="*/ 2712242 w 3165749"/>
                <a:gd name="connsiteY19" fmla="*/ 1104813 h 3088137"/>
                <a:gd name="connsiteX20" fmla="*/ 2908127 w 3165749"/>
                <a:gd name="connsiteY20" fmla="*/ 1327170 h 3088137"/>
                <a:gd name="connsiteX21" fmla="*/ 3165749 w 3165749"/>
                <a:gd name="connsiteY21" fmla="*/ 1622151 h 3088137"/>
                <a:gd name="connsiteX22" fmla="*/ 2894986 w 3165749"/>
                <a:gd name="connsiteY22" fmla="*/ 1879745 h 3088137"/>
                <a:gd name="connsiteX23" fmla="*/ 2496507 w 3165749"/>
                <a:gd name="connsiteY23" fmla="*/ 1661780 h 3088137"/>
                <a:gd name="connsiteX24" fmla="*/ 2494007 w 3165749"/>
                <a:gd name="connsiteY24" fmla="*/ 1659098 h 3088137"/>
                <a:gd name="connsiteX25" fmla="*/ 2485050 w 3165749"/>
                <a:gd name="connsiteY25" fmla="*/ 1654341 h 3088137"/>
                <a:gd name="connsiteX26" fmla="*/ 1822194 w 3165749"/>
                <a:gd name="connsiteY26" fmla="*/ 2268650 h 3088137"/>
                <a:gd name="connsiteX27" fmla="*/ 1839451 w 3165749"/>
                <a:gd name="connsiteY27" fmla="*/ 2278087 h 3088137"/>
                <a:gd name="connsiteX28" fmla="*/ 1843797 w 3165749"/>
                <a:gd name="connsiteY28" fmla="*/ 2275753 h 3088137"/>
                <a:gd name="connsiteX29" fmla="*/ 2242275 w 3165749"/>
                <a:gd name="connsiteY29" fmla="*/ 2493713 h 3088137"/>
                <a:gd name="connsiteX30" fmla="*/ 1694068 w 3165749"/>
                <a:gd name="connsiteY30" fmla="*/ 3011084 h 3088137"/>
                <a:gd name="connsiteX31" fmla="*/ 1612611 w 3165749"/>
                <a:gd name="connsiteY31" fmla="*/ 3088137 h 3088137"/>
                <a:gd name="connsiteX32" fmla="*/ 1610785 w 3165749"/>
                <a:gd name="connsiteY32" fmla="*/ 3086043 h 3088137"/>
                <a:gd name="connsiteX33" fmla="*/ 1412339 w 3165749"/>
                <a:gd name="connsiteY33" fmla="*/ 3066417 h 3088137"/>
                <a:gd name="connsiteX34" fmla="*/ 1216395 w 3165749"/>
                <a:gd name="connsiteY34" fmla="*/ 2839651 h 3088137"/>
                <a:gd name="connsiteX35" fmla="*/ 629709 w 3165749"/>
                <a:gd name="connsiteY35" fmla="*/ 2190637 h 3088137"/>
                <a:gd name="connsiteX36" fmla="*/ 66088 w 3165749"/>
                <a:gd name="connsiteY36" fmla="*/ 1545549 h 3088137"/>
                <a:gd name="connsiteX37" fmla="*/ 0 w 3165749"/>
                <a:gd name="connsiteY37" fmla="*/ 1470655 h 3088137"/>
                <a:gd name="connsiteX38" fmla="*/ 407290 w 3165749"/>
                <a:gd name="connsiteY38" fmla="*/ 1085411 h 3088137"/>
                <a:gd name="connsiteX39" fmla="*/ 779407 w 3165749"/>
                <a:gd name="connsiteY39" fmla="*/ 735328 h 3088137"/>
                <a:gd name="connsiteX40" fmla="*/ 1554308 w 3165749"/>
                <a:gd name="connsiteY40" fmla="*/ 0 h 3088137"/>
                <a:gd name="connsiteX0" fmla="*/ 1631175 w 3165749"/>
                <a:gd name="connsiteY0" fmla="*/ 737183 h 3088137"/>
                <a:gd name="connsiteX1" fmla="*/ 1556366 w 3165749"/>
                <a:gd name="connsiteY1" fmla="*/ 809739 h 3088137"/>
                <a:gd name="connsiteX2" fmla="*/ 1485869 w 3165749"/>
                <a:gd name="connsiteY2" fmla="*/ 877970 h 3088137"/>
                <a:gd name="connsiteX3" fmla="*/ 1322973 w 3165749"/>
                <a:gd name="connsiteY3" fmla="*/ 1029946 h 3088137"/>
                <a:gd name="connsiteX4" fmla="*/ 895884 w 3165749"/>
                <a:gd name="connsiteY4" fmla="*/ 1435031 h 3088137"/>
                <a:gd name="connsiteX5" fmla="*/ 810056 w 3165749"/>
                <a:gd name="connsiteY5" fmla="*/ 1516440 h 3088137"/>
                <a:gd name="connsiteX6" fmla="*/ 851806 w 3165749"/>
                <a:gd name="connsiteY6" fmla="*/ 1564949 h 3088137"/>
                <a:gd name="connsiteX7" fmla="*/ 1425496 w 3165749"/>
                <a:gd name="connsiteY7" fmla="*/ 2216298 h 3088137"/>
                <a:gd name="connsiteX8" fmla="*/ 1542841 w 3165749"/>
                <a:gd name="connsiteY8" fmla="*/ 2350247 h 3088137"/>
                <a:gd name="connsiteX9" fmla="*/ 1698544 w 3165749"/>
                <a:gd name="connsiteY9" fmla="*/ 2201029 h 3088137"/>
                <a:gd name="connsiteX10" fmla="*/ 2358579 w 3165749"/>
                <a:gd name="connsiteY10" fmla="*/ 1587167 h 3088137"/>
                <a:gd name="connsiteX11" fmla="*/ 2353091 w 3165749"/>
                <a:gd name="connsiteY11" fmla="*/ 1584252 h 3088137"/>
                <a:gd name="connsiteX12" fmla="*/ 2364094 w 3165749"/>
                <a:gd name="connsiteY12" fmla="*/ 1573256 h 3088137"/>
                <a:gd name="connsiteX13" fmla="*/ 2346463 w 3165749"/>
                <a:gd name="connsiteY13" fmla="*/ 1553435 h 3088137"/>
                <a:gd name="connsiteX14" fmla="*/ 2150532 w 3165749"/>
                <a:gd name="connsiteY14" fmla="*/ 1331067 h 3088137"/>
                <a:gd name="connsiteX15" fmla="*/ 1631175 w 3165749"/>
                <a:gd name="connsiteY15" fmla="*/ 737183 h 3088137"/>
                <a:gd name="connsiteX16" fmla="*/ 1554308 w 3165749"/>
                <a:gd name="connsiteY16" fmla="*/ 0 h 3088137"/>
                <a:gd name="connsiteX17" fmla="*/ 1754699 w 3165749"/>
                <a:gd name="connsiteY17" fmla="*/ 19816 h 3088137"/>
                <a:gd name="connsiteX18" fmla="*/ 1763339 w 3165749"/>
                <a:gd name="connsiteY18" fmla="*/ 19386 h 3088137"/>
                <a:gd name="connsiteX19" fmla="*/ 2712242 w 3165749"/>
                <a:gd name="connsiteY19" fmla="*/ 1104813 h 3088137"/>
                <a:gd name="connsiteX20" fmla="*/ 2908127 w 3165749"/>
                <a:gd name="connsiteY20" fmla="*/ 1327170 h 3088137"/>
                <a:gd name="connsiteX21" fmla="*/ 3165749 w 3165749"/>
                <a:gd name="connsiteY21" fmla="*/ 1622151 h 3088137"/>
                <a:gd name="connsiteX22" fmla="*/ 2894986 w 3165749"/>
                <a:gd name="connsiteY22" fmla="*/ 1879745 h 3088137"/>
                <a:gd name="connsiteX23" fmla="*/ 2496507 w 3165749"/>
                <a:gd name="connsiteY23" fmla="*/ 1661780 h 3088137"/>
                <a:gd name="connsiteX24" fmla="*/ 2494007 w 3165749"/>
                <a:gd name="connsiteY24" fmla="*/ 1659098 h 3088137"/>
                <a:gd name="connsiteX25" fmla="*/ 2485050 w 3165749"/>
                <a:gd name="connsiteY25" fmla="*/ 1654341 h 3088137"/>
                <a:gd name="connsiteX26" fmla="*/ 1839451 w 3165749"/>
                <a:gd name="connsiteY26" fmla="*/ 2278087 h 3088137"/>
                <a:gd name="connsiteX27" fmla="*/ 1843797 w 3165749"/>
                <a:gd name="connsiteY27" fmla="*/ 2275753 h 3088137"/>
                <a:gd name="connsiteX28" fmla="*/ 2242275 w 3165749"/>
                <a:gd name="connsiteY28" fmla="*/ 2493713 h 3088137"/>
                <a:gd name="connsiteX29" fmla="*/ 1694068 w 3165749"/>
                <a:gd name="connsiteY29" fmla="*/ 3011084 h 3088137"/>
                <a:gd name="connsiteX30" fmla="*/ 1612611 w 3165749"/>
                <a:gd name="connsiteY30" fmla="*/ 3088137 h 3088137"/>
                <a:gd name="connsiteX31" fmla="*/ 1610785 w 3165749"/>
                <a:gd name="connsiteY31" fmla="*/ 3086043 h 3088137"/>
                <a:gd name="connsiteX32" fmla="*/ 1412339 w 3165749"/>
                <a:gd name="connsiteY32" fmla="*/ 3066417 h 3088137"/>
                <a:gd name="connsiteX33" fmla="*/ 1216395 w 3165749"/>
                <a:gd name="connsiteY33" fmla="*/ 2839651 h 3088137"/>
                <a:gd name="connsiteX34" fmla="*/ 629709 w 3165749"/>
                <a:gd name="connsiteY34" fmla="*/ 2190637 h 3088137"/>
                <a:gd name="connsiteX35" fmla="*/ 66088 w 3165749"/>
                <a:gd name="connsiteY35" fmla="*/ 1545549 h 3088137"/>
                <a:gd name="connsiteX36" fmla="*/ 0 w 3165749"/>
                <a:gd name="connsiteY36" fmla="*/ 1470655 h 3088137"/>
                <a:gd name="connsiteX37" fmla="*/ 407290 w 3165749"/>
                <a:gd name="connsiteY37" fmla="*/ 1085411 h 3088137"/>
                <a:gd name="connsiteX38" fmla="*/ 779407 w 3165749"/>
                <a:gd name="connsiteY38" fmla="*/ 735328 h 3088137"/>
                <a:gd name="connsiteX39" fmla="*/ 1554308 w 3165749"/>
                <a:gd name="connsiteY39" fmla="*/ 0 h 3088137"/>
                <a:gd name="connsiteX0" fmla="*/ 1631175 w 3165749"/>
                <a:gd name="connsiteY0" fmla="*/ 737183 h 3088137"/>
                <a:gd name="connsiteX1" fmla="*/ 1556366 w 3165749"/>
                <a:gd name="connsiteY1" fmla="*/ 809739 h 3088137"/>
                <a:gd name="connsiteX2" fmla="*/ 1485869 w 3165749"/>
                <a:gd name="connsiteY2" fmla="*/ 877970 h 3088137"/>
                <a:gd name="connsiteX3" fmla="*/ 1322973 w 3165749"/>
                <a:gd name="connsiteY3" fmla="*/ 1029946 h 3088137"/>
                <a:gd name="connsiteX4" fmla="*/ 895884 w 3165749"/>
                <a:gd name="connsiteY4" fmla="*/ 1435031 h 3088137"/>
                <a:gd name="connsiteX5" fmla="*/ 810056 w 3165749"/>
                <a:gd name="connsiteY5" fmla="*/ 1516440 h 3088137"/>
                <a:gd name="connsiteX6" fmla="*/ 851806 w 3165749"/>
                <a:gd name="connsiteY6" fmla="*/ 1564949 h 3088137"/>
                <a:gd name="connsiteX7" fmla="*/ 1425496 w 3165749"/>
                <a:gd name="connsiteY7" fmla="*/ 2216298 h 3088137"/>
                <a:gd name="connsiteX8" fmla="*/ 1542841 w 3165749"/>
                <a:gd name="connsiteY8" fmla="*/ 2350247 h 3088137"/>
                <a:gd name="connsiteX9" fmla="*/ 1698544 w 3165749"/>
                <a:gd name="connsiteY9" fmla="*/ 2201029 h 3088137"/>
                <a:gd name="connsiteX10" fmla="*/ 2358579 w 3165749"/>
                <a:gd name="connsiteY10" fmla="*/ 1587167 h 3088137"/>
                <a:gd name="connsiteX11" fmla="*/ 2353091 w 3165749"/>
                <a:gd name="connsiteY11" fmla="*/ 1584252 h 3088137"/>
                <a:gd name="connsiteX12" fmla="*/ 2364094 w 3165749"/>
                <a:gd name="connsiteY12" fmla="*/ 1573256 h 3088137"/>
                <a:gd name="connsiteX13" fmla="*/ 2346463 w 3165749"/>
                <a:gd name="connsiteY13" fmla="*/ 1553435 h 3088137"/>
                <a:gd name="connsiteX14" fmla="*/ 2150532 w 3165749"/>
                <a:gd name="connsiteY14" fmla="*/ 1331067 h 3088137"/>
                <a:gd name="connsiteX15" fmla="*/ 1631175 w 3165749"/>
                <a:gd name="connsiteY15" fmla="*/ 737183 h 3088137"/>
                <a:gd name="connsiteX16" fmla="*/ 1554308 w 3165749"/>
                <a:gd name="connsiteY16" fmla="*/ 0 h 3088137"/>
                <a:gd name="connsiteX17" fmla="*/ 1754699 w 3165749"/>
                <a:gd name="connsiteY17" fmla="*/ 19816 h 3088137"/>
                <a:gd name="connsiteX18" fmla="*/ 1763339 w 3165749"/>
                <a:gd name="connsiteY18" fmla="*/ 19386 h 3088137"/>
                <a:gd name="connsiteX19" fmla="*/ 2712242 w 3165749"/>
                <a:gd name="connsiteY19" fmla="*/ 1104813 h 3088137"/>
                <a:gd name="connsiteX20" fmla="*/ 2908127 w 3165749"/>
                <a:gd name="connsiteY20" fmla="*/ 1327170 h 3088137"/>
                <a:gd name="connsiteX21" fmla="*/ 3165749 w 3165749"/>
                <a:gd name="connsiteY21" fmla="*/ 1622151 h 3088137"/>
                <a:gd name="connsiteX22" fmla="*/ 2894986 w 3165749"/>
                <a:gd name="connsiteY22" fmla="*/ 1879745 h 3088137"/>
                <a:gd name="connsiteX23" fmla="*/ 2496507 w 3165749"/>
                <a:gd name="connsiteY23" fmla="*/ 1661780 h 3088137"/>
                <a:gd name="connsiteX24" fmla="*/ 2494007 w 3165749"/>
                <a:gd name="connsiteY24" fmla="*/ 1659098 h 3088137"/>
                <a:gd name="connsiteX25" fmla="*/ 1839451 w 3165749"/>
                <a:gd name="connsiteY25" fmla="*/ 2278087 h 3088137"/>
                <a:gd name="connsiteX26" fmla="*/ 1843797 w 3165749"/>
                <a:gd name="connsiteY26" fmla="*/ 2275753 h 3088137"/>
                <a:gd name="connsiteX27" fmla="*/ 2242275 w 3165749"/>
                <a:gd name="connsiteY27" fmla="*/ 2493713 h 3088137"/>
                <a:gd name="connsiteX28" fmla="*/ 1694068 w 3165749"/>
                <a:gd name="connsiteY28" fmla="*/ 3011084 h 3088137"/>
                <a:gd name="connsiteX29" fmla="*/ 1612611 w 3165749"/>
                <a:gd name="connsiteY29" fmla="*/ 3088137 h 3088137"/>
                <a:gd name="connsiteX30" fmla="*/ 1610785 w 3165749"/>
                <a:gd name="connsiteY30" fmla="*/ 3086043 h 3088137"/>
                <a:gd name="connsiteX31" fmla="*/ 1412339 w 3165749"/>
                <a:gd name="connsiteY31" fmla="*/ 3066417 h 3088137"/>
                <a:gd name="connsiteX32" fmla="*/ 1216395 w 3165749"/>
                <a:gd name="connsiteY32" fmla="*/ 2839651 h 3088137"/>
                <a:gd name="connsiteX33" fmla="*/ 629709 w 3165749"/>
                <a:gd name="connsiteY33" fmla="*/ 2190637 h 3088137"/>
                <a:gd name="connsiteX34" fmla="*/ 66088 w 3165749"/>
                <a:gd name="connsiteY34" fmla="*/ 1545549 h 3088137"/>
                <a:gd name="connsiteX35" fmla="*/ 0 w 3165749"/>
                <a:gd name="connsiteY35" fmla="*/ 1470655 h 3088137"/>
                <a:gd name="connsiteX36" fmla="*/ 407290 w 3165749"/>
                <a:gd name="connsiteY36" fmla="*/ 1085411 h 3088137"/>
                <a:gd name="connsiteX37" fmla="*/ 779407 w 3165749"/>
                <a:gd name="connsiteY37" fmla="*/ 735328 h 3088137"/>
                <a:gd name="connsiteX38" fmla="*/ 1554308 w 3165749"/>
                <a:gd name="connsiteY38" fmla="*/ 0 h 3088137"/>
                <a:gd name="connsiteX0" fmla="*/ 1631175 w 3165749"/>
                <a:gd name="connsiteY0" fmla="*/ 737183 h 3088137"/>
                <a:gd name="connsiteX1" fmla="*/ 1556366 w 3165749"/>
                <a:gd name="connsiteY1" fmla="*/ 809739 h 3088137"/>
                <a:gd name="connsiteX2" fmla="*/ 1485869 w 3165749"/>
                <a:gd name="connsiteY2" fmla="*/ 877970 h 3088137"/>
                <a:gd name="connsiteX3" fmla="*/ 1322973 w 3165749"/>
                <a:gd name="connsiteY3" fmla="*/ 1029946 h 3088137"/>
                <a:gd name="connsiteX4" fmla="*/ 895884 w 3165749"/>
                <a:gd name="connsiteY4" fmla="*/ 1435031 h 3088137"/>
                <a:gd name="connsiteX5" fmla="*/ 810056 w 3165749"/>
                <a:gd name="connsiteY5" fmla="*/ 1516440 h 3088137"/>
                <a:gd name="connsiteX6" fmla="*/ 851806 w 3165749"/>
                <a:gd name="connsiteY6" fmla="*/ 1564949 h 3088137"/>
                <a:gd name="connsiteX7" fmla="*/ 1425496 w 3165749"/>
                <a:gd name="connsiteY7" fmla="*/ 2216298 h 3088137"/>
                <a:gd name="connsiteX8" fmla="*/ 1542841 w 3165749"/>
                <a:gd name="connsiteY8" fmla="*/ 2350247 h 3088137"/>
                <a:gd name="connsiteX9" fmla="*/ 1698544 w 3165749"/>
                <a:gd name="connsiteY9" fmla="*/ 2201029 h 3088137"/>
                <a:gd name="connsiteX10" fmla="*/ 2358579 w 3165749"/>
                <a:gd name="connsiteY10" fmla="*/ 1587167 h 3088137"/>
                <a:gd name="connsiteX11" fmla="*/ 2353091 w 3165749"/>
                <a:gd name="connsiteY11" fmla="*/ 1584252 h 3088137"/>
                <a:gd name="connsiteX12" fmla="*/ 2364094 w 3165749"/>
                <a:gd name="connsiteY12" fmla="*/ 1573256 h 3088137"/>
                <a:gd name="connsiteX13" fmla="*/ 2346463 w 3165749"/>
                <a:gd name="connsiteY13" fmla="*/ 1553435 h 3088137"/>
                <a:gd name="connsiteX14" fmla="*/ 2150532 w 3165749"/>
                <a:gd name="connsiteY14" fmla="*/ 1331067 h 3088137"/>
                <a:gd name="connsiteX15" fmla="*/ 1631175 w 3165749"/>
                <a:gd name="connsiteY15" fmla="*/ 737183 h 3088137"/>
                <a:gd name="connsiteX16" fmla="*/ 1554308 w 3165749"/>
                <a:gd name="connsiteY16" fmla="*/ 0 h 3088137"/>
                <a:gd name="connsiteX17" fmla="*/ 1754699 w 3165749"/>
                <a:gd name="connsiteY17" fmla="*/ 19816 h 3088137"/>
                <a:gd name="connsiteX18" fmla="*/ 1763339 w 3165749"/>
                <a:gd name="connsiteY18" fmla="*/ 19386 h 3088137"/>
                <a:gd name="connsiteX19" fmla="*/ 2712242 w 3165749"/>
                <a:gd name="connsiteY19" fmla="*/ 1104813 h 3088137"/>
                <a:gd name="connsiteX20" fmla="*/ 2908127 w 3165749"/>
                <a:gd name="connsiteY20" fmla="*/ 1327170 h 3088137"/>
                <a:gd name="connsiteX21" fmla="*/ 3165749 w 3165749"/>
                <a:gd name="connsiteY21" fmla="*/ 1622151 h 3088137"/>
                <a:gd name="connsiteX22" fmla="*/ 2894986 w 3165749"/>
                <a:gd name="connsiteY22" fmla="*/ 1879745 h 3088137"/>
                <a:gd name="connsiteX23" fmla="*/ 2496507 w 3165749"/>
                <a:gd name="connsiteY23" fmla="*/ 1661780 h 3088137"/>
                <a:gd name="connsiteX24" fmla="*/ 2494007 w 3165749"/>
                <a:gd name="connsiteY24" fmla="*/ 1659098 h 3088137"/>
                <a:gd name="connsiteX25" fmla="*/ 1839451 w 3165749"/>
                <a:gd name="connsiteY25" fmla="*/ 2278087 h 3088137"/>
                <a:gd name="connsiteX26" fmla="*/ 2242275 w 3165749"/>
                <a:gd name="connsiteY26" fmla="*/ 2493713 h 3088137"/>
                <a:gd name="connsiteX27" fmla="*/ 1694068 w 3165749"/>
                <a:gd name="connsiteY27" fmla="*/ 3011084 h 3088137"/>
                <a:gd name="connsiteX28" fmla="*/ 1612611 w 3165749"/>
                <a:gd name="connsiteY28" fmla="*/ 3088137 h 3088137"/>
                <a:gd name="connsiteX29" fmla="*/ 1610785 w 3165749"/>
                <a:gd name="connsiteY29" fmla="*/ 3086043 h 3088137"/>
                <a:gd name="connsiteX30" fmla="*/ 1412339 w 3165749"/>
                <a:gd name="connsiteY30" fmla="*/ 3066417 h 3088137"/>
                <a:gd name="connsiteX31" fmla="*/ 1216395 w 3165749"/>
                <a:gd name="connsiteY31" fmla="*/ 2839651 h 3088137"/>
                <a:gd name="connsiteX32" fmla="*/ 629709 w 3165749"/>
                <a:gd name="connsiteY32" fmla="*/ 2190637 h 3088137"/>
                <a:gd name="connsiteX33" fmla="*/ 66088 w 3165749"/>
                <a:gd name="connsiteY33" fmla="*/ 1545549 h 3088137"/>
                <a:gd name="connsiteX34" fmla="*/ 0 w 3165749"/>
                <a:gd name="connsiteY34" fmla="*/ 1470655 h 3088137"/>
                <a:gd name="connsiteX35" fmla="*/ 407290 w 3165749"/>
                <a:gd name="connsiteY35" fmla="*/ 1085411 h 3088137"/>
                <a:gd name="connsiteX36" fmla="*/ 779407 w 3165749"/>
                <a:gd name="connsiteY36" fmla="*/ 735328 h 3088137"/>
                <a:gd name="connsiteX37" fmla="*/ 1554308 w 3165749"/>
                <a:gd name="connsiteY37" fmla="*/ 0 h 3088137"/>
                <a:gd name="connsiteX0" fmla="*/ 1631175 w 3165749"/>
                <a:gd name="connsiteY0" fmla="*/ 737183 h 3088137"/>
                <a:gd name="connsiteX1" fmla="*/ 1556366 w 3165749"/>
                <a:gd name="connsiteY1" fmla="*/ 809739 h 3088137"/>
                <a:gd name="connsiteX2" fmla="*/ 1485869 w 3165749"/>
                <a:gd name="connsiteY2" fmla="*/ 877970 h 3088137"/>
                <a:gd name="connsiteX3" fmla="*/ 1322973 w 3165749"/>
                <a:gd name="connsiteY3" fmla="*/ 1029946 h 3088137"/>
                <a:gd name="connsiteX4" fmla="*/ 895884 w 3165749"/>
                <a:gd name="connsiteY4" fmla="*/ 1435031 h 3088137"/>
                <a:gd name="connsiteX5" fmla="*/ 810056 w 3165749"/>
                <a:gd name="connsiteY5" fmla="*/ 1516440 h 3088137"/>
                <a:gd name="connsiteX6" fmla="*/ 851806 w 3165749"/>
                <a:gd name="connsiteY6" fmla="*/ 1564949 h 3088137"/>
                <a:gd name="connsiteX7" fmla="*/ 1425496 w 3165749"/>
                <a:gd name="connsiteY7" fmla="*/ 2216298 h 3088137"/>
                <a:gd name="connsiteX8" fmla="*/ 1542841 w 3165749"/>
                <a:gd name="connsiteY8" fmla="*/ 2350247 h 3088137"/>
                <a:gd name="connsiteX9" fmla="*/ 1698544 w 3165749"/>
                <a:gd name="connsiteY9" fmla="*/ 2201029 h 3088137"/>
                <a:gd name="connsiteX10" fmla="*/ 2358579 w 3165749"/>
                <a:gd name="connsiteY10" fmla="*/ 1587167 h 3088137"/>
                <a:gd name="connsiteX11" fmla="*/ 2353091 w 3165749"/>
                <a:gd name="connsiteY11" fmla="*/ 1584252 h 3088137"/>
                <a:gd name="connsiteX12" fmla="*/ 2364094 w 3165749"/>
                <a:gd name="connsiteY12" fmla="*/ 1573256 h 3088137"/>
                <a:gd name="connsiteX13" fmla="*/ 2346463 w 3165749"/>
                <a:gd name="connsiteY13" fmla="*/ 1553435 h 3088137"/>
                <a:gd name="connsiteX14" fmla="*/ 2150532 w 3165749"/>
                <a:gd name="connsiteY14" fmla="*/ 1331067 h 3088137"/>
                <a:gd name="connsiteX15" fmla="*/ 1631175 w 3165749"/>
                <a:gd name="connsiteY15" fmla="*/ 737183 h 3088137"/>
                <a:gd name="connsiteX16" fmla="*/ 1554308 w 3165749"/>
                <a:gd name="connsiteY16" fmla="*/ 0 h 3088137"/>
                <a:gd name="connsiteX17" fmla="*/ 1754699 w 3165749"/>
                <a:gd name="connsiteY17" fmla="*/ 19816 h 3088137"/>
                <a:gd name="connsiteX18" fmla="*/ 1763339 w 3165749"/>
                <a:gd name="connsiteY18" fmla="*/ 19386 h 3088137"/>
                <a:gd name="connsiteX19" fmla="*/ 2712242 w 3165749"/>
                <a:gd name="connsiteY19" fmla="*/ 1104813 h 3088137"/>
                <a:gd name="connsiteX20" fmla="*/ 2908127 w 3165749"/>
                <a:gd name="connsiteY20" fmla="*/ 1327170 h 3088137"/>
                <a:gd name="connsiteX21" fmla="*/ 3165749 w 3165749"/>
                <a:gd name="connsiteY21" fmla="*/ 1622151 h 3088137"/>
                <a:gd name="connsiteX22" fmla="*/ 2894986 w 3165749"/>
                <a:gd name="connsiteY22" fmla="*/ 1879745 h 3088137"/>
                <a:gd name="connsiteX23" fmla="*/ 2496507 w 3165749"/>
                <a:gd name="connsiteY23" fmla="*/ 1661780 h 3088137"/>
                <a:gd name="connsiteX24" fmla="*/ 2494007 w 3165749"/>
                <a:gd name="connsiteY24" fmla="*/ 1659098 h 3088137"/>
                <a:gd name="connsiteX25" fmla="*/ 2242275 w 3165749"/>
                <a:gd name="connsiteY25" fmla="*/ 2493713 h 3088137"/>
                <a:gd name="connsiteX26" fmla="*/ 1694068 w 3165749"/>
                <a:gd name="connsiteY26" fmla="*/ 3011084 h 3088137"/>
                <a:gd name="connsiteX27" fmla="*/ 1612611 w 3165749"/>
                <a:gd name="connsiteY27" fmla="*/ 3088137 h 3088137"/>
                <a:gd name="connsiteX28" fmla="*/ 1610785 w 3165749"/>
                <a:gd name="connsiteY28" fmla="*/ 3086043 h 3088137"/>
                <a:gd name="connsiteX29" fmla="*/ 1412339 w 3165749"/>
                <a:gd name="connsiteY29" fmla="*/ 3066417 h 3088137"/>
                <a:gd name="connsiteX30" fmla="*/ 1216395 w 3165749"/>
                <a:gd name="connsiteY30" fmla="*/ 2839651 h 3088137"/>
                <a:gd name="connsiteX31" fmla="*/ 629709 w 3165749"/>
                <a:gd name="connsiteY31" fmla="*/ 2190637 h 3088137"/>
                <a:gd name="connsiteX32" fmla="*/ 66088 w 3165749"/>
                <a:gd name="connsiteY32" fmla="*/ 1545549 h 3088137"/>
                <a:gd name="connsiteX33" fmla="*/ 0 w 3165749"/>
                <a:gd name="connsiteY33" fmla="*/ 1470655 h 3088137"/>
                <a:gd name="connsiteX34" fmla="*/ 407290 w 3165749"/>
                <a:gd name="connsiteY34" fmla="*/ 1085411 h 3088137"/>
                <a:gd name="connsiteX35" fmla="*/ 779407 w 3165749"/>
                <a:gd name="connsiteY35" fmla="*/ 735328 h 3088137"/>
                <a:gd name="connsiteX36" fmla="*/ 1554308 w 3165749"/>
                <a:gd name="connsiteY36" fmla="*/ 0 h 3088137"/>
                <a:gd name="connsiteX0" fmla="*/ 1631175 w 3165749"/>
                <a:gd name="connsiteY0" fmla="*/ 737183 h 3088137"/>
                <a:gd name="connsiteX1" fmla="*/ 1556366 w 3165749"/>
                <a:gd name="connsiteY1" fmla="*/ 809739 h 3088137"/>
                <a:gd name="connsiteX2" fmla="*/ 1485869 w 3165749"/>
                <a:gd name="connsiteY2" fmla="*/ 877970 h 3088137"/>
                <a:gd name="connsiteX3" fmla="*/ 1322973 w 3165749"/>
                <a:gd name="connsiteY3" fmla="*/ 1029946 h 3088137"/>
                <a:gd name="connsiteX4" fmla="*/ 895884 w 3165749"/>
                <a:gd name="connsiteY4" fmla="*/ 1435031 h 3088137"/>
                <a:gd name="connsiteX5" fmla="*/ 810056 w 3165749"/>
                <a:gd name="connsiteY5" fmla="*/ 1516440 h 3088137"/>
                <a:gd name="connsiteX6" fmla="*/ 851806 w 3165749"/>
                <a:gd name="connsiteY6" fmla="*/ 1564949 h 3088137"/>
                <a:gd name="connsiteX7" fmla="*/ 1425496 w 3165749"/>
                <a:gd name="connsiteY7" fmla="*/ 2216298 h 3088137"/>
                <a:gd name="connsiteX8" fmla="*/ 1542841 w 3165749"/>
                <a:gd name="connsiteY8" fmla="*/ 2350247 h 3088137"/>
                <a:gd name="connsiteX9" fmla="*/ 1698544 w 3165749"/>
                <a:gd name="connsiteY9" fmla="*/ 2201029 h 3088137"/>
                <a:gd name="connsiteX10" fmla="*/ 2358579 w 3165749"/>
                <a:gd name="connsiteY10" fmla="*/ 1587167 h 3088137"/>
                <a:gd name="connsiteX11" fmla="*/ 2353091 w 3165749"/>
                <a:gd name="connsiteY11" fmla="*/ 1584252 h 3088137"/>
                <a:gd name="connsiteX12" fmla="*/ 2364094 w 3165749"/>
                <a:gd name="connsiteY12" fmla="*/ 1573256 h 3088137"/>
                <a:gd name="connsiteX13" fmla="*/ 2346463 w 3165749"/>
                <a:gd name="connsiteY13" fmla="*/ 1553435 h 3088137"/>
                <a:gd name="connsiteX14" fmla="*/ 2150532 w 3165749"/>
                <a:gd name="connsiteY14" fmla="*/ 1331067 h 3088137"/>
                <a:gd name="connsiteX15" fmla="*/ 1631175 w 3165749"/>
                <a:gd name="connsiteY15" fmla="*/ 737183 h 3088137"/>
                <a:gd name="connsiteX16" fmla="*/ 1554308 w 3165749"/>
                <a:gd name="connsiteY16" fmla="*/ 0 h 3088137"/>
                <a:gd name="connsiteX17" fmla="*/ 1754699 w 3165749"/>
                <a:gd name="connsiteY17" fmla="*/ 19816 h 3088137"/>
                <a:gd name="connsiteX18" fmla="*/ 1763339 w 3165749"/>
                <a:gd name="connsiteY18" fmla="*/ 19386 h 3088137"/>
                <a:gd name="connsiteX19" fmla="*/ 2712242 w 3165749"/>
                <a:gd name="connsiteY19" fmla="*/ 1104813 h 3088137"/>
                <a:gd name="connsiteX20" fmla="*/ 2908127 w 3165749"/>
                <a:gd name="connsiteY20" fmla="*/ 1327170 h 3088137"/>
                <a:gd name="connsiteX21" fmla="*/ 3165749 w 3165749"/>
                <a:gd name="connsiteY21" fmla="*/ 1622151 h 3088137"/>
                <a:gd name="connsiteX22" fmla="*/ 2894986 w 3165749"/>
                <a:gd name="connsiteY22" fmla="*/ 1879745 h 3088137"/>
                <a:gd name="connsiteX23" fmla="*/ 2496507 w 3165749"/>
                <a:gd name="connsiteY23" fmla="*/ 1661780 h 3088137"/>
                <a:gd name="connsiteX24" fmla="*/ 2242275 w 3165749"/>
                <a:gd name="connsiteY24" fmla="*/ 2493713 h 3088137"/>
                <a:gd name="connsiteX25" fmla="*/ 1694068 w 3165749"/>
                <a:gd name="connsiteY25" fmla="*/ 3011084 h 3088137"/>
                <a:gd name="connsiteX26" fmla="*/ 1612611 w 3165749"/>
                <a:gd name="connsiteY26" fmla="*/ 3088137 h 3088137"/>
                <a:gd name="connsiteX27" fmla="*/ 1610785 w 3165749"/>
                <a:gd name="connsiteY27" fmla="*/ 3086043 h 3088137"/>
                <a:gd name="connsiteX28" fmla="*/ 1412339 w 3165749"/>
                <a:gd name="connsiteY28" fmla="*/ 3066417 h 3088137"/>
                <a:gd name="connsiteX29" fmla="*/ 1216395 w 3165749"/>
                <a:gd name="connsiteY29" fmla="*/ 2839651 h 3088137"/>
                <a:gd name="connsiteX30" fmla="*/ 629709 w 3165749"/>
                <a:gd name="connsiteY30" fmla="*/ 2190637 h 3088137"/>
                <a:gd name="connsiteX31" fmla="*/ 66088 w 3165749"/>
                <a:gd name="connsiteY31" fmla="*/ 1545549 h 3088137"/>
                <a:gd name="connsiteX32" fmla="*/ 0 w 3165749"/>
                <a:gd name="connsiteY32" fmla="*/ 1470655 h 3088137"/>
                <a:gd name="connsiteX33" fmla="*/ 407290 w 3165749"/>
                <a:gd name="connsiteY33" fmla="*/ 1085411 h 3088137"/>
                <a:gd name="connsiteX34" fmla="*/ 779407 w 3165749"/>
                <a:gd name="connsiteY34" fmla="*/ 735328 h 3088137"/>
                <a:gd name="connsiteX35" fmla="*/ 1554308 w 3165749"/>
                <a:gd name="connsiteY35" fmla="*/ 0 h 3088137"/>
                <a:gd name="connsiteX0" fmla="*/ 1631175 w 3165749"/>
                <a:gd name="connsiteY0" fmla="*/ 737183 h 3088137"/>
                <a:gd name="connsiteX1" fmla="*/ 1556366 w 3165749"/>
                <a:gd name="connsiteY1" fmla="*/ 809739 h 3088137"/>
                <a:gd name="connsiteX2" fmla="*/ 1485869 w 3165749"/>
                <a:gd name="connsiteY2" fmla="*/ 877970 h 3088137"/>
                <a:gd name="connsiteX3" fmla="*/ 1322973 w 3165749"/>
                <a:gd name="connsiteY3" fmla="*/ 1029946 h 3088137"/>
                <a:gd name="connsiteX4" fmla="*/ 895884 w 3165749"/>
                <a:gd name="connsiteY4" fmla="*/ 1435031 h 3088137"/>
                <a:gd name="connsiteX5" fmla="*/ 810056 w 3165749"/>
                <a:gd name="connsiteY5" fmla="*/ 1516440 h 3088137"/>
                <a:gd name="connsiteX6" fmla="*/ 851806 w 3165749"/>
                <a:gd name="connsiteY6" fmla="*/ 1564949 h 3088137"/>
                <a:gd name="connsiteX7" fmla="*/ 1425496 w 3165749"/>
                <a:gd name="connsiteY7" fmla="*/ 2216298 h 3088137"/>
                <a:gd name="connsiteX8" fmla="*/ 1542841 w 3165749"/>
                <a:gd name="connsiteY8" fmla="*/ 2350247 h 3088137"/>
                <a:gd name="connsiteX9" fmla="*/ 1698544 w 3165749"/>
                <a:gd name="connsiteY9" fmla="*/ 2201029 h 3088137"/>
                <a:gd name="connsiteX10" fmla="*/ 2358579 w 3165749"/>
                <a:gd name="connsiteY10" fmla="*/ 1587167 h 3088137"/>
                <a:gd name="connsiteX11" fmla="*/ 2353091 w 3165749"/>
                <a:gd name="connsiteY11" fmla="*/ 1584252 h 3088137"/>
                <a:gd name="connsiteX12" fmla="*/ 2364094 w 3165749"/>
                <a:gd name="connsiteY12" fmla="*/ 1573256 h 3088137"/>
                <a:gd name="connsiteX13" fmla="*/ 2346463 w 3165749"/>
                <a:gd name="connsiteY13" fmla="*/ 1553435 h 3088137"/>
                <a:gd name="connsiteX14" fmla="*/ 2150532 w 3165749"/>
                <a:gd name="connsiteY14" fmla="*/ 1331067 h 3088137"/>
                <a:gd name="connsiteX15" fmla="*/ 1631175 w 3165749"/>
                <a:gd name="connsiteY15" fmla="*/ 737183 h 3088137"/>
                <a:gd name="connsiteX16" fmla="*/ 1554308 w 3165749"/>
                <a:gd name="connsiteY16" fmla="*/ 0 h 3088137"/>
                <a:gd name="connsiteX17" fmla="*/ 1754699 w 3165749"/>
                <a:gd name="connsiteY17" fmla="*/ 19816 h 3088137"/>
                <a:gd name="connsiteX18" fmla="*/ 1763339 w 3165749"/>
                <a:gd name="connsiteY18" fmla="*/ 19386 h 3088137"/>
                <a:gd name="connsiteX19" fmla="*/ 2712242 w 3165749"/>
                <a:gd name="connsiteY19" fmla="*/ 1104813 h 3088137"/>
                <a:gd name="connsiteX20" fmla="*/ 2908127 w 3165749"/>
                <a:gd name="connsiteY20" fmla="*/ 1327170 h 3088137"/>
                <a:gd name="connsiteX21" fmla="*/ 3165749 w 3165749"/>
                <a:gd name="connsiteY21" fmla="*/ 1622151 h 3088137"/>
                <a:gd name="connsiteX22" fmla="*/ 2894986 w 3165749"/>
                <a:gd name="connsiteY22" fmla="*/ 1879745 h 3088137"/>
                <a:gd name="connsiteX23" fmla="*/ 2242275 w 3165749"/>
                <a:gd name="connsiteY23" fmla="*/ 2493713 h 3088137"/>
                <a:gd name="connsiteX24" fmla="*/ 1694068 w 3165749"/>
                <a:gd name="connsiteY24" fmla="*/ 3011084 h 3088137"/>
                <a:gd name="connsiteX25" fmla="*/ 1612611 w 3165749"/>
                <a:gd name="connsiteY25" fmla="*/ 3088137 h 3088137"/>
                <a:gd name="connsiteX26" fmla="*/ 1610785 w 3165749"/>
                <a:gd name="connsiteY26" fmla="*/ 3086043 h 3088137"/>
                <a:gd name="connsiteX27" fmla="*/ 1412339 w 3165749"/>
                <a:gd name="connsiteY27" fmla="*/ 3066417 h 3088137"/>
                <a:gd name="connsiteX28" fmla="*/ 1216395 w 3165749"/>
                <a:gd name="connsiteY28" fmla="*/ 2839651 h 3088137"/>
                <a:gd name="connsiteX29" fmla="*/ 629709 w 3165749"/>
                <a:gd name="connsiteY29" fmla="*/ 2190637 h 3088137"/>
                <a:gd name="connsiteX30" fmla="*/ 66088 w 3165749"/>
                <a:gd name="connsiteY30" fmla="*/ 1545549 h 3088137"/>
                <a:gd name="connsiteX31" fmla="*/ 0 w 3165749"/>
                <a:gd name="connsiteY31" fmla="*/ 1470655 h 3088137"/>
                <a:gd name="connsiteX32" fmla="*/ 407290 w 3165749"/>
                <a:gd name="connsiteY32" fmla="*/ 1085411 h 3088137"/>
                <a:gd name="connsiteX33" fmla="*/ 779407 w 3165749"/>
                <a:gd name="connsiteY33" fmla="*/ 735328 h 3088137"/>
                <a:gd name="connsiteX34" fmla="*/ 1554308 w 3165749"/>
                <a:gd name="connsiteY34" fmla="*/ 0 h 308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5749" h="3088137">
                  <a:moveTo>
                    <a:pt x="1631175" y="737183"/>
                  </a:moveTo>
                  <a:lnTo>
                    <a:pt x="1556366" y="809739"/>
                  </a:lnTo>
                  <a:lnTo>
                    <a:pt x="1485869" y="877970"/>
                  </a:lnTo>
                  <a:lnTo>
                    <a:pt x="1322973" y="1029946"/>
                  </a:lnTo>
                  <a:lnTo>
                    <a:pt x="895884" y="1435031"/>
                  </a:lnTo>
                  <a:lnTo>
                    <a:pt x="810056" y="1516440"/>
                  </a:lnTo>
                  <a:lnTo>
                    <a:pt x="851806" y="1564949"/>
                  </a:lnTo>
                  <a:lnTo>
                    <a:pt x="1425496" y="2216298"/>
                  </a:lnTo>
                  <a:lnTo>
                    <a:pt x="1542841" y="2350247"/>
                  </a:lnTo>
                  <a:lnTo>
                    <a:pt x="1698544" y="2201029"/>
                  </a:lnTo>
                  <a:lnTo>
                    <a:pt x="2358579" y="1587167"/>
                  </a:lnTo>
                  <a:lnTo>
                    <a:pt x="2353091" y="1584252"/>
                  </a:lnTo>
                  <a:lnTo>
                    <a:pt x="2364094" y="1573256"/>
                  </a:lnTo>
                  <a:lnTo>
                    <a:pt x="2346463" y="1553435"/>
                  </a:lnTo>
                  <a:lnTo>
                    <a:pt x="2150532" y="1331067"/>
                  </a:lnTo>
                  <a:lnTo>
                    <a:pt x="1631175" y="737183"/>
                  </a:lnTo>
                  <a:close/>
                  <a:moveTo>
                    <a:pt x="1554308" y="0"/>
                  </a:moveTo>
                  <a:lnTo>
                    <a:pt x="1754699" y="19816"/>
                  </a:lnTo>
                  <a:lnTo>
                    <a:pt x="1763339" y="19386"/>
                  </a:lnTo>
                  <a:lnTo>
                    <a:pt x="2712242" y="1104813"/>
                  </a:lnTo>
                  <a:lnTo>
                    <a:pt x="2908127" y="1327170"/>
                  </a:lnTo>
                  <a:lnTo>
                    <a:pt x="3165749" y="1622151"/>
                  </a:lnTo>
                  <a:lnTo>
                    <a:pt x="2894986" y="1879745"/>
                  </a:lnTo>
                  <a:lnTo>
                    <a:pt x="2242275" y="2493713"/>
                  </a:lnTo>
                  <a:lnTo>
                    <a:pt x="1694068" y="3011084"/>
                  </a:lnTo>
                  <a:lnTo>
                    <a:pt x="1612611" y="3088137"/>
                  </a:lnTo>
                  <a:lnTo>
                    <a:pt x="1610785" y="3086043"/>
                  </a:lnTo>
                  <a:lnTo>
                    <a:pt x="1412339" y="3066417"/>
                  </a:lnTo>
                  <a:lnTo>
                    <a:pt x="1216395" y="2839651"/>
                  </a:lnTo>
                  <a:lnTo>
                    <a:pt x="629709" y="2190637"/>
                  </a:lnTo>
                  <a:lnTo>
                    <a:pt x="66088" y="1545549"/>
                  </a:lnTo>
                  <a:lnTo>
                    <a:pt x="0" y="1470655"/>
                  </a:lnTo>
                  <a:lnTo>
                    <a:pt x="407290" y="1085411"/>
                  </a:lnTo>
                  <a:lnTo>
                    <a:pt x="779407" y="735328"/>
                  </a:lnTo>
                  <a:lnTo>
                    <a:pt x="1554308" y="0"/>
                  </a:lnTo>
                  <a:close/>
                </a:path>
              </a:pathLst>
            </a:custGeom>
            <a:solidFill>
              <a:srgbClr val="062745"/>
            </a:solidFill>
            <a:ln w="12700">
              <a:miter lim="400000"/>
            </a:ln>
          </p:spPr>
          <p:txBody>
            <a:bodyPr wrap="square" lIns="38100" tIns="38100" rIns="38100" bIns="38100" anchor="ctr">
              <a:noAutofit/>
            </a:bodyPr>
            <a:lstStyle/>
            <a:p>
              <a:pPr>
                <a:defRPr sz="3000">
                  <a:solidFill>
                    <a:srgbClr val="FFFFFF"/>
                  </a:solidFill>
                </a:defRPr>
              </a:pPr>
              <a:endParaRPr dirty="0"/>
            </a:p>
          </p:txBody>
        </p:sp>
        <p:sp>
          <p:nvSpPr>
            <p:cNvPr id="8" name="Freeform: Shape 31">
              <a:extLst>
                <a:ext uri="{FF2B5EF4-FFF2-40B4-BE49-F238E27FC236}">
                  <a16:creationId xmlns:a16="http://schemas.microsoft.com/office/drawing/2014/main" id="{4ED1235B-3357-F0D6-BAE3-3DEAC689CD2B}"/>
                </a:ext>
              </a:extLst>
            </p:cNvPr>
            <p:cNvSpPr/>
            <p:nvPr/>
          </p:nvSpPr>
          <p:spPr>
            <a:xfrm>
              <a:off x="4397590" y="2641419"/>
              <a:ext cx="1754699" cy="3086231"/>
            </a:xfrm>
            <a:custGeom>
              <a:avLst/>
              <a:gdLst>
                <a:gd name="connsiteX0" fmla="*/ 1554308 w 1754699"/>
                <a:gd name="connsiteY0" fmla="*/ 0 h 3086231"/>
                <a:gd name="connsiteX1" fmla="*/ 1754699 w 1754699"/>
                <a:gd name="connsiteY1" fmla="*/ 19816 h 3086231"/>
                <a:gd name="connsiteX2" fmla="*/ 992940 w 1754699"/>
                <a:gd name="connsiteY2" fmla="*/ 741933 h 3086231"/>
                <a:gd name="connsiteX3" fmla="*/ 620822 w 1754699"/>
                <a:gd name="connsiteY3" fmla="*/ 1092016 h 3086231"/>
                <a:gd name="connsiteX4" fmla="*/ 200391 w 1754699"/>
                <a:gd name="connsiteY4" fmla="*/ 1490471 h 3086231"/>
                <a:gd name="connsiteX5" fmla="*/ 206899 w 1754699"/>
                <a:gd name="connsiteY5" fmla="*/ 1497076 h 3086231"/>
                <a:gd name="connsiteX6" fmla="*/ 682529 w 1754699"/>
                <a:gd name="connsiteY6" fmla="*/ 2038715 h 3086231"/>
                <a:gd name="connsiteX7" fmla="*/ 672440 w 1754699"/>
                <a:gd name="connsiteY7" fmla="*/ 2067735 h 3086231"/>
                <a:gd name="connsiteX8" fmla="*/ 1245680 w 1754699"/>
                <a:gd name="connsiteY8" fmla="*/ 2753070 h 3086231"/>
                <a:gd name="connsiteX9" fmla="*/ 1267032 w 1754699"/>
                <a:gd name="connsiteY9" fmla="*/ 2689941 h 3086231"/>
                <a:gd name="connsiteX10" fmla="*/ 1612686 w 1754699"/>
                <a:gd name="connsiteY10" fmla="*/ 3086231 h 3086231"/>
                <a:gd name="connsiteX11" fmla="*/ 1412339 w 1754699"/>
                <a:gd name="connsiteY11" fmla="*/ 3066417 h 3086231"/>
                <a:gd name="connsiteX12" fmla="*/ 1216395 w 1754699"/>
                <a:gd name="connsiteY12" fmla="*/ 2839651 h 3086231"/>
                <a:gd name="connsiteX13" fmla="*/ 1226453 w 1754699"/>
                <a:gd name="connsiteY13" fmla="*/ 2809916 h 3086231"/>
                <a:gd name="connsiteX14" fmla="*/ 652833 w 1754699"/>
                <a:gd name="connsiteY14" fmla="*/ 2124127 h 3086231"/>
                <a:gd name="connsiteX15" fmla="*/ 629709 w 1754699"/>
                <a:gd name="connsiteY15" fmla="*/ 2190637 h 3086231"/>
                <a:gd name="connsiteX16" fmla="*/ 66088 w 1754699"/>
                <a:gd name="connsiteY16" fmla="*/ 1545549 h 3086231"/>
                <a:gd name="connsiteX17" fmla="*/ 0 w 1754699"/>
                <a:gd name="connsiteY17" fmla="*/ 1470655 h 3086231"/>
                <a:gd name="connsiteX18" fmla="*/ 407290 w 1754699"/>
                <a:gd name="connsiteY18" fmla="*/ 1085411 h 3086231"/>
                <a:gd name="connsiteX19" fmla="*/ 779407 w 1754699"/>
                <a:gd name="connsiteY19" fmla="*/ 735328 h 3086231"/>
                <a:gd name="connsiteX0" fmla="*/ 1554308 w 1754699"/>
                <a:gd name="connsiteY0" fmla="*/ 0 h 3086231"/>
                <a:gd name="connsiteX1" fmla="*/ 1754699 w 1754699"/>
                <a:gd name="connsiteY1" fmla="*/ 19816 h 3086231"/>
                <a:gd name="connsiteX2" fmla="*/ 992940 w 1754699"/>
                <a:gd name="connsiteY2" fmla="*/ 741933 h 3086231"/>
                <a:gd name="connsiteX3" fmla="*/ 620822 w 1754699"/>
                <a:gd name="connsiteY3" fmla="*/ 1092016 h 3086231"/>
                <a:gd name="connsiteX4" fmla="*/ 200391 w 1754699"/>
                <a:gd name="connsiteY4" fmla="*/ 1490471 h 3086231"/>
                <a:gd name="connsiteX5" fmla="*/ 206899 w 1754699"/>
                <a:gd name="connsiteY5" fmla="*/ 1497076 h 3086231"/>
                <a:gd name="connsiteX6" fmla="*/ 682529 w 1754699"/>
                <a:gd name="connsiteY6" fmla="*/ 2038715 h 3086231"/>
                <a:gd name="connsiteX7" fmla="*/ 672440 w 1754699"/>
                <a:gd name="connsiteY7" fmla="*/ 2067735 h 3086231"/>
                <a:gd name="connsiteX8" fmla="*/ 1245680 w 1754699"/>
                <a:gd name="connsiteY8" fmla="*/ 2753070 h 3086231"/>
                <a:gd name="connsiteX9" fmla="*/ 1267032 w 1754699"/>
                <a:gd name="connsiteY9" fmla="*/ 2689941 h 3086231"/>
                <a:gd name="connsiteX10" fmla="*/ 1612686 w 1754699"/>
                <a:gd name="connsiteY10" fmla="*/ 3086231 h 3086231"/>
                <a:gd name="connsiteX11" fmla="*/ 1412339 w 1754699"/>
                <a:gd name="connsiteY11" fmla="*/ 3066417 h 3086231"/>
                <a:gd name="connsiteX12" fmla="*/ 1216395 w 1754699"/>
                <a:gd name="connsiteY12" fmla="*/ 2839651 h 3086231"/>
                <a:gd name="connsiteX13" fmla="*/ 1226453 w 1754699"/>
                <a:gd name="connsiteY13" fmla="*/ 2809916 h 3086231"/>
                <a:gd name="connsiteX14" fmla="*/ 629709 w 1754699"/>
                <a:gd name="connsiteY14" fmla="*/ 2190637 h 3086231"/>
                <a:gd name="connsiteX15" fmla="*/ 66088 w 1754699"/>
                <a:gd name="connsiteY15" fmla="*/ 1545549 h 3086231"/>
                <a:gd name="connsiteX16" fmla="*/ 0 w 1754699"/>
                <a:gd name="connsiteY16" fmla="*/ 1470655 h 3086231"/>
                <a:gd name="connsiteX17" fmla="*/ 407290 w 1754699"/>
                <a:gd name="connsiteY17" fmla="*/ 1085411 h 3086231"/>
                <a:gd name="connsiteX18" fmla="*/ 779407 w 1754699"/>
                <a:gd name="connsiteY18" fmla="*/ 735328 h 3086231"/>
                <a:gd name="connsiteX19" fmla="*/ 1554308 w 1754699"/>
                <a:gd name="connsiteY19" fmla="*/ 0 h 3086231"/>
                <a:gd name="connsiteX0" fmla="*/ 1554308 w 1754699"/>
                <a:gd name="connsiteY0" fmla="*/ 0 h 3086231"/>
                <a:gd name="connsiteX1" fmla="*/ 1754699 w 1754699"/>
                <a:gd name="connsiteY1" fmla="*/ 19816 h 3086231"/>
                <a:gd name="connsiteX2" fmla="*/ 992940 w 1754699"/>
                <a:gd name="connsiteY2" fmla="*/ 741933 h 3086231"/>
                <a:gd name="connsiteX3" fmla="*/ 620822 w 1754699"/>
                <a:gd name="connsiteY3" fmla="*/ 1092016 h 3086231"/>
                <a:gd name="connsiteX4" fmla="*/ 200391 w 1754699"/>
                <a:gd name="connsiteY4" fmla="*/ 1490471 h 3086231"/>
                <a:gd name="connsiteX5" fmla="*/ 206899 w 1754699"/>
                <a:gd name="connsiteY5" fmla="*/ 1497076 h 3086231"/>
                <a:gd name="connsiteX6" fmla="*/ 682529 w 1754699"/>
                <a:gd name="connsiteY6" fmla="*/ 2038715 h 3086231"/>
                <a:gd name="connsiteX7" fmla="*/ 672440 w 1754699"/>
                <a:gd name="connsiteY7" fmla="*/ 2067735 h 3086231"/>
                <a:gd name="connsiteX8" fmla="*/ 1245680 w 1754699"/>
                <a:gd name="connsiteY8" fmla="*/ 2753070 h 3086231"/>
                <a:gd name="connsiteX9" fmla="*/ 1267032 w 1754699"/>
                <a:gd name="connsiteY9" fmla="*/ 2689941 h 3086231"/>
                <a:gd name="connsiteX10" fmla="*/ 1612686 w 1754699"/>
                <a:gd name="connsiteY10" fmla="*/ 3086231 h 3086231"/>
                <a:gd name="connsiteX11" fmla="*/ 1412339 w 1754699"/>
                <a:gd name="connsiteY11" fmla="*/ 3066417 h 3086231"/>
                <a:gd name="connsiteX12" fmla="*/ 1216395 w 1754699"/>
                <a:gd name="connsiteY12" fmla="*/ 2839651 h 3086231"/>
                <a:gd name="connsiteX13" fmla="*/ 629709 w 1754699"/>
                <a:gd name="connsiteY13" fmla="*/ 2190637 h 3086231"/>
                <a:gd name="connsiteX14" fmla="*/ 66088 w 1754699"/>
                <a:gd name="connsiteY14" fmla="*/ 1545549 h 3086231"/>
                <a:gd name="connsiteX15" fmla="*/ 0 w 1754699"/>
                <a:gd name="connsiteY15" fmla="*/ 1470655 h 3086231"/>
                <a:gd name="connsiteX16" fmla="*/ 407290 w 1754699"/>
                <a:gd name="connsiteY16" fmla="*/ 1085411 h 3086231"/>
                <a:gd name="connsiteX17" fmla="*/ 779407 w 1754699"/>
                <a:gd name="connsiteY17" fmla="*/ 735328 h 3086231"/>
                <a:gd name="connsiteX18" fmla="*/ 1554308 w 1754699"/>
                <a:gd name="connsiteY18" fmla="*/ 0 h 3086231"/>
                <a:gd name="connsiteX0" fmla="*/ 1554308 w 1754699"/>
                <a:gd name="connsiteY0" fmla="*/ 0 h 3086231"/>
                <a:gd name="connsiteX1" fmla="*/ 1754699 w 1754699"/>
                <a:gd name="connsiteY1" fmla="*/ 19816 h 3086231"/>
                <a:gd name="connsiteX2" fmla="*/ 992940 w 1754699"/>
                <a:gd name="connsiteY2" fmla="*/ 741933 h 3086231"/>
                <a:gd name="connsiteX3" fmla="*/ 620822 w 1754699"/>
                <a:gd name="connsiteY3" fmla="*/ 1092016 h 3086231"/>
                <a:gd name="connsiteX4" fmla="*/ 200391 w 1754699"/>
                <a:gd name="connsiteY4" fmla="*/ 1490471 h 3086231"/>
                <a:gd name="connsiteX5" fmla="*/ 206899 w 1754699"/>
                <a:gd name="connsiteY5" fmla="*/ 1497076 h 3086231"/>
                <a:gd name="connsiteX6" fmla="*/ 682529 w 1754699"/>
                <a:gd name="connsiteY6" fmla="*/ 2038715 h 3086231"/>
                <a:gd name="connsiteX7" fmla="*/ 672440 w 1754699"/>
                <a:gd name="connsiteY7" fmla="*/ 2067735 h 3086231"/>
                <a:gd name="connsiteX8" fmla="*/ 1267032 w 1754699"/>
                <a:gd name="connsiteY8" fmla="*/ 2689941 h 3086231"/>
                <a:gd name="connsiteX9" fmla="*/ 1612686 w 1754699"/>
                <a:gd name="connsiteY9" fmla="*/ 3086231 h 3086231"/>
                <a:gd name="connsiteX10" fmla="*/ 1412339 w 1754699"/>
                <a:gd name="connsiteY10" fmla="*/ 3066417 h 3086231"/>
                <a:gd name="connsiteX11" fmla="*/ 1216395 w 1754699"/>
                <a:gd name="connsiteY11" fmla="*/ 2839651 h 3086231"/>
                <a:gd name="connsiteX12" fmla="*/ 629709 w 1754699"/>
                <a:gd name="connsiteY12" fmla="*/ 2190637 h 3086231"/>
                <a:gd name="connsiteX13" fmla="*/ 66088 w 1754699"/>
                <a:gd name="connsiteY13" fmla="*/ 1545549 h 3086231"/>
                <a:gd name="connsiteX14" fmla="*/ 0 w 1754699"/>
                <a:gd name="connsiteY14" fmla="*/ 1470655 h 3086231"/>
                <a:gd name="connsiteX15" fmla="*/ 407290 w 1754699"/>
                <a:gd name="connsiteY15" fmla="*/ 1085411 h 3086231"/>
                <a:gd name="connsiteX16" fmla="*/ 779407 w 1754699"/>
                <a:gd name="connsiteY16" fmla="*/ 735328 h 3086231"/>
                <a:gd name="connsiteX17" fmla="*/ 1554308 w 1754699"/>
                <a:gd name="connsiteY17" fmla="*/ 0 h 3086231"/>
                <a:gd name="connsiteX0" fmla="*/ 1554308 w 1754699"/>
                <a:gd name="connsiteY0" fmla="*/ 0 h 3086231"/>
                <a:gd name="connsiteX1" fmla="*/ 1754699 w 1754699"/>
                <a:gd name="connsiteY1" fmla="*/ 19816 h 3086231"/>
                <a:gd name="connsiteX2" fmla="*/ 992940 w 1754699"/>
                <a:gd name="connsiteY2" fmla="*/ 741933 h 3086231"/>
                <a:gd name="connsiteX3" fmla="*/ 620822 w 1754699"/>
                <a:gd name="connsiteY3" fmla="*/ 1092016 h 3086231"/>
                <a:gd name="connsiteX4" fmla="*/ 200391 w 1754699"/>
                <a:gd name="connsiteY4" fmla="*/ 1490471 h 3086231"/>
                <a:gd name="connsiteX5" fmla="*/ 206899 w 1754699"/>
                <a:gd name="connsiteY5" fmla="*/ 1497076 h 3086231"/>
                <a:gd name="connsiteX6" fmla="*/ 682529 w 1754699"/>
                <a:gd name="connsiteY6" fmla="*/ 2038715 h 3086231"/>
                <a:gd name="connsiteX7" fmla="*/ 1267032 w 1754699"/>
                <a:gd name="connsiteY7" fmla="*/ 2689941 h 3086231"/>
                <a:gd name="connsiteX8" fmla="*/ 1612686 w 1754699"/>
                <a:gd name="connsiteY8" fmla="*/ 3086231 h 3086231"/>
                <a:gd name="connsiteX9" fmla="*/ 1412339 w 1754699"/>
                <a:gd name="connsiteY9" fmla="*/ 3066417 h 3086231"/>
                <a:gd name="connsiteX10" fmla="*/ 1216395 w 1754699"/>
                <a:gd name="connsiteY10" fmla="*/ 2839651 h 3086231"/>
                <a:gd name="connsiteX11" fmla="*/ 629709 w 1754699"/>
                <a:gd name="connsiteY11" fmla="*/ 2190637 h 3086231"/>
                <a:gd name="connsiteX12" fmla="*/ 66088 w 1754699"/>
                <a:gd name="connsiteY12" fmla="*/ 1545549 h 3086231"/>
                <a:gd name="connsiteX13" fmla="*/ 0 w 1754699"/>
                <a:gd name="connsiteY13" fmla="*/ 1470655 h 3086231"/>
                <a:gd name="connsiteX14" fmla="*/ 407290 w 1754699"/>
                <a:gd name="connsiteY14" fmla="*/ 1085411 h 3086231"/>
                <a:gd name="connsiteX15" fmla="*/ 779407 w 1754699"/>
                <a:gd name="connsiteY15" fmla="*/ 735328 h 3086231"/>
                <a:gd name="connsiteX16" fmla="*/ 1554308 w 1754699"/>
                <a:gd name="connsiteY16" fmla="*/ 0 h 30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4699" h="3086231">
                  <a:moveTo>
                    <a:pt x="1554308" y="0"/>
                  </a:moveTo>
                  <a:lnTo>
                    <a:pt x="1754699" y="19816"/>
                  </a:lnTo>
                  <a:lnTo>
                    <a:pt x="992940" y="741933"/>
                  </a:lnTo>
                  <a:lnTo>
                    <a:pt x="620822" y="1092016"/>
                  </a:lnTo>
                  <a:lnTo>
                    <a:pt x="200391" y="1490471"/>
                  </a:lnTo>
                  <a:lnTo>
                    <a:pt x="206899" y="1497076"/>
                  </a:lnTo>
                  <a:lnTo>
                    <a:pt x="682529" y="2038715"/>
                  </a:lnTo>
                  <a:lnTo>
                    <a:pt x="1267032" y="2689941"/>
                  </a:lnTo>
                  <a:lnTo>
                    <a:pt x="1612686" y="3086231"/>
                  </a:lnTo>
                  <a:lnTo>
                    <a:pt x="1412339" y="3066417"/>
                  </a:lnTo>
                  <a:lnTo>
                    <a:pt x="1216395" y="2839651"/>
                  </a:lnTo>
                  <a:lnTo>
                    <a:pt x="629709" y="2190637"/>
                  </a:lnTo>
                  <a:lnTo>
                    <a:pt x="66088" y="1545549"/>
                  </a:lnTo>
                  <a:lnTo>
                    <a:pt x="0" y="1470655"/>
                  </a:lnTo>
                  <a:lnTo>
                    <a:pt x="407290" y="1085411"/>
                  </a:lnTo>
                  <a:lnTo>
                    <a:pt x="779407" y="735328"/>
                  </a:lnTo>
                  <a:lnTo>
                    <a:pt x="1554308" y="0"/>
                  </a:lnTo>
                  <a:close/>
                </a:path>
              </a:pathLst>
            </a:custGeom>
            <a:solidFill>
              <a:srgbClr val="062745"/>
            </a:solidFill>
            <a:ln w="12700">
              <a:miter lim="400000"/>
            </a:ln>
          </p:spPr>
          <p:txBody>
            <a:bodyPr wrap="square" lIns="38100" tIns="38100" rIns="38100" bIns="38100" anchor="ctr">
              <a:noAutofit/>
            </a:bodyPr>
            <a:lstStyle/>
            <a:p>
              <a:pPr>
                <a:defRPr sz="3000">
                  <a:solidFill>
                    <a:srgbClr val="FFFFFF"/>
                  </a:solidFill>
                </a:defRPr>
              </a:pPr>
              <a:endParaRPr dirty="0"/>
            </a:p>
          </p:txBody>
        </p:sp>
        <p:sp>
          <p:nvSpPr>
            <p:cNvPr id="9" name="Freeform: Shape 28">
              <a:extLst>
                <a:ext uri="{FF2B5EF4-FFF2-40B4-BE49-F238E27FC236}">
                  <a16:creationId xmlns:a16="http://schemas.microsoft.com/office/drawing/2014/main" id="{04B567F7-2ABA-6620-A9D8-2CAF2324F844}"/>
                </a:ext>
              </a:extLst>
            </p:cNvPr>
            <p:cNvSpPr/>
            <p:nvPr/>
          </p:nvSpPr>
          <p:spPr>
            <a:xfrm>
              <a:off x="4606574" y="2660805"/>
              <a:ext cx="2956765" cy="3068751"/>
            </a:xfrm>
            <a:custGeom>
              <a:avLst/>
              <a:gdLst>
                <a:gd name="connsiteX0" fmla="*/ 1554355 w 2956765"/>
                <a:gd name="connsiteY0" fmla="*/ 0 h 3068751"/>
                <a:gd name="connsiteX1" fmla="*/ 2503258 w 2956765"/>
                <a:gd name="connsiteY1" fmla="*/ 1085427 h 3068751"/>
                <a:gd name="connsiteX2" fmla="*/ 2699143 w 2956765"/>
                <a:gd name="connsiteY2" fmla="*/ 1307784 h 3068751"/>
                <a:gd name="connsiteX3" fmla="*/ 2956765 w 2956765"/>
                <a:gd name="connsiteY3" fmla="*/ 1602765 h 3068751"/>
                <a:gd name="connsiteX4" fmla="*/ 2686002 w 2956765"/>
                <a:gd name="connsiteY4" fmla="*/ 1860359 h 3068751"/>
                <a:gd name="connsiteX5" fmla="*/ 2287523 w 2956765"/>
                <a:gd name="connsiteY5" fmla="*/ 1642394 h 3068751"/>
                <a:gd name="connsiteX6" fmla="*/ 2357883 w 2956765"/>
                <a:gd name="connsiteY6" fmla="*/ 1576314 h 3068751"/>
                <a:gd name="connsiteX7" fmla="*/ 2274245 w 2956765"/>
                <a:gd name="connsiteY7" fmla="*/ 1481725 h 3068751"/>
                <a:gd name="connsiteX8" fmla="*/ 2080550 w 2956765"/>
                <a:gd name="connsiteY8" fmla="*/ 1259275 h 3068751"/>
                <a:gd name="connsiteX9" fmla="*/ 1523555 w 2956765"/>
                <a:gd name="connsiteY9" fmla="*/ 623048 h 3068751"/>
                <a:gd name="connsiteX10" fmla="*/ 1422259 w 2956765"/>
                <a:gd name="connsiteY10" fmla="*/ 717730 h 3068751"/>
                <a:gd name="connsiteX11" fmla="*/ 1347382 w 2956765"/>
                <a:gd name="connsiteY11" fmla="*/ 790353 h 3068751"/>
                <a:gd name="connsiteX12" fmla="*/ 1276885 w 2956765"/>
                <a:gd name="connsiteY12" fmla="*/ 858584 h 3068751"/>
                <a:gd name="connsiteX13" fmla="*/ 1113989 w 2956765"/>
                <a:gd name="connsiteY13" fmla="*/ 1010560 h 3068751"/>
                <a:gd name="connsiteX14" fmla="*/ 686900 w 2956765"/>
                <a:gd name="connsiteY14" fmla="*/ 1415645 h 3068751"/>
                <a:gd name="connsiteX15" fmla="*/ 601072 w 2956765"/>
                <a:gd name="connsiteY15" fmla="*/ 1497054 h 3068751"/>
                <a:gd name="connsiteX16" fmla="*/ 642822 w 2956765"/>
                <a:gd name="connsiteY16" fmla="*/ 1545563 h 3068751"/>
                <a:gd name="connsiteX17" fmla="*/ 623111 w 2956765"/>
                <a:gd name="connsiteY17" fmla="*/ 1605008 h 3068751"/>
                <a:gd name="connsiteX18" fmla="*/ 612873 w 2956765"/>
                <a:gd name="connsiteY18" fmla="*/ 1633079 h 3068751"/>
                <a:gd name="connsiteX19" fmla="*/ 1182980 w 2956765"/>
                <a:gd name="connsiteY19" fmla="*/ 2297499 h 3068751"/>
                <a:gd name="connsiteX20" fmla="*/ 1216512 w 2956765"/>
                <a:gd name="connsiteY20" fmla="*/ 2196912 h 3068751"/>
                <a:gd name="connsiteX21" fmla="*/ 1434467 w 2956765"/>
                <a:gd name="connsiteY21" fmla="*/ 2445709 h 3068751"/>
                <a:gd name="connsiteX22" fmla="*/ 1634813 w 2956765"/>
                <a:gd name="connsiteY22" fmla="*/ 2256367 h 3068751"/>
                <a:gd name="connsiteX23" fmla="*/ 2033291 w 2956765"/>
                <a:gd name="connsiteY23" fmla="*/ 2474327 h 3068751"/>
                <a:gd name="connsiteX24" fmla="*/ 1485084 w 2956765"/>
                <a:gd name="connsiteY24" fmla="*/ 2991698 h 3068751"/>
                <a:gd name="connsiteX25" fmla="*/ 1403627 w 2956765"/>
                <a:gd name="connsiteY25" fmla="*/ 3068751 h 3068751"/>
                <a:gd name="connsiteX26" fmla="*/ 1057978 w 2956765"/>
                <a:gd name="connsiteY26" fmla="*/ 2672468 h 3068751"/>
                <a:gd name="connsiteX27" fmla="*/ 1071759 w 2956765"/>
                <a:gd name="connsiteY27" fmla="*/ 2631130 h 3068751"/>
                <a:gd name="connsiteX28" fmla="*/ 500267 w 2956765"/>
                <a:gd name="connsiteY28" fmla="*/ 1965098 h 3068751"/>
                <a:gd name="connsiteX29" fmla="*/ 482117 w 2956765"/>
                <a:gd name="connsiteY29" fmla="*/ 2018878 h 3068751"/>
                <a:gd name="connsiteX30" fmla="*/ 6570 w 2956765"/>
                <a:gd name="connsiteY30" fmla="*/ 1477239 h 3068751"/>
                <a:gd name="connsiteX31" fmla="*/ 0 w 2956765"/>
                <a:gd name="connsiteY31" fmla="*/ 1470696 h 3068751"/>
                <a:gd name="connsiteX32" fmla="*/ 420517 w 2956765"/>
                <a:gd name="connsiteY32" fmla="*/ 1072155 h 3068751"/>
                <a:gd name="connsiteX33" fmla="*/ 792577 w 2956765"/>
                <a:gd name="connsiteY33" fmla="*/ 722123 h 3068751"/>
                <a:gd name="connsiteX0" fmla="*/ 1554355 w 2956765"/>
                <a:gd name="connsiteY0" fmla="*/ 0 h 3068751"/>
                <a:gd name="connsiteX1" fmla="*/ 2503258 w 2956765"/>
                <a:gd name="connsiteY1" fmla="*/ 1085427 h 3068751"/>
                <a:gd name="connsiteX2" fmla="*/ 2699143 w 2956765"/>
                <a:gd name="connsiteY2" fmla="*/ 1307784 h 3068751"/>
                <a:gd name="connsiteX3" fmla="*/ 2956765 w 2956765"/>
                <a:gd name="connsiteY3" fmla="*/ 1602765 h 3068751"/>
                <a:gd name="connsiteX4" fmla="*/ 2686002 w 2956765"/>
                <a:gd name="connsiteY4" fmla="*/ 1860359 h 3068751"/>
                <a:gd name="connsiteX5" fmla="*/ 2287523 w 2956765"/>
                <a:gd name="connsiteY5" fmla="*/ 1642394 h 3068751"/>
                <a:gd name="connsiteX6" fmla="*/ 2357883 w 2956765"/>
                <a:gd name="connsiteY6" fmla="*/ 1576314 h 3068751"/>
                <a:gd name="connsiteX7" fmla="*/ 2274245 w 2956765"/>
                <a:gd name="connsiteY7" fmla="*/ 1481725 h 3068751"/>
                <a:gd name="connsiteX8" fmla="*/ 2080550 w 2956765"/>
                <a:gd name="connsiteY8" fmla="*/ 1259275 h 3068751"/>
                <a:gd name="connsiteX9" fmla="*/ 1523555 w 2956765"/>
                <a:gd name="connsiteY9" fmla="*/ 623048 h 3068751"/>
                <a:gd name="connsiteX10" fmla="*/ 1422259 w 2956765"/>
                <a:gd name="connsiteY10" fmla="*/ 717730 h 3068751"/>
                <a:gd name="connsiteX11" fmla="*/ 1347382 w 2956765"/>
                <a:gd name="connsiteY11" fmla="*/ 790353 h 3068751"/>
                <a:gd name="connsiteX12" fmla="*/ 1276885 w 2956765"/>
                <a:gd name="connsiteY12" fmla="*/ 858584 h 3068751"/>
                <a:gd name="connsiteX13" fmla="*/ 1113989 w 2956765"/>
                <a:gd name="connsiteY13" fmla="*/ 1010560 h 3068751"/>
                <a:gd name="connsiteX14" fmla="*/ 686900 w 2956765"/>
                <a:gd name="connsiteY14" fmla="*/ 1415645 h 3068751"/>
                <a:gd name="connsiteX15" fmla="*/ 601072 w 2956765"/>
                <a:gd name="connsiteY15" fmla="*/ 1497054 h 3068751"/>
                <a:gd name="connsiteX16" fmla="*/ 642822 w 2956765"/>
                <a:gd name="connsiteY16" fmla="*/ 1545563 h 3068751"/>
                <a:gd name="connsiteX17" fmla="*/ 623111 w 2956765"/>
                <a:gd name="connsiteY17" fmla="*/ 1605008 h 3068751"/>
                <a:gd name="connsiteX18" fmla="*/ 1182980 w 2956765"/>
                <a:gd name="connsiteY18" fmla="*/ 2297499 h 3068751"/>
                <a:gd name="connsiteX19" fmla="*/ 1216512 w 2956765"/>
                <a:gd name="connsiteY19" fmla="*/ 2196912 h 3068751"/>
                <a:gd name="connsiteX20" fmla="*/ 1434467 w 2956765"/>
                <a:gd name="connsiteY20" fmla="*/ 2445709 h 3068751"/>
                <a:gd name="connsiteX21" fmla="*/ 1634813 w 2956765"/>
                <a:gd name="connsiteY21" fmla="*/ 2256367 h 3068751"/>
                <a:gd name="connsiteX22" fmla="*/ 2033291 w 2956765"/>
                <a:gd name="connsiteY22" fmla="*/ 2474327 h 3068751"/>
                <a:gd name="connsiteX23" fmla="*/ 1485084 w 2956765"/>
                <a:gd name="connsiteY23" fmla="*/ 2991698 h 3068751"/>
                <a:gd name="connsiteX24" fmla="*/ 1403627 w 2956765"/>
                <a:gd name="connsiteY24" fmla="*/ 3068751 h 3068751"/>
                <a:gd name="connsiteX25" fmla="*/ 1057978 w 2956765"/>
                <a:gd name="connsiteY25" fmla="*/ 2672468 h 3068751"/>
                <a:gd name="connsiteX26" fmla="*/ 1071759 w 2956765"/>
                <a:gd name="connsiteY26" fmla="*/ 2631130 h 3068751"/>
                <a:gd name="connsiteX27" fmla="*/ 500267 w 2956765"/>
                <a:gd name="connsiteY27" fmla="*/ 1965098 h 3068751"/>
                <a:gd name="connsiteX28" fmla="*/ 482117 w 2956765"/>
                <a:gd name="connsiteY28" fmla="*/ 2018878 h 3068751"/>
                <a:gd name="connsiteX29" fmla="*/ 6570 w 2956765"/>
                <a:gd name="connsiteY29" fmla="*/ 1477239 h 3068751"/>
                <a:gd name="connsiteX30" fmla="*/ 0 w 2956765"/>
                <a:gd name="connsiteY30" fmla="*/ 1470696 h 3068751"/>
                <a:gd name="connsiteX31" fmla="*/ 420517 w 2956765"/>
                <a:gd name="connsiteY31" fmla="*/ 1072155 h 3068751"/>
                <a:gd name="connsiteX32" fmla="*/ 792577 w 2956765"/>
                <a:gd name="connsiteY32" fmla="*/ 722123 h 3068751"/>
                <a:gd name="connsiteX33" fmla="*/ 1554355 w 2956765"/>
                <a:gd name="connsiteY33" fmla="*/ 0 h 3068751"/>
                <a:gd name="connsiteX0" fmla="*/ 1554355 w 2956765"/>
                <a:gd name="connsiteY0" fmla="*/ 0 h 3068751"/>
                <a:gd name="connsiteX1" fmla="*/ 2503258 w 2956765"/>
                <a:gd name="connsiteY1" fmla="*/ 1085427 h 3068751"/>
                <a:gd name="connsiteX2" fmla="*/ 2699143 w 2956765"/>
                <a:gd name="connsiteY2" fmla="*/ 1307784 h 3068751"/>
                <a:gd name="connsiteX3" fmla="*/ 2956765 w 2956765"/>
                <a:gd name="connsiteY3" fmla="*/ 1602765 h 3068751"/>
                <a:gd name="connsiteX4" fmla="*/ 2686002 w 2956765"/>
                <a:gd name="connsiteY4" fmla="*/ 1860359 h 3068751"/>
                <a:gd name="connsiteX5" fmla="*/ 2287523 w 2956765"/>
                <a:gd name="connsiteY5" fmla="*/ 1642394 h 3068751"/>
                <a:gd name="connsiteX6" fmla="*/ 2357883 w 2956765"/>
                <a:gd name="connsiteY6" fmla="*/ 1576314 h 3068751"/>
                <a:gd name="connsiteX7" fmla="*/ 2274245 w 2956765"/>
                <a:gd name="connsiteY7" fmla="*/ 1481725 h 3068751"/>
                <a:gd name="connsiteX8" fmla="*/ 2080550 w 2956765"/>
                <a:gd name="connsiteY8" fmla="*/ 1259275 h 3068751"/>
                <a:gd name="connsiteX9" fmla="*/ 1523555 w 2956765"/>
                <a:gd name="connsiteY9" fmla="*/ 623048 h 3068751"/>
                <a:gd name="connsiteX10" fmla="*/ 1422259 w 2956765"/>
                <a:gd name="connsiteY10" fmla="*/ 717730 h 3068751"/>
                <a:gd name="connsiteX11" fmla="*/ 1347382 w 2956765"/>
                <a:gd name="connsiteY11" fmla="*/ 790353 h 3068751"/>
                <a:gd name="connsiteX12" fmla="*/ 1276885 w 2956765"/>
                <a:gd name="connsiteY12" fmla="*/ 858584 h 3068751"/>
                <a:gd name="connsiteX13" fmla="*/ 1113989 w 2956765"/>
                <a:gd name="connsiteY13" fmla="*/ 1010560 h 3068751"/>
                <a:gd name="connsiteX14" fmla="*/ 686900 w 2956765"/>
                <a:gd name="connsiteY14" fmla="*/ 1415645 h 3068751"/>
                <a:gd name="connsiteX15" fmla="*/ 601072 w 2956765"/>
                <a:gd name="connsiteY15" fmla="*/ 1497054 h 3068751"/>
                <a:gd name="connsiteX16" fmla="*/ 642822 w 2956765"/>
                <a:gd name="connsiteY16" fmla="*/ 1545563 h 3068751"/>
                <a:gd name="connsiteX17" fmla="*/ 1182980 w 2956765"/>
                <a:gd name="connsiteY17" fmla="*/ 2297499 h 3068751"/>
                <a:gd name="connsiteX18" fmla="*/ 1216512 w 2956765"/>
                <a:gd name="connsiteY18" fmla="*/ 2196912 h 3068751"/>
                <a:gd name="connsiteX19" fmla="*/ 1434467 w 2956765"/>
                <a:gd name="connsiteY19" fmla="*/ 2445709 h 3068751"/>
                <a:gd name="connsiteX20" fmla="*/ 1634813 w 2956765"/>
                <a:gd name="connsiteY20" fmla="*/ 2256367 h 3068751"/>
                <a:gd name="connsiteX21" fmla="*/ 2033291 w 2956765"/>
                <a:gd name="connsiteY21" fmla="*/ 2474327 h 3068751"/>
                <a:gd name="connsiteX22" fmla="*/ 1485084 w 2956765"/>
                <a:gd name="connsiteY22" fmla="*/ 2991698 h 3068751"/>
                <a:gd name="connsiteX23" fmla="*/ 1403627 w 2956765"/>
                <a:gd name="connsiteY23" fmla="*/ 3068751 h 3068751"/>
                <a:gd name="connsiteX24" fmla="*/ 1057978 w 2956765"/>
                <a:gd name="connsiteY24" fmla="*/ 2672468 h 3068751"/>
                <a:gd name="connsiteX25" fmla="*/ 1071759 w 2956765"/>
                <a:gd name="connsiteY25" fmla="*/ 2631130 h 3068751"/>
                <a:gd name="connsiteX26" fmla="*/ 500267 w 2956765"/>
                <a:gd name="connsiteY26" fmla="*/ 1965098 h 3068751"/>
                <a:gd name="connsiteX27" fmla="*/ 482117 w 2956765"/>
                <a:gd name="connsiteY27" fmla="*/ 2018878 h 3068751"/>
                <a:gd name="connsiteX28" fmla="*/ 6570 w 2956765"/>
                <a:gd name="connsiteY28" fmla="*/ 1477239 h 3068751"/>
                <a:gd name="connsiteX29" fmla="*/ 0 w 2956765"/>
                <a:gd name="connsiteY29" fmla="*/ 1470696 h 3068751"/>
                <a:gd name="connsiteX30" fmla="*/ 420517 w 2956765"/>
                <a:gd name="connsiteY30" fmla="*/ 1072155 h 3068751"/>
                <a:gd name="connsiteX31" fmla="*/ 792577 w 2956765"/>
                <a:gd name="connsiteY31" fmla="*/ 722123 h 3068751"/>
                <a:gd name="connsiteX32" fmla="*/ 1554355 w 2956765"/>
                <a:gd name="connsiteY32" fmla="*/ 0 h 3068751"/>
                <a:gd name="connsiteX0" fmla="*/ 1554355 w 2956765"/>
                <a:gd name="connsiteY0" fmla="*/ 0 h 3068751"/>
                <a:gd name="connsiteX1" fmla="*/ 2503258 w 2956765"/>
                <a:gd name="connsiteY1" fmla="*/ 1085427 h 3068751"/>
                <a:gd name="connsiteX2" fmla="*/ 2699143 w 2956765"/>
                <a:gd name="connsiteY2" fmla="*/ 1307784 h 3068751"/>
                <a:gd name="connsiteX3" fmla="*/ 2956765 w 2956765"/>
                <a:gd name="connsiteY3" fmla="*/ 1602765 h 3068751"/>
                <a:gd name="connsiteX4" fmla="*/ 2686002 w 2956765"/>
                <a:gd name="connsiteY4" fmla="*/ 1860359 h 3068751"/>
                <a:gd name="connsiteX5" fmla="*/ 2287523 w 2956765"/>
                <a:gd name="connsiteY5" fmla="*/ 1642394 h 3068751"/>
                <a:gd name="connsiteX6" fmla="*/ 2357883 w 2956765"/>
                <a:gd name="connsiteY6" fmla="*/ 1576314 h 3068751"/>
                <a:gd name="connsiteX7" fmla="*/ 2274245 w 2956765"/>
                <a:gd name="connsiteY7" fmla="*/ 1481725 h 3068751"/>
                <a:gd name="connsiteX8" fmla="*/ 2080550 w 2956765"/>
                <a:gd name="connsiteY8" fmla="*/ 1259275 h 3068751"/>
                <a:gd name="connsiteX9" fmla="*/ 1523555 w 2956765"/>
                <a:gd name="connsiteY9" fmla="*/ 623048 h 3068751"/>
                <a:gd name="connsiteX10" fmla="*/ 1422259 w 2956765"/>
                <a:gd name="connsiteY10" fmla="*/ 717730 h 3068751"/>
                <a:gd name="connsiteX11" fmla="*/ 1347382 w 2956765"/>
                <a:gd name="connsiteY11" fmla="*/ 790353 h 3068751"/>
                <a:gd name="connsiteX12" fmla="*/ 1276885 w 2956765"/>
                <a:gd name="connsiteY12" fmla="*/ 858584 h 3068751"/>
                <a:gd name="connsiteX13" fmla="*/ 1113989 w 2956765"/>
                <a:gd name="connsiteY13" fmla="*/ 1010560 h 3068751"/>
                <a:gd name="connsiteX14" fmla="*/ 686900 w 2956765"/>
                <a:gd name="connsiteY14" fmla="*/ 1415645 h 3068751"/>
                <a:gd name="connsiteX15" fmla="*/ 601072 w 2956765"/>
                <a:gd name="connsiteY15" fmla="*/ 1497054 h 3068751"/>
                <a:gd name="connsiteX16" fmla="*/ 642822 w 2956765"/>
                <a:gd name="connsiteY16" fmla="*/ 1545563 h 3068751"/>
                <a:gd name="connsiteX17" fmla="*/ 1216512 w 2956765"/>
                <a:gd name="connsiteY17" fmla="*/ 2196912 h 3068751"/>
                <a:gd name="connsiteX18" fmla="*/ 1434467 w 2956765"/>
                <a:gd name="connsiteY18" fmla="*/ 2445709 h 3068751"/>
                <a:gd name="connsiteX19" fmla="*/ 1634813 w 2956765"/>
                <a:gd name="connsiteY19" fmla="*/ 2256367 h 3068751"/>
                <a:gd name="connsiteX20" fmla="*/ 2033291 w 2956765"/>
                <a:gd name="connsiteY20" fmla="*/ 2474327 h 3068751"/>
                <a:gd name="connsiteX21" fmla="*/ 1485084 w 2956765"/>
                <a:gd name="connsiteY21" fmla="*/ 2991698 h 3068751"/>
                <a:gd name="connsiteX22" fmla="*/ 1403627 w 2956765"/>
                <a:gd name="connsiteY22" fmla="*/ 3068751 h 3068751"/>
                <a:gd name="connsiteX23" fmla="*/ 1057978 w 2956765"/>
                <a:gd name="connsiteY23" fmla="*/ 2672468 h 3068751"/>
                <a:gd name="connsiteX24" fmla="*/ 1071759 w 2956765"/>
                <a:gd name="connsiteY24" fmla="*/ 2631130 h 3068751"/>
                <a:gd name="connsiteX25" fmla="*/ 500267 w 2956765"/>
                <a:gd name="connsiteY25" fmla="*/ 1965098 h 3068751"/>
                <a:gd name="connsiteX26" fmla="*/ 482117 w 2956765"/>
                <a:gd name="connsiteY26" fmla="*/ 2018878 h 3068751"/>
                <a:gd name="connsiteX27" fmla="*/ 6570 w 2956765"/>
                <a:gd name="connsiteY27" fmla="*/ 1477239 h 3068751"/>
                <a:gd name="connsiteX28" fmla="*/ 0 w 2956765"/>
                <a:gd name="connsiteY28" fmla="*/ 1470696 h 3068751"/>
                <a:gd name="connsiteX29" fmla="*/ 420517 w 2956765"/>
                <a:gd name="connsiteY29" fmla="*/ 1072155 h 3068751"/>
                <a:gd name="connsiteX30" fmla="*/ 792577 w 2956765"/>
                <a:gd name="connsiteY30" fmla="*/ 722123 h 3068751"/>
                <a:gd name="connsiteX31" fmla="*/ 1554355 w 2956765"/>
                <a:gd name="connsiteY31" fmla="*/ 0 h 3068751"/>
                <a:gd name="connsiteX0" fmla="*/ 1554355 w 2956765"/>
                <a:gd name="connsiteY0" fmla="*/ 0 h 3068751"/>
                <a:gd name="connsiteX1" fmla="*/ 2503258 w 2956765"/>
                <a:gd name="connsiteY1" fmla="*/ 1085427 h 3068751"/>
                <a:gd name="connsiteX2" fmla="*/ 2699143 w 2956765"/>
                <a:gd name="connsiteY2" fmla="*/ 1307784 h 3068751"/>
                <a:gd name="connsiteX3" fmla="*/ 2956765 w 2956765"/>
                <a:gd name="connsiteY3" fmla="*/ 1602765 h 3068751"/>
                <a:gd name="connsiteX4" fmla="*/ 2686002 w 2956765"/>
                <a:gd name="connsiteY4" fmla="*/ 1860359 h 3068751"/>
                <a:gd name="connsiteX5" fmla="*/ 2287523 w 2956765"/>
                <a:gd name="connsiteY5" fmla="*/ 1642394 h 3068751"/>
                <a:gd name="connsiteX6" fmla="*/ 2357883 w 2956765"/>
                <a:gd name="connsiteY6" fmla="*/ 1576314 h 3068751"/>
                <a:gd name="connsiteX7" fmla="*/ 2274245 w 2956765"/>
                <a:gd name="connsiteY7" fmla="*/ 1481725 h 3068751"/>
                <a:gd name="connsiteX8" fmla="*/ 2080550 w 2956765"/>
                <a:gd name="connsiteY8" fmla="*/ 1259275 h 3068751"/>
                <a:gd name="connsiteX9" fmla="*/ 1523555 w 2956765"/>
                <a:gd name="connsiteY9" fmla="*/ 623048 h 3068751"/>
                <a:gd name="connsiteX10" fmla="*/ 1422259 w 2956765"/>
                <a:gd name="connsiteY10" fmla="*/ 717730 h 3068751"/>
                <a:gd name="connsiteX11" fmla="*/ 1347382 w 2956765"/>
                <a:gd name="connsiteY11" fmla="*/ 790353 h 3068751"/>
                <a:gd name="connsiteX12" fmla="*/ 1276885 w 2956765"/>
                <a:gd name="connsiteY12" fmla="*/ 858584 h 3068751"/>
                <a:gd name="connsiteX13" fmla="*/ 1113989 w 2956765"/>
                <a:gd name="connsiteY13" fmla="*/ 1010560 h 3068751"/>
                <a:gd name="connsiteX14" fmla="*/ 686900 w 2956765"/>
                <a:gd name="connsiteY14" fmla="*/ 1415645 h 3068751"/>
                <a:gd name="connsiteX15" fmla="*/ 601072 w 2956765"/>
                <a:gd name="connsiteY15" fmla="*/ 1497054 h 3068751"/>
                <a:gd name="connsiteX16" fmla="*/ 642822 w 2956765"/>
                <a:gd name="connsiteY16" fmla="*/ 1545563 h 3068751"/>
                <a:gd name="connsiteX17" fmla="*/ 1216512 w 2956765"/>
                <a:gd name="connsiteY17" fmla="*/ 2196912 h 3068751"/>
                <a:gd name="connsiteX18" fmla="*/ 1434467 w 2956765"/>
                <a:gd name="connsiteY18" fmla="*/ 2445709 h 3068751"/>
                <a:gd name="connsiteX19" fmla="*/ 1634813 w 2956765"/>
                <a:gd name="connsiteY19" fmla="*/ 2256367 h 3068751"/>
                <a:gd name="connsiteX20" fmla="*/ 2033291 w 2956765"/>
                <a:gd name="connsiteY20" fmla="*/ 2474327 h 3068751"/>
                <a:gd name="connsiteX21" fmla="*/ 1485084 w 2956765"/>
                <a:gd name="connsiteY21" fmla="*/ 2991698 h 3068751"/>
                <a:gd name="connsiteX22" fmla="*/ 1403627 w 2956765"/>
                <a:gd name="connsiteY22" fmla="*/ 3068751 h 3068751"/>
                <a:gd name="connsiteX23" fmla="*/ 1057978 w 2956765"/>
                <a:gd name="connsiteY23" fmla="*/ 2672468 h 3068751"/>
                <a:gd name="connsiteX24" fmla="*/ 500267 w 2956765"/>
                <a:gd name="connsiteY24" fmla="*/ 1965098 h 3068751"/>
                <a:gd name="connsiteX25" fmla="*/ 482117 w 2956765"/>
                <a:gd name="connsiteY25" fmla="*/ 2018878 h 3068751"/>
                <a:gd name="connsiteX26" fmla="*/ 6570 w 2956765"/>
                <a:gd name="connsiteY26" fmla="*/ 1477239 h 3068751"/>
                <a:gd name="connsiteX27" fmla="*/ 0 w 2956765"/>
                <a:gd name="connsiteY27" fmla="*/ 1470696 h 3068751"/>
                <a:gd name="connsiteX28" fmla="*/ 420517 w 2956765"/>
                <a:gd name="connsiteY28" fmla="*/ 1072155 h 3068751"/>
                <a:gd name="connsiteX29" fmla="*/ 792577 w 2956765"/>
                <a:gd name="connsiteY29" fmla="*/ 722123 h 3068751"/>
                <a:gd name="connsiteX30" fmla="*/ 1554355 w 2956765"/>
                <a:gd name="connsiteY30" fmla="*/ 0 h 3068751"/>
                <a:gd name="connsiteX0" fmla="*/ 1554355 w 2956765"/>
                <a:gd name="connsiteY0" fmla="*/ 0 h 3068751"/>
                <a:gd name="connsiteX1" fmla="*/ 2503258 w 2956765"/>
                <a:gd name="connsiteY1" fmla="*/ 1085427 h 3068751"/>
                <a:gd name="connsiteX2" fmla="*/ 2699143 w 2956765"/>
                <a:gd name="connsiteY2" fmla="*/ 1307784 h 3068751"/>
                <a:gd name="connsiteX3" fmla="*/ 2956765 w 2956765"/>
                <a:gd name="connsiteY3" fmla="*/ 1602765 h 3068751"/>
                <a:gd name="connsiteX4" fmla="*/ 2686002 w 2956765"/>
                <a:gd name="connsiteY4" fmla="*/ 1860359 h 3068751"/>
                <a:gd name="connsiteX5" fmla="*/ 2287523 w 2956765"/>
                <a:gd name="connsiteY5" fmla="*/ 1642394 h 3068751"/>
                <a:gd name="connsiteX6" fmla="*/ 2357883 w 2956765"/>
                <a:gd name="connsiteY6" fmla="*/ 1576314 h 3068751"/>
                <a:gd name="connsiteX7" fmla="*/ 2274245 w 2956765"/>
                <a:gd name="connsiteY7" fmla="*/ 1481725 h 3068751"/>
                <a:gd name="connsiteX8" fmla="*/ 2080550 w 2956765"/>
                <a:gd name="connsiteY8" fmla="*/ 1259275 h 3068751"/>
                <a:gd name="connsiteX9" fmla="*/ 1523555 w 2956765"/>
                <a:gd name="connsiteY9" fmla="*/ 623048 h 3068751"/>
                <a:gd name="connsiteX10" fmla="*/ 1422259 w 2956765"/>
                <a:gd name="connsiteY10" fmla="*/ 717730 h 3068751"/>
                <a:gd name="connsiteX11" fmla="*/ 1347382 w 2956765"/>
                <a:gd name="connsiteY11" fmla="*/ 790353 h 3068751"/>
                <a:gd name="connsiteX12" fmla="*/ 1276885 w 2956765"/>
                <a:gd name="connsiteY12" fmla="*/ 858584 h 3068751"/>
                <a:gd name="connsiteX13" fmla="*/ 1113989 w 2956765"/>
                <a:gd name="connsiteY13" fmla="*/ 1010560 h 3068751"/>
                <a:gd name="connsiteX14" fmla="*/ 686900 w 2956765"/>
                <a:gd name="connsiteY14" fmla="*/ 1415645 h 3068751"/>
                <a:gd name="connsiteX15" fmla="*/ 601072 w 2956765"/>
                <a:gd name="connsiteY15" fmla="*/ 1497054 h 3068751"/>
                <a:gd name="connsiteX16" fmla="*/ 642822 w 2956765"/>
                <a:gd name="connsiteY16" fmla="*/ 1545563 h 3068751"/>
                <a:gd name="connsiteX17" fmla="*/ 1216512 w 2956765"/>
                <a:gd name="connsiteY17" fmla="*/ 2196912 h 3068751"/>
                <a:gd name="connsiteX18" fmla="*/ 1434467 w 2956765"/>
                <a:gd name="connsiteY18" fmla="*/ 2445709 h 3068751"/>
                <a:gd name="connsiteX19" fmla="*/ 1634813 w 2956765"/>
                <a:gd name="connsiteY19" fmla="*/ 2256367 h 3068751"/>
                <a:gd name="connsiteX20" fmla="*/ 2033291 w 2956765"/>
                <a:gd name="connsiteY20" fmla="*/ 2474327 h 3068751"/>
                <a:gd name="connsiteX21" fmla="*/ 1485084 w 2956765"/>
                <a:gd name="connsiteY21" fmla="*/ 2991698 h 3068751"/>
                <a:gd name="connsiteX22" fmla="*/ 1403627 w 2956765"/>
                <a:gd name="connsiteY22" fmla="*/ 3068751 h 3068751"/>
                <a:gd name="connsiteX23" fmla="*/ 1057978 w 2956765"/>
                <a:gd name="connsiteY23" fmla="*/ 2672468 h 3068751"/>
                <a:gd name="connsiteX24" fmla="*/ 482117 w 2956765"/>
                <a:gd name="connsiteY24" fmla="*/ 2018878 h 3068751"/>
                <a:gd name="connsiteX25" fmla="*/ 6570 w 2956765"/>
                <a:gd name="connsiteY25" fmla="*/ 1477239 h 3068751"/>
                <a:gd name="connsiteX26" fmla="*/ 0 w 2956765"/>
                <a:gd name="connsiteY26" fmla="*/ 1470696 h 3068751"/>
                <a:gd name="connsiteX27" fmla="*/ 420517 w 2956765"/>
                <a:gd name="connsiteY27" fmla="*/ 1072155 h 3068751"/>
                <a:gd name="connsiteX28" fmla="*/ 792577 w 2956765"/>
                <a:gd name="connsiteY28" fmla="*/ 722123 h 3068751"/>
                <a:gd name="connsiteX29" fmla="*/ 1554355 w 2956765"/>
                <a:gd name="connsiteY29" fmla="*/ 0 h 306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6765" h="3068751">
                  <a:moveTo>
                    <a:pt x="1554355" y="0"/>
                  </a:moveTo>
                  <a:lnTo>
                    <a:pt x="2503258" y="1085427"/>
                  </a:lnTo>
                  <a:lnTo>
                    <a:pt x="2699143" y="1307784"/>
                  </a:lnTo>
                  <a:lnTo>
                    <a:pt x="2956765" y="1602765"/>
                  </a:lnTo>
                  <a:lnTo>
                    <a:pt x="2686002" y="1860359"/>
                  </a:lnTo>
                  <a:lnTo>
                    <a:pt x="2287523" y="1642394"/>
                  </a:lnTo>
                  <a:lnTo>
                    <a:pt x="2357883" y="1576314"/>
                  </a:lnTo>
                  <a:lnTo>
                    <a:pt x="2274245" y="1481725"/>
                  </a:lnTo>
                  <a:lnTo>
                    <a:pt x="2080550" y="1259275"/>
                  </a:lnTo>
                  <a:lnTo>
                    <a:pt x="1523555" y="623048"/>
                  </a:lnTo>
                  <a:lnTo>
                    <a:pt x="1422259" y="717730"/>
                  </a:lnTo>
                  <a:lnTo>
                    <a:pt x="1347382" y="790353"/>
                  </a:lnTo>
                  <a:lnTo>
                    <a:pt x="1276885" y="858584"/>
                  </a:lnTo>
                  <a:lnTo>
                    <a:pt x="1113989" y="1010560"/>
                  </a:lnTo>
                  <a:lnTo>
                    <a:pt x="686900" y="1415645"/>
                  </a:lnTo>
                  <a:lnTo>
                    <a:pt x="601072" y="1497054"/>
                  </a:lnTo>
                  <a:lnTo>
                    <a:pt x="642822" y="1545563"/>
                  </a:lnTo>
                  <a:lnTo>
                    <a:pt x="1216512" y="2196912"/>
                  </a:lnTo>
                  <a:lnTo>
                    <a:pt x="1434467" y="2445709"/>
                  </a:lnTo>
                  <a:lnTo>
                    <a:pt x="1634813" y="2256367"/>
                  </a:lnTo>
                  <a:lnTo>
                    <a:pt x="2033291" y="2474327"/>
                  </a:lnTo>
                  <a:lnTo>
                    <a:pt x="1485084" y="2991698"/>
                  </a:lnTo>
                  <a:lnTo>
                    <a:pt x="1403627" y="3068751"/>
                  </a:lnTo>
                  <a:lnTo>
                    <a:pt x="1057978" y="2672468"/>
                  </a:lnTo>
                  <a:lnTo>
                    <a:pt x="482117" y="2018878"/>
                  </a:lnTo>
                  <a:lnTo>
                    <a:pt x="6570" y="1477239"/>
                  </a:lnTo>
                  <a:lnTo>
                    <a:pt x="0" y="1470696"/>
                  </a:lnTo>
                  <a:lnTo>
                    <a:pt x="420517" y="1072155"/>
                  </a:lnTo>
                  <a:lnTo>
                    <a:pt x="792577" y="722123"/>
                  </a:lnTo>
                  <a:lnTo>
                    <a:pt x="1554355" y="0"/>
                  </a:lnTo>
                  <a:close/>
                </a:path>
              </a:pathLst>
            </a:custGeom>
            <a:solidFill>
              <a:srgbClr val="276C8A"/>
            </a:solidFill>
            <a:ln w="12700">
              <a:miter lim="400000"/>
            </a:ln>
          </p:spPr>
          <p:txBody>
            <a:bodyPr wrap="square" lIns="38100" tIns="38100" rIns="38100" bIns="38100" anchor="ctr">
              <a:noAutofit/>
            </a:bodyPr>
            <a:lstStyle/>
            <a:p>
              <a:pPr>
                <a:defRPr sz="3000">
                  <a:solidFill>
                    <a:srgbClr val="FFFFFF"/>
                  </a:solidFill>
                </a:defRPr>
              </a:pPr>
              <a:endParaRPr dirty="0"/>
            </a:p>
          </p:txBody>
        </p:sp>
        <p:sp>
          <p:nvSpPr>
            <p:cNvPr id="10" name="Shape">
              <a:extLst>
                <a:ext uri="{FF2B5EF4-FFF2-40B4-BE49-F238E27FC236}">
                  <a16:creationId xmlns:a16="http://schemas.microsoft.com/office/drawing/2014/main" id="{DD66DFCC-11A5-08D7-5A52-390BE80FAEE6}"/>
                </a:ext>
              </a:extLst>
            </p:cNvPr>
            <p:cNvSpPr/>
            <p:nvPr/>
          </p:nvSpPr>
          <p:spPr>
            <a:xfrm>
              <a:off x="4365876" y="4793872"/>
              <a:ext cx="664893" cy="220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28" y="21600"/>
                  </a:lnTo>
                  <a:lnTo>
                    <a:pt x="21528" y="21600"/>
                  </a:lnTo>
                  <a:lnTo>
                    <a:pt x="0" y="0"/>
                  </a:lnTo>
                  <a:close/>
                </a:path>
              </a:pathLst>
            </a:custGeom>
            <a:solidFill>
              <a:srgbClr val="186689"/>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EFC91ECA-723B-B217-CECD-5578A3A5B515}"/>
                </a:ext>
              </a:extLst>
            </p:cNvPr>
            <p:cNvSpPr/>
            <p:nvPr/>
          </p:nvSpPr>
          <p:spPr>
            <a:xfrm>
              <a:off x="3868317" y="3704648"/>
              <a:ext cx="937884" cy="1100805"/>
            </a:xfrm>
            <a:custGeom>
              <a:avLst/>
              <a:gdLst/>
              <a:ahLst/>
              <a:cxnLst>
                <a:cxn ang="0">
                  <a:pos x="wd2" y="hd2"/>
                </a:cxn>
                <a:cxn ang="5400000">
                  <a:pos x="wd2" y="hd2"/>
                </a:cxn>
                <a:cxn ang="10800000">
                  <a:pos x="wd2" y="hd2"/>
                </a:cxn>
                <a:cxn ang="16200000">
                  <a:pos x="wd2" y="hd2"/>
                </a:cxn>
              </a:cxnLst>
              <a:rect l="0" t="0" r="r" b="b"/>
              <a:pathLst>
                <a:path w="21600" h="21600" extrusionOk="0">
                  <a:moveTo>
                    <a:pt x="13741" y="9418"/>
                  </a:moveTo>
                  <a:lnTo>
                    <a:pt x="12220" y="7949"/>
                  </a:lnTo>
                  <a:lnTo>
                    <a:pt x="21600" y="389"/>
                  </a:lnTo>
                  <a:lnTo>
                    <a:pt x="8417" y="0"/>
                  </a:lnTo>
                  <a:lnTo>
                    <a:pt x="0" y="21341"/>
                  </a:lnTo>
                  <a:lnTo>
                    <a:pt x="8823" y="21600"/>
                  </a:lnTo>
                  <a:close/>
                </a:path>
              </a:pathLst>
            </a:custGeom>
            <a:solidFill>
              <a:srgbClr val="276C8A"/>
            </a:solidFill>
            <a:ln w="12700">
              <a:miter lim="400000"/>
            </a:ln>
          </p:spPr>
          <p:txBody>
            <a:bodyPr lIns="38100" tIns="38100" rIns="38100" bIns="38100" anchor="ctr"/>
            <a:lstStyle/>
            <a:p>
              <a:pPr>
                <a:defRPr sz="3000">
                  <a:solidFill>
                    <a:srgbClr val="FFFFFF"/>
                  </a:solidFill>
                </a:defRPr>
              </a:pPr>
              <a:endParaRPr dirty="0"/>
            </a:p>
          </p:txBody>
        </p:sp>
        <p:sp>
          <p:nvSpPr>
            <p:cNvPr id="12" name="Shape">
              <a:extLst>
                <a:ext uri="{FF2B5EF4-FFF2-40B4-BE49-F238E27FC236}">
                  <a16:creationId xmlns:a16="http://schemas.microsoft.com/office/drawing/2014/main" id="{5976DB6C-07F9-F7B5-8E88-55ED21F027EC}"/>
                </a:ext>
              </a:extLst>
            </p:cNvPr>
            <p:cNvSpPr/>
            <p:nvPr/>
          </p:nvSpPr>
          <p:spPr>
            <a:xfrm>
              <a:off x="3362530" y="3450079"/>
              <a:ext cx="2804854" cy="2146571"/>
            </a:xfrm>
            <a:custGeom>
              <a:avLst/>
              <a:gdLst/>
              <a:ahLst/>
              <a:cxnLst>
                <a:cxn ang="0">
                  <a:pos x="wd2" y="hd2"/>
                </a:cxn>
                <a:cxn ang="5400000">
                  <a:pos x="wd2" y="hd2"/>
                </a:cxn>
                <a:cxn ang="10800000">
                  <a:pos x="wd2" y="hd2"/>
                </a:cxn>
                <a:cxn ang="16200000">
                  <a:pos x="wd2" y="hd2"/>
                </a:cxn>
              </a:cxnLst>
              <a:rect l="0" t="0" r="r" b="b"/>
              <a:pathLst>
                <a:path w="21600" h="21600" extrusionOk="0">
                  <a:moveTo>
                    <a:pt x="19921" y="0"/>
                  </a:moveTo>
                  <a:lnTo>
                    <a:pt x="19379" y="687"/>
                  </a:lnTo>
                  <a:lnTo>
                    <a:pt x="16734" y="10944"/>
                  </a:lnTo>
                  <a:lnTo>
                    <a:pt x="16734" y="10944"/>
                  </a:lnTo>
                  <a:lnTo>
                    <a:pt x="16734" y="10944"/>
                  </a:lnTo>
                  <a:lnTo>
                    <a:pt x="15496" y="15729"/>
                  </a:lnTo>
                  <a:lnTo>
                    <a:pt x="15106" y="17236"/>
                  </a:lnTo>
                  <a:lnTo>
                    <a:pt x="15089" y="17302"/>
                  </a:lnTo>
                  <a:lnTo>
                    <a:pt x="0" y="16660"/>
                  </a:lnTo>
                  <a:lnTo>
                    <a:pt x="1933" y="20935"/>
                  </a:lnTo>
                  <a:lnTo>
                    <a:pt x="17005" y="21600"/>
                  </a:lnTo>
                  <a:lnTo>
                    <a:pt x="17294" y="20492"/>
                  </a:lnTo>
                  <a:lnTo>
                    <a:pt x="17294" y="20492"/>
                  </a:lnTo>
                  <a:lnTo>
                    <a:pt x="17684" y="18986"/>
                  </a:lnTo>
                  <a:lnTo>
                    <a:pt x="18904" y="14201"/>
                  </a:lnTo>
                  <a:lnTo>
                    <a:pt x="18904" y="14201"/>
                  </a:lnTo>
                  <a:lnTo>
                    <a:pt x="18904" y="14201"/>
                  </a:lnTo>
                  <a:lnTo>
                    <a:pt x="21600" y="3766"/>
                  </a:lnTo>
                  <a:close/>
                </a:path>
              </a:pathLst>
            </a:custGeom>
            <a:solidFill>
              <a:srgbClr val="062745"/>
            </a:solidFill>
            <a:ln w="12700">
              <a:miter lim="400000"/>
            </a:ln>
          </p:spPr>
          <p:txBody>
            <a:bodyPr lIns="38100" tIns="38100" rIns="38100" bIns="38100" anchor="ctr"/>
            <a:lstStyle/>
            <a:p>
              <a:pPr>
                <a:defRPr sz="3000">
                  <a:solidFill>
                    <a:srgbClr val="FFFFFF"/>
                  </a:solidFill>
                </a:defRPr>
              </a:pPr>
              <a:endParaRPr dirty="0"/>
            </a:p>
          </p:txBody>
        </p:sp>
        <p:sp>
          <p:nvSpPr>
            <p:cNvPr id="13" name="Shape">
              <a:extLst>
                <a:ext uri="{FF2B5EF4-FFF2-40B4-BE49-F238E27FC236}">
                  <a16:creationId xmlns:a16="http://schemas.microsoft.com/office/drawing/2014/main" id="{C7234383-830F-E431-585D-C74EF2FC0987}"/>
                </a:ext>
              </a:extLst>
            </p:cNvPr>
            <p:cNvSpPr/>
            <p:nvPr/>
          </p:nvSpPr>
          <p:spPr>
            <a:xfrm>
              <a:off x="3361998" y="3334498"/>
              <a:ext cx="2516442" cy="1836144"/>
            </a:xfrm>
            <a:custGeom>
              <a:avLst/>
              <a:gdLst/>
              <a:ahLst/>
              <a:cxnLst>
                <a:cxn ang="0">
                  <a:pos x="wd2" y="hd2"/>
                </a:cxn>
                <a:cxn ang="5400000">
                  <a:pos x="wd2" y="hd2"/>
                </a:cxn>
                <a:cxn ang="10800000">
                  <a:pos x="wd2" y="hd2"/>
                </a:cxn>
                <a:cxn ang="16200000">
                  <a:pos x="wd2" y="hd2"/>
                </a:cxn>
              </a:cxnLst>
              <a:rect l="0" t="0" r="r" b="b"/>
              <a:pathLst>
                <a:path w="21600" h="21600" extrusionOk="0">
                  <a:moveTo>
                    <a:pt x="20202" y="3963"/>
                  </a:moveTo>
                  <a:lnTo>
                    <a:pt x="16535" y="8728"/>
                  </a:lnTo>
                  <a:lnTo>
                    <a:pt x="16290" y="9712"/>
                  </a:lnTo>
                  <a:lnTo>
                    <a:pt x="16290" y="9712"/>
                  </a:lnTo>
                  <a:lnTo>
                    <a:pt x="16157" y="10256"/>
                  </a:lnTo>
                  <a:lnTo>
                    <a:pt x="16157" y="10256"/>
                  </a:lnTo>
                  <a:lnTo>
                    <a:pt x="16157" y="10256"/>
                  </a:lnTo>
                  <a:lnTo>
                    <a:pt x="15987" y="10955"/>
                  </a:lnTo>
                  <a:lnTo>
                    <a:pt x="15836" y="11525"/>
                  </a:lnTo>
                  <a:lnTo>
                    <a:pt x="14778" y="15824"/>
                  </a:lnTo>
                  <a:lnTo>
                    <a:pt x="14324" y="17612"/>
                  </a:lnTo>
                  <a:lnTo>
                    <a:pt x="14343" y="17612"/>
                  </a:lnTo>
                  <a:lnTo>
                    <a:pt x="14362" y="17663"/>
                  </a:lnTo>
                  <a:lnTo>
                    <a:pt x="14343" y="17612"/>
                  </a:lnTo>
                  <a:lnTo>
                    <a:pt x="8636" y="17353"/>
                  </a:lnTo>
                  <a:lnTo>
                    <a:pt x="7654" y="17327"/>
                  </a:lnTo>
                  <a:lnTo>
                    <a:pt x="4365" y="17171"/>
                  </a:lnTo>
                  <a:lnTo>
                    <a:pt x="7502" y="4377"/>
                  </a:lnTo>
                  <a:lnTo>
                    <a:pt x="12416" y="4610"/>
                  </a:lnTo>
                  <a:lnTo>
                    <a:pt x="15609" y="492"/>
                  </a:lnTo>
                  <a:lnTo>
                    <a:pt x="13531" y="388"/>
                  </a:lnTo>
                  <a:lnTo>
                    <a:pt x="5121" y="0"/>
                  </a:lnTo>
                  <a:lnTo>
                    <a:pt x="756" y="17845"/>
                  </a:lnTo>
                  <a:lnTo>
                    <a:pt x="0" y="20849"/>
                  </a:lnTo>
                  <a:lnTo>
                    <a:pt x="0" y="20849"/>
                  </a:lnTo>
                  <a:lnTo>
                    <a:pt x="16819" y="21600"/>
                  </a:lnTo>
                  <a:lnTo>
                    <a:pt x="16838" y="21522"/>
                  </a:lnTo>
                  <a:lnTo>
                    <a:pt x="17272" y="19761"/>
                  </a:lnTo>
                  <a:lnTo>
                    <a:pt x="18652" y="14167"/>
                  </a:lnTo>
                  <a:lnTo>
                    <a:pt x="18652" y="14167"/>
                  </a:lnTo>
                  <a:lnTo>
                    <a:pt x="18652" y="14167"/>
                  </a:lnTo>
                  <a:lnTo>
                    <a:pt x="21600" y="2176"/>
                  </a:lnTo>
                  <a:close/>
                </a:path>
              </a:pathLst>
            </a:custGeom>
            <a:solidFill>
              <a:srgbClr val="062745"/>
            </a:solidFill>
            <a:ln w="12700">
              <a:miter lim="400000"/>
            </a:ln>
          </p:spPr>
          <p:txBody>
            <a:bodyPr lIns="38100" tIns="38100" rIns="38100" bIns="38100" anchor="ctr"/>
            <a:lstStyle/>
            <a:p>
              <a:pPr>
                <a:defRPr sz="3000">
                  <a:solidFill>
                    <a:srgbClr val="FFFFFF"/>
                  </a:solidFill>
                </a:defRPr>
              </a:pPr>
              <a:endParaRPr dirty="0"/>
            </a:p>
          </p:txBody>
        </p:sp>
        <p:sp>
          <p:nvSpPr>
            <p:cNvPr id="14" name="Shape">
              <a:extLst>
                <a:ext uri="{FF2B5EF4-FFF2-40B4-BE49-F238E27FC236}">
                  <a16:creationId xmlns:a16="http://schemas.microsoft.com/office/drawing/2014/main" id="{6F4D1EC3-8EBE-A144-B146-5676B1991722}"/>
                </a:ext>
              </a:extLst>
            </p:cNvPr>
            <p:cNvSpPr/>
            <p:nvPr/>
          </p:nvSpPr>
          <p:spPr>
            <a:xfrm>
              <a:off x="6645961" y="4186086"/>
              <a:ext cx="152886" cy="107033"/>
            </a:xfrm>
            <a:custGeom>
              <a:avLst/>
              <a:gdLst/>
              <a:ahLst/>
              <a:cxnLst>
                <a:cxn ang="0">
                  <a:pos x="wd2" y="hd2"/>
                </a:cxn>
                <a:cxn ang="5400000">
                  <a:pos x="wd2" y="hd2"/>
                </a:cxn>
                <a:cxn ang="10800000">
                  <a:pos x="wd2" y="hd2"/>
                </a:cxn>
                <a:cxn ang="16200000">
                  <a:pos x="wd2" y="hd2"/>
                </a:cxn>
              </a:cxnLst>
              <a:rect l="0" t="0" r="r" b="b"/>
              <a:pathLst>
                <a:path w="21600" h="21600" extrusionOk="0">
                  <a:moveTo>
                    <a:pt x="16200" y="21600"/>
                  </a:moveTo>
                  <a:lnTo>
                    <a:pt x="21600" y="13886"/>
                  </a:lnTo>
                  <a:lnTo>
                    <a:pt x="12959" y="0"/>
                  </a:lnTo>
                  <a:lnTo>
                    <a:pt x="0" y="7714"/>
                  </a:lnTo>
                  <a:close/>
                </a:path>
              </a:pathLst>
            </a:custGeom>
            <a:solidFill>
              <a:schemeClr val="accent2">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81D9573B-7EDA-C947-48C7-D140EF3573C1}"/>
                </a:ext>
              </a:extLst>
            </p:cNvPr>
            <p:cNvSpPr/>
            <p:nvPr/>
          </p:nvSpPr>
          <p:spPr>
            <a:xfrm>
              <a:off x="6025552" y="3968117"/>
              <a:ext cx="3132892" cy="1682032"/>
            </a:xfrm>
            <a:custGeom>
              <a:avLst/>
              <a:gdLst/>
              <a:ahLst/>
              <a:cxnLst>
                <a:cxn ang="0">
                  <a:pos x="wd2" y="hd2"/>
                </a:cxn>
                <a:cxn ang="5400000">
                  <a:pos x="wd2" y="hd2"/>
                </a:cxn>
                <a:cxn ang="10800000">
                  <a:pos x="wd2" y="hd2"/>
                </a:cxn>
                <a:cxn ang="16200000">
                  <a:pos x="wd2" y="hd2"/>
                </a:cxn>
              </a:cxnLst>
              <a:rect l="0" t="0" r="r" b="b"/>
              <a:pathLst>
                <a:path w="21600" h="21600" extrusionOk="0">
                  <a:moveTo>
                    <a:pt x="11293" y="13316"/>
                  </a:moveTo>
                  <a:lnTo>
                    <a:pt x="7392" y="9358"/>
                  </a:lnTo>
                  <a:lnTo>
                    <a:pt x="4645" y="6587"/>
                  </a:lnTo>
                  <a:lnTo>
                    <a:pt x="3673" y="5598"/>
                  </a:lnTo>
                  <a:lnTo>
                    <a:pt x="501" y="2403"/>
                  </a:lnTo>
                  <a:lnTo>
                    <a:pt x="3613" y="0"/>
                  </a:lnTo>
                  <a:lnTo>
                    <a:pt x="501" y="2403"/>
                  </a:lnTo>
                  <a:lnTo>
                    <a:pt x="0" y="10659"/>
                  </a:lnTo>
                  <a:lnTo>
                    <a:pt x="501" y="11168"/>
                  </a:lnTo>
                  <a:lnTo>
                    <a:pt x="1472" y="12157"/>
                  </a:lnTo>
                  <a:lnTo>
                    <a:pt x="4220" y="14956"/>
                  </a:lnTo>
                  <a:lnTo>
                    <a:pt x="10777" y="21600"/>
                  </a:lnTo>
                  <a:lnTo>
                    <a:pt x="21099" y="13712"/>
                  </a:lnTo>
                  <a:lnTo>
                    <a:pt x="21600" y="5428"/>
                  </a:lnTo>
                  <a:close/>
                </a:path>
              </a:pathLst>
            </a:custGeom>
            <a:solidFill>
              <a:srgbClr val="154F86"/>
            </a:solidFill>
            <a:ln w="12700">
              <a:miter lim="400000"/>
            </a:ln>
          </p:spPr>
          <p:txBody>
            <a:bodyPr lIns="38100" tIns="38100" rIns="38100" bIns="38100" anchor="ctr"/>
            <a:lstStyle/>
            <a:p>
              <a:pPr>
                <a:defRPr sz="3000">
                  <a:solidFill>
                    <a:srgbClr val="FFFFFF"/>
                  </a:solidFill>
                </a:defRPr>
              </a:pPr>
              <a:endParaRPr dirty="0"/>
            </a:p>
          </p:txBody>
        </p:sp>
        <p:sp>
          <p:nvSpPr>
            <p:cNvPr id="16" name="Shape">
              <a:extLst>
                <a:ext uri="{FF2B5EF4-FFF2-40B4-BE49-F238E27FC236}">
                  <a16:creationId xmlns:a16="http://schemas.microsoft.com/office/drawing/2014/main" id="{757E7616-7C1C-F4AB-B35C-1A8E45079358}"/>
                </a:ext>
              </a:extLst>
            </p:cNvPr>
            <p:cNvSpPr/>
            <p:nvPr/>
          </p:nvSpPr>
          <p:spPr>
            <a:xfrm>
              <a:off x="6096000" y="3542019"/>
              <a:ext cx="3060238" cy="1464072"/>
            </a:xfrm>
            <a:custGeom>
              <a:avLst/>
              <a:gdLst/>
              <a:ahLst/>
              <a:cxnLst>
                <a:cxn ang="0">
                  <a:pos x="wd2" y="hd2"/>
                </a:cxn>
                <a:cxn ang="5400000">
                  <a:pos x="wd2" y="hd2"/>
                </a:cxn>
                <a:cxn ang="10800000">
                  <a:pos x="wd2" y="hd2"/>
                </a:cxn>
                <a:cxn ang="16200000">
                  <a:pos x="wd2" y="hd2"/>
                </a:cxn>
              </a:cxnLst>
              <a:rect l="0" t="0" r="r" b="b"/>
              <a:pathLst>
                <a:path w="21600" h="21600" extrusionOk="0">
                  <a:moveTo>
                    <a:pt x="10567" y="0"/>
                  </a:moveTo>
                  <a:lnTo>
                    <a:pt x="7490" y="2631"/>
                  </a:lnTo>
                  <a:lnTo>
                    <a:pt x="7133" y="2923"/>
                  </a:lnTo>
                  <a:lnTo>
                    <a:pt x="8516" y="6204"/>
                  </a:lnTo>
                  <a:lnTo>
                    <a:pt x="10660" y="4385"/>
                  </a:lnTo>
                  <a:lnTo>
                    <a:pt x="17218" y="11856"/>
                  </a:lnTo>
                  <a:lnTo>
                    <a:pt x="10940" y="17215"/>
                  </a:lnTo>
                  <a:lnTo>
                    <a:pt x="8935" y="14909"/>
                  </a:lnTo>
                  <a:lnTo>
                    <a:pt x="8422" y="14357"/>
                  </a:lnTo>
                  <a:lnTo>
                    <a:pt x="8422" y="14357"/>
                  </a:lnTo>
                  <a:lnTo>
                    <a:pt x="5610" y="11141"/>
                  </a:lnTo>
                  <a:lnTo>
                    <a:pt x="4615" y="10037"/>
                  </a:lnTo>
                  <a:lnTo>
                    <a:pt x="4382" y="9744"/>
                  </a:lnTo>
                  <a:lnTo>
                    <a:pt x="4569" y="9582"/>
                  </a:lnTo>
                  <a:lnTo>
                    <a:pt x="3186" y="6301"/>
                  </a:lnTo>
                  <a:lnTo>
                    <a:pt x="0" y="9062"/>
                  </a:lnTo>
                  <a:lnTo>
                    <a:pt x="3248" y="12733"/>
                  </a:lnTo>
                  <a:lnTo>
                    <a:pt x="4242" y="13869"/>
                  </a:lnTo>
                  <a:lnTo>
                    <a:pt x="7055" y="17053"/>
                  </a:lnTo>
                  <a:lnTo>
                    <a:pt x="11049" y="21600"/>
                  </a:lnTo>
                  <a:lnTo>
                    <a:pt x="21600" y="12538"/>
                  </a:lnTo>
                  <a:close/>
                </a:path>
              </a:pathLst>
            </a:custGeom>
            <a:solidFill>
              <a:srgbClr val="062745"/>
            </a:solidFill>
            <a:ln w="12700">
              <a:miter lim="400000"/>
            </a:ln>
          </p:spPr>
          <p:txBody>
            <a:bodyPr lIns="38100" tIns="38100" rIns="38100" bIns="38100" anchor="ctr"/>
            <a:lstStyle/>
            <a:p>
              <a:pPr>
                <a:defRPr sz="3000">
                  <a:solidFill>
                    <a:srgbClr val="FFFFFF"/>
                  </a:solidFill>
                </a:defRPr>
              </a:pPr>
              <a:endParaRPr dirty="0"/>
            </a:p>
          </p:txBody>
        </p:sp>
        <p:sp>
          <p:nvSpPr>
            <p:cNvPr id="17" name="Shape">
              <a:extLst>
                <a:ext uri="{FF2B5EF4-FFF2-40B4-BE49-F238E27FC236}">
                  <a16:creationId xmlns:a16="http://schemas.microsoft.com/office/drawing/2014/main" id="{B1EAE883-C092-921F-05A5-9C46D04725F3}"/>
                </a:ext>
              </a:extLst>
            </p:cNvPr>
            <p:cNvSpPr/>
            <p:nvPr/>
          </p:nvSpPr>
          <p:spPr>
            <a:xfrm>
              <a:off x="2626606" y="4507661"/>
              <a:ext cx="820448" cy="1024615"/>
            </a:xfrm>
            <a:custGeom>
              <a:avLst/>
              <a:gdLst/>
              <a:ahLst/>
              <a:cxnLst>
                <a:cxn ang="0">
                  <a:pos x="wd2" y="hd2"/>
                </a:cxn>
                <a:cxn ang="5400000">
                  <a:pos x="wd2" y="hd2"/>
                </a:cxn>
                <a:cxn ang="10800000">
                  <a:pos x="wd2" y="hd2"/>
                </a:cxn>
                <a:cxn ang="16200000">
                  <a:pos x="wd2" y="hd2"/>
                </a:cxn>
              </a:cxnLst>
              <a:rect l="0" t="0" r="r" b="b"/>
              <a:pathLst>
                <a:path w="21580" h="21572" extrusionOk="0">
                  <a:moveTo>
                    <a:pt x="14940" y="12487"/>
                  </a:moveTo>
                  <a:lnTo>
                    <a:pt x="20673" y="250"/>
                  </a:lnTo>
                  <a:cubicBezTo>
                    <a:pt x="20731" y="157"/>
                    <a:pt x="20673" y="65"/>
                    <a:pt x="20558" y="18"/>
                  </a:cubicBezTo>
                  <a:cubicBezTo>
                    <a:pt x="20442" y="-28"/>
                    <a:pt x="20326" y="18"/>
                    <a:pt x="20268" y="111"/>
                  </a:cubicBezTo>
                  <a:lnTo>
                    <a:pt x="14535" y="12348"/>
                  </a:lnTo>
                  <a:lnTo>
                    <a:pt x="2432" y="12348"/>
                  </a:lnTo>
                  <a:cubicBezTo>
                    <a:pt x="2316" y="11884"/>
                    <a:pt x="1795" y="11514"/>
                    <a:pt x="1216" y="11514"/>
                  </a:cubicBezTo>
                  <a:cubicBezTo>
                    <a:pt x="521" y="11514"/>
                    <a:pt x="0" y="11977"/>
                    <a:pt x="0" y="12487"/>
                  </a:cubicBezTo>
                  <a:cubicBezTo>
                    <a:pt x="0" y="12997"/>
                    <a:pt x="579" y="13460"/>
                    <a:pt x="1216" y="13460"/>
                  </a:cubicBezTo>
                  <a:cubicBezTo>
                    <a:pt x="1853" y="13460"/>
                    <a:pt x="2316" y="13090"/>
                    <a:pt x="2432" y="12626"/>
                  </a:cubicBezTo>
                  <a:lnTo>
                    <a:pt x="14535" y="12626"/>
                  </a:lnTo>
                  <a:lnTo>
                    <a:pt x="21195" y="21479"/>
                  </a:lnTo>
                  <a:cubicBezTo>
                    <a:pt x="21253" y="21526"/>
                    <a:pt x="21310" y="21572"/>
                    <a:pt x="21368" y="21572"/>
                  </a:cubicBezTo>
                  <a:cubicBezTo>
                    <a:pt x="21426" y="21572"/>
                    <a:pt x="21426" y="21572"/>
                    <a:pt x="21484" y="21526"/>
                  </a:cubicBezTo>
                  <a:cubicBezTo>
                    <a:pt x="21600" y="21479"/>
                    <a:pt x="21600" y="21387"/>
                    <a:pt x="21542" y="21294"/>
                  </a:cubicBezTo>
                  <a:lnTo>
                    <a:pt x="14940" y="12487"/>
                  </a:lnTo>
                  <a:close/>
                </a:path>
              </a:pathLst>
            </a:custGeom>
            <a:solidFill>
              <a:schemeClr val="bg2">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7FC0E3EC-1D17-B0EC-2A9A-4543472A9A80}"/>
                </a:ext>
              </a:extLst>
            </p:cNvPr>
            <p:cNvSpPr/>
            <p:nvPr/>
          </p:nvSpPr>
          <p:spPr>
            <a:xfrm>
              <a:off x="5598777" y="2041858"/>
              <a:ext cx="577163" cy="706717"/>
            </a:xfrm>
            <a:custGeom>
              <a:avLst/>
              <a:gdLst/>
              <a:ahLst/>
              <a:cxnLst>
                <a:cxn ang="0">
                  <a:pos x="wd2" y="hd2"/>
                </a:cxn>
                <a:cxn ang="5400000">
                  <a:pos x="wd2" y="hd2"/>
                </a:cxn>
                <a:cxn ang="10800000">
                  <a:pos x="wd2" y="hd2"/>
                </a:cxn>
                <a:cxn ang="16200000">
                  <a:pos x="wd2" y="hd2"/>
                </a:cxn>
              </a:cxnLst>
              <a:rect l="0" t="0" r="r" b="b"/>
              <a:pathLst>
                <a:path w="21531" h="21600" extrusionOk="0">
                  <a:moveTo>
                    <a:pt x="21121" y="14333"/>
                  </a:moveTo>
                  <a:lnTo>
                    <a:pt x="10608" y="13256"/>
                  </a:lnTo>
                  <a:lnTo>
                    <a:pt x="10608" y="2826"/>
                  </a:lnTo>
                  <a:cubicBezTo>
                    <a:pt x="11429" y="2692"/>
                    <a:pt x="12086" y="2086"/>
                    <a:pt x="12086" y="1413"/>
                  </a:cubicBezTo>
                  <a:cubicBezTo>
                    <a:pt x="12086" y="606"/>
                    <a:pt x="11265" y="0"/>
                    <a:pt x="10361" y="0"/>
                  </a:cubicBezTo>
                  <a:cubicBezTo>
                    <a:pt x="9376" y="0"/>
                    <a:pt x="8637" y="673"/>
                    <a:pt x="8637" y="1413"/>
                  </a:cubicBezTo>
                  <a:cubicBezTo>
                    <a:pt x="8637" y="2153"/>
                    <a:pt x="9294" y="2692"/>
                    <a:pt x="10115" y="2826"/>
                  </a:cubicBezTo>
                  <a:lnTo>
                    <a:pt x="10115" y="13391"/>
                  </a:lnTo>
                  <a:lnTo>
                    <a:pt x="95" y="21196"/>
                  </a:lnTo>
                  <a:cubicBezTo>
                    <a:pt x="13" y="21264"/>
                    <a:pt x="-69" y="21465"/>
                    <a:pt x="95" y="21533"/>
                  </a:cubicBezTo>
                  <a:cubicBezTo>
                    <a:pt x="177" y="21600"/>
                    <a:pt x="259" y="21600"/>
                    <a:pt x="342" y="21600"/>
                  </a:cubicBezTo>
                  <a:cubicBezTo>
                    <a:pt x="424" y="21600"/>
                    <a:pt x="506" y="21600"/>
                    <a:pt x="588" y="21533"/>
                  </a:cubicBezTo>
                  <a:lnTo>
                    <a:pt x="10608" y="13727"/>
                  </a:lnTo>
                  <a:lnTo>
                    <a:pt x="21203" y="14804"/>
                  </a:lnTo>
                  <a:cubicBezTo>
                    <a:pt x="21367" y="14804"/>
                    <a:pt x="21531" y="14736"/>
                    <a:pt x="21531" y="14602"/>
                  </a:cubicBezTo>
                  <a:cubicBezTo>
                    <a:pt x="21449" y="14467"/>
                    <a:pt x="21285" y="14400"/>
                    <a:pt x="21121" y="14333"/>
                  </a:cubicBezTo>
                  <a:close/>
                </a:path>
              </a:pathLst>
            </a:custGeom>
            <a:solidFill>
              <a:schemeClr val="bg2">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9" name="Freeform 28">
              <a:extLst>
                <a:ext uri="{FF2B5EF4-FFF2-40B4-BE49-F238E27FC236}">
                  <a16:creationId xmlns:a16="http://schemas.microsoft.com/office/drawing/2014/main" id="{C6052C00-C138-B53A-1AEB-D26D6BCB6327}"/>
                </a:ext>
              </a:extLst>
            </p:cNvPr>
            <p:cNvSpPr/>
            <p:nvPr/>
          </p:nvSpPr>
          <p:spPr>
            <a:xfrm>
              <a:off x="8791112" y="4705806"/>
              <a:ext cx="973984" cy="636267"/>
            </a:xfrm>
            <a:custGeom>
              <a:avLst/>
              <a:gdLst>
                <a:gd name="connsiteX0" fmla="*/ 474218 w 973984"/>
                <a:gd name="connsiteY0" fmla="*/ 0 h 636267"/>
                <a:gd name="connsiteX1" fmla="*/ 480799 w 973984"/>
                <a:gd name="connsiteY1" fmla="*/ 8807 h 636267"/>
                <a:gd name="connsiteX2" fmla="*/ 438990 w 973984"/>
                <a:gd name="connsiteY2" fmla="*/ 424915 h 636267"/>
                <a:gd name="connsiteX3" fmla="*/ 887245 w 973984"/>
                <a:gd name="connsiteY3" fmla="*/ 424915 h 636267"/>
                <a:gd name="connsiteX4" fmla="*/ 895052 w 973984"/>
                <a:gd name="connsiteY4" fmla="*/ 406067 h 636267"/>
                <a:gd name="connsiteX5" fmla="*/ 927747 w 973984"/>
                <a:gd name="connsiteY5" fmla="*/ 392525 h 636267"/>
                <a:gd name="connsiteX6" fmla="*/ 973984 w 973984"/>
                <a:gd name="connsiteY6" fmla="*/ 438759 h 636267"/>
                <a:gd name="connsiteX7" fmla="*/ 927747 w 973984"/>
                <a:gd name="connsiteY7" fmla="*/ 484993 h 636267"/>
                <a:gd name="connsiteX8" fmla="*/ 895052 w 973984"/>
                <a:gd name="connsiteY8" fmla="*/ 471452 h 636267"/>
                <a:gd name="connsiteX9" fmla="*/ 882157 w 973984"/>
                <a:gd name="connsiteY9" fmla="*/ 440321 h 636267"/>
                <a:gd name="connsiteX10" fmla="*/ 432366 w 973984"/>
                <a:gd name="connsiteY10" fmla="*/ 440321 h 636267"/>
                <a:gd name="connsiteX11" fmla="*/ 11871 w 973984"/>
                <a:gd name="connsiteY11" fmla="*/ 636267 h 636267"/>
                <a:gd name="connsiteX12" fmla="*/ 7483 w 973984"/>
                <a:gd name="connsiteY12" fmla="*/ 636267 h 636267"/>
                <a:gd name="connsiteX13" fmla="*/ 859 w 973984"/>
                <a:gd name="connsiteY13" fmla="*/ 631878 h 636267"/>
                <a:gd name="connsiteX14" fmla="*/ 5290 w 973984"/>
                <a:gd name="connsiteY14" fmla="*/ 620861 h 636267"/>
                <a:gd name="connsiteX15" fmla="*/ 423591 w 973984"/>
                <a:gd name="connsiteY15" fmla="*/ 427124 h 636267"/>
                <a:gd name="connsiteX16" fmla="*/ 465400 w 973984"/>
                <a:gd name="connsiteY16" fmla="*/ 6598 h 636267"/>
                <a:gd name="connsiteX17" fmla="*/ 474218 w 973984"/>
                <a:gd name="connsiteY17" fmla="*/ 0 h 63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3984" h="636267">
                  <a:moveTo>
                    <a:pt x="474218" y="0"/>
                  </a:moveTo>
                  <a:cubicBezTo>
                    <a:pt x="478605" y="0"/>
                    <a:pt x="480799" y="4389"/>
                    <a:pt x="480799" y="8807"/>
                  </a:cubicBezTo>
                  <a:lnTo>
                    <a:pt x="438990" y="424915"/>
                  </a:lnTo>
                  <a:lnTo>
                    <a:pt x="887245" y="424915"/>
                  </a:lnTo>
                  <a:lnTo>
                    <a:pt x="895052" y="406067"/>
                  </a:lnTo>
                  <a:cubicBezTo>
                    <a:pt x="903420" y="397700"/>
                    <a:pt x="914979" y="392525"/>
                    <a:pt x="927747" y="392525"/>
                  </a:cubicBezTo>
                  <a:cubicBezTo>
                    <a:pt x="953283" y="392525"/>
                    <a:pt x="973984" y="413225"/>
                    <a:pt x="973984" y="438759"/>
                  </a:cubicBezTo>
                  <a:cubicBezTo>
                    <a:pt x="973984" y="464293"/>
                    <a:pt x="953283" y="484993"/>
                    <a:pt x="927747" y="484993"/>
                  </a:cubicBezTo>
                  <a:cubicBezTo>
                    <a:pt x="914979" y="484993"/>
                    <a:pt x="903420" y="479818"/>
                    <a:pt x="895052" y="471452"/>
                  </a:cubicBezTo>
                  <a:lnTo>
                    <a:pt x="882157" y="440321"/>
                  </a:lnTo>
                  <a:lnTo>
                    <a:pt x="432366" y="440321"/>
                  </a:lnTo>
                  <a:lnTo>
                    <a:pt x="11871" y="636267"/>
                  </a:lnTo>
                  <a:cubicBezTo>
                    <a:pt x="9677" y="636267"/>
                    <a:pt x="9677" y="636267"/>
                    <a:pt x="7483" y="636267"/>
                  </a:cubicBezTo>
                  <a:cubicBezTo>
                    <a:pt x="5290" y="636267"/>
                    <a:pt x="3053" y="634058"/>
                    <a:pt x="859" y="631878"/>
                  </a:cubicBezTo>
                  <a:cubicBezTo>
                    <a:pt x="-1334" y="627460"/>
                    <a:pt x="859" y="623071"/>
                    <a:pt x="5290" y="620861"/>
                  </a:cubicBezTo>
                  <a:lnTo>
                    <a:pt x="423591" y="427124"/>
                  </a:lnTo>
                  <a:lnTo>
                    <a:pt x="465400" y="6598"/>
                  </a:lnTo>
                  <a:cubicBezTo>
                    <a:pt x="465400" y="2209"/>
                    <a:pt x="469787" y="0"/>
                    <a:pt x="474218" y="0"/>
                  </a:cubicBezTo>
                  <a:close/>
                </a:path>
              </a:pathLst>
            </a:custGeom>
            <a:solidFill>
              <a:schemeClr val="bg2">
                <a:lumMod val="75000"/>
              </a:schemeClr>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0" name="Shape">
              <a:extLst>
                <a:ext uri="{FF2B5EF4-FFF2-40B4-BE49-F238E27FC236}">
                  <a16:creationId xmlns:a16="http://schemas.microsoft.com/office/drawing/2014/main" id="{F90E5CAA-BEC6-D962-550D-9517DFCFEAB8}"/>
                </a:ext>
              </a:extLst>
            </p:cNvPr>
            <p:cNvSpPr/>
            <p:nvPr/>
          </p:nvSpPr>
          <p:spPr>
            <a:xfrm>
              <a:off x="7288771" y="3840701"/>
              <a:ext cx="1246115" cy="799186"/>
            </a:xfrm>
            <a:custGeom>
              <a:avLst/>
              <a:gdLst/>
              <a:ahLst/>
              <a:cxnLst>
                <a:cxn ang="0">
                  <a:pos x="wd2" y="hd2"/>
                </a:cxn>
                <a:cxn ang="5400000">
                  <a:pos x="wd2" y="hd2"/>
                </a:cxn>
                <a:cxn ang="10800000">
                  <a:pos x="wd2" y="hd2"/>
                </a:cxn>
                <a:cxn ang="16200000">
                  <a:pos x="wd2" y="hd2"/>
                </a:cxn>
              </a:cxnLst>
              <a:rect l="0" t="0" r="r" b="b"/>
              <a:pathLst>
                <a:path w="21600" h="21600" extrusionOk="0">
                  <a:moveTo>
                    <a:pt x="4236" y="17435"/>
                  </a:moveTo>
                  <a:lnTo>
                    <a:pt x="9159" y="21600"/>
                  </a:lnTo>
                  <a:lnTo>
                    <a:pt x="21600" y="13686"/>
                  </a:lnTo>
                  <a:lnTo>
                    <a:pt x="5495" y="0"/>
                  </a:lnTo>
                  <a:lnTo>
                    <a:pt x="229" y="3332"/>
                  </a:lnTo>
                  <a:lnTo>
                    <a:pt x="4694" y="11306"/>
                  </a:lnTo>
                  <a:lnTo>
                    <a:pt x="0" y="18268"/>
                  </a:lnTo>
                  <a:lnTo>
                    <a:pt x="0" y="18268"/>
                  </a:lnTo>
                  <a:lnTo>
                    <a:pt x="1259" y="19279"/>
                  </a:lnTo>
                  <a:close/>
                </a:path>
              </a:pathLst>
            </a:custGeom>
            <a:solidFill>
              <a:schemeClr val="accent2">
                <a:lumMod val="75000"/>
              </a:schemeClr>
            </a:solidFill>
            <a:ln w="12700">
              <a:miter lim="400000"/>
            </a:ln>
          </p:spPr>
          <p:txBody>
            <a:bodyPr lIns="38100" tIns="38100" rIns="38100" bIns="38100" anchor="ctr"/>
            <a:lstStyle/>
            <a:p>
              <a:pPr>
                <a:defRPr sz="3000">
                  <a:solidFill>
                    <a:srgbClr val="FFFFFF"/>
                  </a:solidFill>
                </a:defRPr>
              </a:pPr>
              <a:endParaRPr/>
            </a:p>
          </p:txBody>
        </p:sp>
      </p:grpSp>
      <p:sp>
        <p:nvSpPr>
          <p:cNvPr id="31" name="ZoneTexte 30">
            <a:extLst>
              <a:ext uri="{FF2B5EF4-FFF2-40B4-BE49-F238E27FC236}">
                <a16:creationId xmlns:a16="http://schemas.microsoft.com/office/drawing/2014/main" id="{56661FE1-9D9A-DE93-A6A7-96767CF22D86}"/>
              </a:ext>
            </a:extLst>
          </p:cNvPr>
          <p:cNvSpPr txBox="1"/>
          <p:nvPr/>
        </p:nvSpPr>
        <p:spPr>
          <a:xfrm>
            <a:off x="444483" y="2995994"/>
            <a:ext cx="3583138"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Arial" panose="020B0604020202020204" pitchFamily="34" charset="0"/>
                <a:ea typeface="Aptos" panose="020B0004020202020204" pitchFamily="34" charset="0"/>
                <a:cs typeface="Arial" panose="020B0604020202020204" pitchFamily="34" charset="0"/>
              </a:rPr>
              <a:t>L</a:t>
            </a:r>
            <a:r>
              <a:rPr lang="en-GB" sz="2000" dirty="0">
                <a:effectLst/>
                <a:latin typeface="Arial" panose="020B0604020202020204" pitchFamily="34" charset="0"/>
                <a:ea typeface="Aptos" panose="020B0004020202020204" pitchFamily="34" charset="0"/>
                <a:cs typeface="Arial" panose="020B0604020202020204" pitchFamily="34" charset="0"/>
              </a:rPr>
              <a:t>evel of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effectLst/>
                <a:latin typeface="Arial" panose="020B0604020202020204" pitchFamily="34" charset="0"/>
                <a:ea typeface="Aptos" panose="020B0004020202020204" pitchFamily="34" charset="0"/>
                <a:cs typeface="Arial" panose="020B0604020202020204" pitchFamily="34" charset="0"/>
              </a:rPr>
              <a:t>Debt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Arial" panose="020B0604020202020204" pitchFamily="34" charset="0"/>
                <a:ea typeface="Aptos" panose="020B0004020202020204" pitchFamily="34" charset="0"/>
                <a:cs typeface="Arial" panose="020B0604020202020204" pitchFamily="34" charset="0"/>
              </a:rPr>
              <a:t>R</a:t>
            </a:r>
            <a:r>
              <a:rPr lang="en-GB" sz="2000" dirty="0">
                <a:effectLst/>
                <a:latin typeface="Arial" panose="020B0604020202020204" pitchFamily="34" charset="0"/>
                <a:ea typeface="Aptos" panose="020B0004020202020204" pitchFamily="34" charset="0"/>
                <a:cs typeface="Arial" panose="020B0604020202020204" pitchFamily="34" charset="0"/>
              </a:rPr>
              <a:t>ate of private investment,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effectLst/>
                <a:latin typeface="Arial" panose="020B0604020202020204" pitchFamily="34" charset="0"/>
                <a:ea typeface="Aptos" panose="020B0004020202020204" pitchFamily="34" charset="0"/>
                <a:cs typeface="Arial" panose="020B0604020202020204" pitchFamily="34" charset="0"/>
              </a:rPr>
              <a:t>Size of the manufacturing 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Arial" panose="020B0604020202020204" pitchFamily="34" charset="0"/>
                <a:ea typeface="Aptos" panose="020B0004020202020204" pitchFamily="34" charset="0"/>
                <a:cs typeface="Arial" panose="020B0604020202020204" pitchFamily="34" charset="0"/>
              </a:rPr>
              <a:t>T</a:t>
            </a:r>
            <a:r>
              <a:rPr lang="en-GB" sz="2000" dirty="0">
                <a:effectLst/>
                <a:latin typeface="Arial" panose="020B0604020202020204" pitchFamily="34" charset="0"/>
                <a:ea typeface="Aptos" panose="020B0004020202020204" pitchFamily="34" charset="0"/>
                <a:cs typeface="Arial" panose="020B0604020202020204" pitchFamily="34" charset="0"/>
              </a:rPr>
              <a:t>erms of trade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effectLst/>
                <a:latin typeface="Arial" panose="020B0604020202020204" pitchFamily="34" charset="0"/>
                <a:ea typeface="Aptos" panose="020B0004020202020204" pitchFamily="34" charset="0"/>
                <a:cs typeface="Arial" panose="020B0604020202020204" pitchFamily="34" charset="0"/>
              </a:rPr>
              <a:t>Access to private sector credit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Arial" panose="020B0604020202020204" pitchFamily="34" charset="0"/>
                <a:ea typeface="Aptos" panose="020B0004020202020204" pitchFamily="34" charset="0"/>
                <a:cs typeface="Arial" panose="020B0604020202020204" pitchFamily="34" charset="0"/>
              </a:rPr>
              <a:t>Ra</a:t>
            </a:r>
            <a:r>
              <a:rPr lang="en-GB" sz="2000" dirty="0">
                <a:effectLst/>
                <a:latin typeface="Arial" panose="020B0604020202020204" pitchFamily="34" charset="0"/>
                <a:ea typeface="Aptos" panose="020B0004020202020204" pitchFamily="34" charset="0"/>
                <a:cs typeface="Arial" panose="020B0604020202020204" pitchFamily="34" charset="0"/>
              </a:rPr>
              <a:t>te of inflation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Arial" panose="020B0604020202020204" pitchFamily="34" charset="0"/>
                <a:ea typeface="Aptos" panose="020B0004020202020204" pitchFamily="34" charset="0"/>
                <a:cs typeface="Arial" panose="020B0604020202020204" pitchFamily="34" charset="0"/>
              </a:rPr>
              <a:t>S</a:t>
            </a:r>
            <a:r>
              <a:rPr lang="en-GB" sz="2000" dirty="0">
                <a:effectLst/>
                <a:latin typeface="Arial" panose="020B0604020202020204" pitchFamily="34" charset="0"/>
                <a:ea typeface="Aptos" panose="020B0004020202020204" pitchFamily="34" charset="0"/>
                <a:cs typeface="Arial" panose="020B0604020202020204" pitchFamily="34" charset="0"/>
              </a:rPr>
              <a:t>ize of the informal sector</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ZoneTexte 31">
            <a:extLst>
              <a:ext uri="{FF2B5EF4-FFF2-40B4-BE49-F238E27FC236}">
                <a16:creationId xmlns:a16="http://schemas.microsoft.com/office/drawing/2014/main" id="{81B71058-AC4A-F6E6-558A-E946B7BF245C}"/>
              </a:ext>
            </a:extLst>
          </p:cNvPr>
          <p:cNvSpPr txBox="1"/>
          <p:nvPr/>
        </p:nvSpPr>
        <p:spPr>
          <a:xfrm>
            <a:off x="3733649" y="1860191"/>
            <a:ext cx="4786544" cy="1015663"/>
          </a:xfrm>
          <a:prstGeom prst="rect">
            <a:avLst/>
          </a:prstGeom>
          <a:noFill/>
        </p:spPr>
        <p:txBody>
          <a:bodyPr wrap="square" rtlCol="0">
            <a:spAutoFit/>
          </a:bodyPr>
          <a:lstStyle/>
          <a:p>
            <a:pPr marL="285750" marR="0" indent="-285750">
              <a:buFont typeface="Arial" panose="020B0604020202020204" pitchFamily="34" charset="0"/>
              <a:buChar char="•"/>
            </a:pPr>
            <a:r>
              <a:rPr lang="en-GB" sz="2000" kern="100" dirty="0">
                <a:effectLst/>
                <a:latin typeface="Arial" panose="020B0604020202020204" pitchFamily="34" charset="0"/>
                <a:ea typeface="Aptos" panose="020B0004020202020204" pitchFamily="34" charset="0"/>
                <a:cs typeface="Arial" panose="020B0604020202020204" pitchFamily="34" charset="0"/>
              </a:rPr>
              <a:t>Proportion of the working population or economically dependent population </a:t>
            </a:r>
            <a:endParaRPr lang="en-GB" sz="2000" kern="100" dirty="0">
              <a:latin typeface="Arial" panose="020B0604020202020204" pitchFamily="34" charset="0"/>
              <a:ea typeface="Aptos" panose="020B0004020202020204" pitchFamily="34" charset="0"/>
              <a:cs typeface="Arial" panose="020B0604020202020204" pitchFamily="34" charset="0"/>
            </a:endParaRPr>
          </a:p>
          <a:p>
            <a:pPr marL="285750" marR="0" indent="-285750">
              <a:buFont typeface="Arial" panose="020B0604020202020204" pitchFamily="34" charset="0"/>
              <a:buChar char="•"/>
            </a:pPr>
            <a:r>
              <a:rPr lang="en-GB" sz="2000" kern="100" dirty="0">
                <a:effectLst/>
                <a:latin typeface="Arial" panose="020B0604020202020204" pitchFamily="34" charset="0"/>
                <a:ea typeface="Aptos" panose="020B0004020202020204" pitchFamily="34" charset="0"/>
                <a:cs typeface="Arial" panose="020B0604020202020204" pitchFamily="34" charset="0"/>
              </a:rPr>
              <a:t>Degree of urbanization</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87DAD608-6C63-AC27-8030-8061F5042A6A}"/>
              </a:ext>
            </a:extLst>
          </p:cNvPr>
          <p:cNvSpPr txBox="1"/>
          <p:nvPr/>
        </p:nvSpPr>
        <p:spPr>
          <a:xfrm>
            <a:off x="8880502" y="2950300"/>
            <a:ext cx="2906261" cy="34778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effectLst/>
                <a:latin typeface="Arial" panose="020B0604020202020204" pitchFamily="34" charset="0"/>
                <a:ea typeface="Aptos" panose="020B0004020202020204" pitchFamily="34" charset="0"/>
                <a:cs typeface="Arial" panose="020B0604020202020204" pitchFamily="34" charset="0"/>
              </a:rPr>
              <a:t>Political environment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Arial" panose="020B0604020202020204" pitchFamily="34" charset="0"/>
                <a:ea typeface="Aptos" panose="020B0004020202020204" pitchFamily="34" charset="0"/>
                <a:cs typeface="Arial" panose="020B0604020202020204" pitchFamily="34" charset="0"/>
              </a:rPr>
              <a:t>Level of </a:t>
            </a:r>
            <a:r>
              <a:rPr lang="en-GB" sz="2000" dirty="0">
                <a:effectLst/>
                <a:latin typeface="Arial" panose="020B0604020202020204" pitchFamily="34" charset="0"/>
                <a:ea typeface="Aptos" panose="020B0004020202020204" pitchFamily="34" charset="0"/>
                <a:cs typeface="Arial" panose="020B0604020202020204" pitchFamily="34" charset="0"/>
              </a:rPr>
              <a:t>corruption </a:t>
            </a:r>
          </a:p>
          <a:p>
            <a:pPr marL="285750" indent="-285750">
              <a:buFont typeface="Arial" panose="020B0604020202020204" pitchFamily="34" charset="0"/>
              <a:buChar char="•"/>
              <a:defRPr/>
            </a:pPr>
            <a:r>
              <a:rPr lang="en-GB" sz="2000" kern="100" dirty="0">
                <a:latin typeface="Arial" panose="020B0604020202020204" pitchFamily="34" charset="0"/>
                <a:cs typeface="Arial" panose="020B0604020202020204" pitchFamily="34" charset="0"/>
              </a:rPr>
              <a:t>Economic environment (property rights, simplification of </a:t>
            </a:r>
            <a:r>
              <a:rPr lang="en-GB" sz="2000" dirty="0">
                <a:latin typeface="Arial" panose="020B0604020202020204" pitchFamily="34" charset="0"/>
                <a:cs typeface="Arial" panose="020B0604020202020204" pitchFamily="34" charset="0"/>
              </a:rPr>
              <a:t>administrative procedures)</a:t>
            </a:r>
          </a:p>
          <a:p>
            <a:pPr marL="285750"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Administrative Capacity (tax administrations)</a:t>
            </a:r>
          </a:p>
        </p:txBody>
      </p:sp>
    </p:spTree>
    <p:custDataLst>
      <p:tags r:id="rId2"/>
    </p:custDataLst>
    <p:extLst>
      <p:ext uri="{BB962C8B-B14F-4D97-AF65-F5344CB8AC3E}">
        <p14:creationId xmlns:p14="http://schemas.microsoft.com/office/powerpoint/2010/main" val="286449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D25AA11E-911C-BAEE-5464-FA5341896E8B}"/>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3" name="矩形 2">
            <a:extLst>
              <a:ext uri="{FF2B5EF4-FFF2-40B4-BE49-F238E27FC236}">
                <a16:creationId xmlns:a16="http://schemas.microsoft.com/office/drawing/2014/main" id="{F08CFC4F-C24C-6BB2-4DE9-3E915E4B8CD4}"/>
              </a:ext>
            </a:extLst>
          </p:cNvPr>
          <p:cNvSpPr/>
          <p:nvPr/>
        </p:nvSpPr>
        <p:spPr>
          <a:xfrm>
            <a:off x="690492" y="516902"/>
            <a:ext cx="10872858" cy="461665"/>
          </a:xfrm>
          <a:prstGeom prst="rect">
            <a:avLst/>
          </a:prstGeom>
        </p:spPr>
        <p:txBody>
          <a:bodyPr wrap="square">
            <a:spAutoFit/>
          </a:bodyPr>
          <a:lstStyle/>
          <a:p>
            <a:pPr>
              <a:defRPr/>
            </a:pPr>
            <a:r>
              <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rPr>
              <a:t>Challenges in Mobilising </a:t>
            </a:r>
            <a:r>
              <a:rPr lang="da-DK" sz="2400" b="1" dirty="0" err="1">
                <a:solidFill>
                  <a:srgbClr val="276C8A"/>
                </a:solidFill>
                <a:latin typeface="Arial" panose="020B0604020202020204" pitchFamily="34" charset="0"/>
                <a:ea typeface="Tahoma" panose="020B0604030504040204" pitchFamily="34" charset="0"/>
                <a:cs typeface="Arial" panose="020B0604020202020204" pitchFamily="34" charset="0"/>
              </a:rPr>
              <a:t>Domestic</a:t>
            </a:r>
            <a:r>
              <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rPr>
              <a:t> Resources in </a:t>
            </a:r>
            <a:r>
              <a:rPr lang="da-DK" sz="2400" b="1" dirty="0" err="1">
                <a:solidFill>
                  <a:srgbClr val="276C8A"/>
                </a:solidFill>
                <a:latin typeface="Arial" panose="020B0604020202020204" pitchFamily="34" charset="0"/>
                <a:ea typeface="Tahoma" panose="020B0604030504040204" pitchFamily="34" charset="0"/>
                <a:cs typeface="Arial" panose="020B0604020202020204" pitchFamily="34" charset="0"/>
              </a:rPr>
              <a:t>Africa</a:t>
            </a:r>
            <a:endPar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544AB18-666E-BC23-DBD5-F9C65CE70991}"/>
              </a:ext>
            </a:extLst>
          </p:cNvPr>
          <p:cNvSpPr/>
          <p:nvPr/>
        </p:nvSpPr>
        <p:spPr>
          <a:xfrm>
            <a:off x="2427466" y="4402068"/>
            <a:ext cx="3273247" cy="480773"/>
          </a:xfrm>
          <a:prstGeom prst="rect">
            <a:avLst/>
          </a:prstGeom>
        </p:spPr>
        <p:txBody>
          <a:bodyPr wrap="square">
            <a:spAutoFit/>
          </a:bodyPr>
          <a:lstStyle/>
          <a:p>
            <a:pPr marR="0">
              <a:lnSpc>
                <a:spcPct val="107000"/>
              </a:lnSpc>
              <a:spcBef>
                <a:spcPts val="1200"/>
              </a:spcBef>
              <a:spcAft>
                <a:spcPts val="800"/>
              </a:spcAft>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Source: 55 TADAT assessments undertaken in African countries, ATAF, 2022</a:t>
            </a:r>
          </a:p>
        </p:txBody>
      </p:sp>
      <p:sp>
        <p:nvSpPr>
          <p:cNvPr id="9" name="ZoneTexte 8">
            <a:extLst>
              <a:ext uri="{FF2B5EF4-FFF2-40B4-BE49-F238E27FC236}">
                <a16:creationId xmlns:a16="http://schemas.microsoft.com/office/drawing/2014/main" id="{4E88E9F8-B5D9-1265-E96E-5D1C781C4ECE}"/>
              </a:ext>
            </a:extLst>
          </p:cNvPr>
          <p:cNvSpPr txBox="1"/>
          <p:nvPr/>
        </p:nvSpPr>
        <p:spPr>
          <a:xfrm>
            <a:off x="2446127" y="1359500"/>
            <a:ext cx="4015553"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300"/>
              </a:spcBef>
              <a:spcAft>
                <a:spcPts val="300"/>
              </a:spcAft>
              <a:buClr>
                <a:prstClr val="white"/>
              </a:buClr>
              <a:buSzPct val="100000"/>
              <a:buFontTx/>
              <a:buNone/>
              <a:tabLst/>
              <a:defRPr/>
            </a:pPr>
            <a:r>
              <a:rPr lang="da-DK" sz="1200" kern="0" dirty="0" err="1">
                <a:latin typeface="Arial" panose="020B0604020202020204" pitchFamily="34" charset="0"/>
                <a:cs typeface="Arial" panose="020B0604020202020204" pitchFamily="34" charset="0"/>
              </a:rPr>
              <a:t>Tax</a:t>
            </a:r>
            <a:r>
              <a:rPr lang="da-DK" sz="1200" kern="0" dirty="0">
                <a:latin typeface="Arial" panose="020B0604020202020204" pitchFamily="34" charset="0"/>
                <a:cs typeface="Arial" panose="020B0604020202020204" pitchFamily="34" charset="0"/>
              </a:rPr>
              <a:t> Administration </a:t>
            </a:r>
            <a:r>
              <a:rPr lang="da-DK" sz="1200" kern="0" dirty="0" err="1">
                <a:latin typeface="Arial" panose="020B0604020202020204" pitchFamily="34" charset="0"/>
                <a:cs typeface="Arial" panose="020B0604020202020204" pitchFamily="34" charset="0"/>
              </a:rPr>
              <a:t>Diagnostic</a:t>
            </a:r>
            <a:r>
              <a:rPr lang="da-DK" sz="1200" kern="0" dirty="0">
                <a:latin typeface="Arial" panose="020B0604020202020204" pitchFamily="34" charset="0"/>
                <a:cs typeface="Arial" panose="020B0604020202020204" pitchFamily="34" charset="0"/>
              </a:rPr>
              <a:t> Tool (TADAT)</a:t>
            </a:r>
            <a:endParaRPr kumimoji="0" lang="da-DK"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A582B42D-47CC-562E-B2A6-7B7C9D1F3DD2}"/>
              </a:ext>
            </a:extLst>
          </p:cNvPr>
          <p:cNvSpPr txBox="1"/>
          <p:nvPr/>
        </p:nvSpPr>
        <p:spPr>
          <a:xfrm>
            <a:off x="6014396" y="1347400"/>
            <a:ext cx="534627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300"/>
              </a:spcAft>
              <a:buClr>
                <a:prstClr val="white"/>
              </a:buClr>
              <a:buSzPct val="100000"/>
              <a:buFontTx/>
              <a:buNone/>
              <a:tabLst/>
              <a:defRPr/>
            </a:pPr>
            <a:r>
              <a:rPr lang="da-DK" sz="1200" kern="0" dirty="0">
                <a:latin typeface="Arial" panose="020B0604020202020204" pitchFamily="34" charset="0"/>
                <a:cs typeface="Arial" panose="020B0604020202020204" pitchFamily="34" charset="0"/>
              </a:rPr>
              <a:t>Public </a:t>
            </a:r>
            <a:r>
              <a:rPr lang="da-DK" sz="1200" kern="0" dirty="0" err="1">
                <a:latin typeface="Arial" panose="020B0604020202020204" pitchFamily="34" charset="0"/>
                <a:cs typeface="Arial" panose="020B0604020202020204" pitchFamily="34" charset="0"/>
              </a:rPr>
              <a:t>Expenditure</a:t>
            </a:r>
            <a:r>
              <a:rPr lang="da-DK" sz="1200" kern="0" dirty="0">
                <a:latin typeface="Arial" panose="020B0604020202020204" pitchFamily="34" charset="0"/>
                <a:cs typeface="Arial" panose="020B0604020202020204" pitchFamily="34" charset="0"/>
              </a:rPr>
              <a:t> and Financial </a:t>
            </a:r>
            <a:r>
              <a:rPr lang="da-DK" sz="1200" kern="0" dirty="0" err="1">
                <a:latin typeface="Arial" panose="020B0604020202020204" pitchFamily="34" charset="0"/>
                <a:cs typeface="Arial" panose="020B0604020202020204" pitchFamily="34" charset="0"/>
              </a:rPr>
              <a:t>Accountability</a:t>
            </a:r>
            <a:r>
              <a:rPr lang="da-DK" sz="1200" kern="0" dirty="0">
                <a:latin typeface="Arial" panose="020B0604020202020204" pitchFamily="34" charset="0"/>
                <a:cs typeface="Arial" panose="020B0604020202020204" pitchFamily="34" charset="0"/>
              </a:rPr>
              <a:t> (PEFA) Global Report 2022</a:t>
            </a:r>
            <a:endParaRPr kumimoji="0" lang="da-DK"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4" name="사각형: 둥근 위쪽 모서리 34">
            <a:extLst>
              <a:ext uri="{FF2B5EF4-FFF2-40B4-BE49-F238E27FC236}">
                <a16:creationId xmlns:a16="http://schemas.microsoft.com/office/drawing/2014/main" id="{E818926C-BAC1-DDF2-0B50-79581D149F23}"/>
              </a:ext>
            </a:extLst>
          </p:cNvPr>
          <p:cNvSpPr/>
          <p:nvPr/>
        </p:nvSpPr>
        <p:spPr>
          <a:xfrm rot="5400000" flipH="1">
            <a:off x="5209326" y="-27342"/>
            <a:ext cx="1512786" cy="11507064"/>
          </a:xfrm>
          <a:prstGeom prst="round2SameRect">
            <a:avLst>
              <a:gd name="adj1" fmla="val 50000"/>
              <a:gd name="adj2" fmla="val 0"/>
            </a:avLst>
          </a:prstGeom>
          <a:solidFill>
            <a:srgbClr val="0D3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ZoneTexte 11">
            <a:extLst>
              <a:ext uri="{FF2B5EF4-FFF2-40B4-BE49-F238E27FC236}">
                <a16:creationId xmlns:a16="http://schemas.microsoft.com/office/drawing/2014/main" id="{EDF173D7-A50C-CA06-19CC-F9797A0906AC}"/>
              </a:ext>
            </a:extLst>
          </p:cNvPr>
          <p:cNvSpPr txBox="1"/>
          <p:nvPr/>
        </p:nvSpPr>
        <p:spPr>
          <a:xfrm>
            <a:off x="761253" y="4967487"/>
            <a:ext cx="10669493" cy="1512786"/>
          </a:xfrm>
          <a:prstGeom prst="rect">
            <a:avLst/>
          </a:prstGeom>
          <a:noFill/>
        </p:spPr>
        <p:txBody>
          <a:bodyPr wrap="square">
            <a:spAutoFit/>
          </a:bodyPr>
          <a:lstStyle/>
          <a:p>
            <a:pPr marR="0">
              <a:lnSpc>
                <a:spcPct val="107000"/>
              </a:lnSpc>
              <a:spcBef>
                <a:spcPts val="1200"/>
              </a:spcBef>
              <a:spcAft>
                <a:spcPts val="800"/>
              </a:spcAft>
            </a:pPr>
            <a:r>
              <a:rPr kumimoji="0" lang="en-US" b="0" i="0"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rPr>
              <a:t>African Countries tax administration capacity is worse compared to other regions. </a:t>
            </a:r>
          </a:p>
          <a:p>
            <a:pPr marR="0">
              <a:lnSpc>
                <a:spcPct val="107000"/>
              </a:lnSpc>
              <a:spcBef>
                <a:spcPts val="1200"/>
              </a:spcBef>
              <a:spcAft>
                <a:spcPts val="800"/>
              </a:spcAft>
            </a:pPr>
            <a:r>
              <a:rPr kumimoji="0" lang="en-US" b="0" i="0"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rPr>
              <a:t>Weaknesses include: unreliable taxpayer registration base; under-utilization of digital technologies; ineffective risk management; unresponsiveness to taxpayer inquiries; unstructured processes and procedures; and weak accountability and transparency of tax administration operations </a:t>
            </a:r>
          </a:p>
        </p:txBody>
      </p:sp>
      <p:graphicFrame>
        <p:nvGraphicFramePr>
          <p:cNvPr id="4" name="Content Placeholder 13">
            <a:extLst>
              <a:ext uri="{FF2B5EF4-FFF2-40B4-BE49-F238E27FC236}">
                <a16:creationId xmlns:a16="http://schemas.microsoft.com/office/drawing/2014/main" id="{121A4424-9EE0-2AB3-5F0A-27B2ECB2FFB1}"/>
              </a:ext>
            </a:extLst>
          </p:cNvPr>
          <p:cNvGraphicFramePr>
            <a:graphicFrameLocks/>
          </p:cNvGraphicFramePr>
          <p:nvPr>
            <p:extLst>
              <p:ext uri="{D42A27DB-BD31-4B8C-83A1-F6EECF244321}">
                <p14:modId xmlns:p14="http://schemas.microsoft.com/office/powerpoint/2010/main" val="3574070907"/>
              </p:ext>
            </p:extLst>
          </p:nvPr>
        </p:nvGraphicFramePr>
        <p:xfrm>
          <a:off x="2446126" y="1731022"/>
          <a:ext cx="3399935" cy="25765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4">
            <a:extLst>
              <a:ext uri="{FF2B5EF4-FFF2-40B4-BE49-F238E27FC236}">
                <a16:creationId xmlns:a16="http://schemas.microsoft.com/office/drawing/2014/main" id="{6B6F6CE0-88FE-A9BB-C20E-AC6A9231FF0D}"/>
              </a:ext>
            </a:extLst>
          </p:cNvPr>
          <p:cNvGraphicFramePr>
            <a:graphicFrameLocks/>
          </p:cNvGraphicFramePr>
          <p:nvPr>
            <p:extLst>
              <p:ext uri="{D42A27DB-BD31-4B8C-83A1-F6EECF244321}">
                <p14:modId xmlns:p14="http://schemas.microsoft.com/office/powerpoint/2010/main" val="3172129072"/>
              </p:ext>
            </p:extLst>
          </p:nvPr>
        </p:nvGraphicFramePr>
        <p:xfrm>
          <a:off x="6180167" y="1575899"/>
          <a:ext cx="5249832" cy="3327067"/>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2"/>
    </p:custDataLst>
    <p:extLst>
      <p:ext uri="{BB962C8B-B14F-4D97-AF65-F5344CB8AC3E}">
        <p14:creationId xmlns:p14="http://schemas.microsoft.com/office/powerpoint/2010/main" val="16358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6E84A60-EB9A-FDA2-6381-ECAD9496C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a:extLst>
              <a:ext uri="{FF2B5EF4-FFF2-40B4-BE49-F238E27FC236}">
                <a16:creationId xmlns:a16="http://schemas.microsoft.com/office/drawing/2014/main" id="{B3DB8FCC-7293-397C-7C02-3A47947A4EAB}"/>
              </a:ext>
            </a:extLst>
          </p:cNvPr>
          <p:cNvSpPr txBox="1"/>
          <p:nvPr/>
        </p:nvSpPr>
        <p:spPr>
          <a:xfrm>
            <a:off x="892016" y="2301472"/>
            <a:ext cx="104079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ptos" panose="020B0004020202020204" pitchFamily="34" charset="0"/>
                <a:ea typeface="Microsoft YaHei Light" panose="020B0502040204020203" pitchFamily="34" charset="-122"/>
                <a:cs typeface="Arial" panose="020B0604020202020204" pitchFamily="34" charset="0"/>
              </a:rPr>
              <a:t>Opportunities and reforms for boosting DRM in Africa</a:t>
            </a:r>
          </a:p>
        </p:txBody>
      </p:sp>
      <p:pic>
        <p:nvPicPr>
          <p:cNvPr id="4" name="Picture 3" descr="A close-up of a logo&#10;&#10;Description automatically generated">
            <a:extLst>
              <a:ext uri="{FF2B5EF4-FFF2-40B4-BE49-F238E27FC236}">
                <a16:creationId xmlns:a16="http://schemas.microsoft.com/office/drawing/2014/main" id="{17EAE5A2-F158-5DB0-2E29-1DDED067E1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126" y="3227382"/>
            <a:ext cx="4146391" cy="1794386"/>
          </a:xfrm>
          <a:prstGeom prst="rect">
            <a:avLst/>
          </a:prstGeom>
        </p:spPr>
      </p:pic>
    </p:spTree>
    <p:custDataLst>
      <p:tags r:id="rId1"/>
    </p:custDataLst>
    <p:extLst>
      <p:ext uri="{BB962C8B-B14F-4D97-AF65-F5344CB8AC3E}">
        <p14:creationId xmlns:p14="http://schemas.microsoft.com/office/powerpoint/2010/main" val="257995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B181AD-0B4A-93F0-04DC-671861594036}"/>
              </a:ext>
            </a:extLst>
          </p:cNvPr>
          <p:cNvSpPr/>
          <p:nvPr/>
        </p:nvSpPr>
        <p:spPr>
          <a:xfrm>
            <a:off x="361694" y="3384838"/>
            <a:ext cx="4707764" cy="1559597"/>
          </a:xfrm>
          <a:prstGeom prst="rect">
            <a:avLst/>
          </a:prstGeom>
          <a:solidFill>
            <a:schemeClr val="bg1">
              <a:lumMod val="85000"/>
              <a:alpha val="478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B78A9B83-EF94-02E2-CEB7-954E3EF7C48F}"/>
              </a:ext>
            </a:extLst>
          </p:cNvPr>
          <p:cNvSpPr/>
          <p:nvPr/>
        </p:nvSpPr>
        <p:spPr>
          <a:xfrm>
            <a:off x="6762493" y="5114248"/>
            <a:ext cx="5104829" cy="1226850"/>
          </a:xfrm>
          <a:prstGeom prst="rect">
            <a:avLst/>
          </a:prstGeom>
          <a:solidFill>
            <a:schemeClr val="bg1">
              <a:lumMod val="85000"/>
              <a:alpha val="478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FBFC605-BC5F-0BBB-1D65-CAA37491398E}"/>
              </a:ext>
            </a:extLst>
          </p:cNvPr>
          <p:cNvSpPr/>
          <p:nvPr/>
        </p:nvSpPr>
        <p:spPr>
          <a:xfrm>
            <a:off x="6762493" y="2033117"/>
            <a:ext cx="5104829" cy="919297"/>
          </a:xfrm>
          <a:prstGeom prst="rect">
            <a:avLst/>
          </a:prstGeom>
          <a:solidFill>
            <a:schemeClr val="bg1">
              <a:lumMod val="85000"/>
              <a:alpha val="619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1DFF1BB-9D01-C96D-117C-7544EBA542FA}"/>
              </a:ext>
            </a:extLst>
          </p:cNvPr>
          <p:cNvSpPr/>
          <p:nvPr/>
        </p:nvSpPr>
        <p:spPr>
          <a:xfrm>
            <a:off x="6888147" y="3073920"/>
            <a:ext cx="4979176" cy="1825545"/>
          </a:xfrm>
          <a:prstGeom prst="rect">
            <a:avLst/>
          </a:prstGeom>
          <a:solidFill>
            <a:schemeClr val="bg1">
              <a:lumMod val="85000"/>
              <a:alpha val="619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A157DE3A-2FFA-2E1B-17AA-742EDAEF8886}"/>
              </a:ext>
            </a:extLst>
          </p:cNvPr>
          <p:cNvSpPr/>
          <p:nvPr/>
        </p:nvSpPr>
        <p:spPr>
          <a:xfrm>
            <a:off x="322454" y="5007652"/>
            <a:ext cx="5405975" cy="1507298"/>
          </a:xfrm>
          <a:prstGeom prst="rect">
            <a:avLst/>
          </a:prstGeom>
          <a:solidFill>
            <a:schemeClr val="bg1">
              <a:lumMod val="85000"/>
              <a:alpha val="619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2D1AAEB9-B3E1-AD45-DDFE-FEBF6934FF3F}"/>
              </a:ext>
            </a:extLst>
          </p:cNvPr>
          <p:cNvSpPr/>
          <p:nvPr/>
        </p:nvSpPr>
        <p:spPr>
          <a:xfrm>
            <a:off x="442375" y="2354393"/>
            <a:ext cx="5405975" cy="866962"/>
          </a:xfrm>
          <a:prstGeom prst="rect">
            <a:avLst/>
          </a:prstGeom>
          <a:solidFill>
            <a:schemeClr val="bg1">
              <a:lumMod val="85000"/>
              <a:alpha val="619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箭头: 五边形 1">
            <a:extLst>
              <a:ext uri="{FF2B5EF4-FFF2-40B4-BE49-F238E27FC236}">
                <a16:creationId xmlns:a16="http://schemas.microsoft.com/office/drawing/2014/main" id="{C5913D78-9E3D-B261-C7FA-D2C25BF60164}"/>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39" name="矩形 2">
            <a:extLst>
              <a:ext uri="{FF2B5EF4-FFF2-40B4-BE49-F238E27FC236}">
                <a16:creationId xmlns:a16="http://schemas.microsoft.com/office/drawing/2014/main" id="{19795EA6-1D16-672E-ADFA-04581D999DE8}"/>
              </a:ext>
            </a:extLst>
          </p:cNvPr>
          <p:cNvSpPr/>
          <p:nvPr/>
        </p:nvSpPr>
        <p:spPr>
          <a:xfrm>
            <a:off x="690492" y="516902"/>
            <a:ext cx="10872858" cy="461665"/>
          </a:xfrm>
          <a:prstGeom prst="rect">
            <a:avLst/>
          </a:prstGeom>
        </p:spPr>
        <p:txBody>
          <a:bodyPr wrap="square">
            <a:spAutoFit/>
          </a:bodyPr>
          <a:lstStyle/>
          <a:p>
            <a:pPr lvl="0">
              <a:defRPr/>
            </a:pPr>
            <a:r>
              <a:rPr lang="da-DK" sz="2400" b="1" dirty="0" err="1">
                <a:solidFill>
                  <a:srgbClr val="276C8A"/>
                </a:solidFill>
                <a:latin typeface="Arial" panose="020B0604020202020204" pitchFamily="34" charset="0"/>
                <a:ea typeface="Tahoma" panose="020B0604030504040204" pitchFamily="34" charset="0"/>
                <a:cs typeface="Arial" panose="020B0604020202020204" pitchFamily="34" charset="0"/>
              </a:rPr>
              <a:t>Opportunities</a:t>
            </a:r>
            <a:r>
              <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rPr>
              <a:t> and reforms for </a:t>
            </a:r>
            <a:r>
              <a:rPr lang="da-DK" sz="2400" b="1" dirty="0" err="1">
                <a:solidFill>
                  <a:srgbClr val="276C8A"/>
                </a:solidFill>
                <a:latin typeface="Arial" panose="020B0604020202020204" pitchFamily="34" charset="0"/>
                <a:ea typeface="Tahoma" panose="020B0604030504040204" pitchFamily="34" charset="0"/>
                <a:cs typeface="Arial" panose="020B0604020202020204" pitchFamily="34" charset="0"/>
              </a:rPr>
              <a:t>boosting</a:t>
            </a:r>
            <a:r>
              <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rPr>
              <a:t> DRM in </a:t>
            </a:r>
            <a:r>
              <a:rPr lang="da-DK" sz="2400" b="1" dirty="0" err="1">
                <a:solidFill>
                  <a:srgbClr val="276C8A"/>
                </a:solidFill>
                <a:latin typeface="Arial" panose="020B0604020202020204" pitchFamily="34" charset="0"/>
                <a:ea typeface="Tahoma" panose="020B0604030504040204" pitchFamily="34" charset="0"/>
                <a:cs typeface="Arial" panose="020B0604020202020204" pitchFamily="34" charset="0"/>
              </a:rPr>
              <a:t>Africa</a:t>
            </a:r>
            <a:endPar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endParaRPr>
          </a:p>
        </p:txBody>
      </p:sp>
      <p:sp>
        <p:nvSpPr>
          <p:cNvPr id="40" name="TextBox 6">
            <a:extLst>
              <a:ext uri="{FF2B5EF4-FFF2-40B4-BE49-F238E27FC236}">
                <a16:creationId xmlns:a16="http://schemas.microsoft.com/office/drawing/2014/main" id="{E5C1AC9F-DEFD-2C42-6B22-973EF9A89F4A}"/>
              </a:ext>
            </a:extLst>
          </p:cNvPr>
          <p:cNvSpPr txBox="1"/>
          <p:nvPr/>
        </p:nvSpPr>
        <p:spPr>
          <a:xfrm>
            <a:off x="723901" y="1051805"/>
            <a:ext cx="10248899" cy="707886"/>
          </a:xfrm>
          <a:prstGeom prst="rect">
            <a:avLst/>
          </a:prstGeom>
          <a:noFill/>
          <a:ln>
            <a:noFill/>
          </a:ln>
        </p:spPr>
        <p:txBody>
          <a:bodyPr wrap="square" rtlCol="0">
            <a:spAutoFit/>
          </a:bodyPr>
          <a:lstStyle/>
          <a:p>
            <a:r>
              <a:rPr lang="en-GB" sz="2000" dirty="0">
                <a:solidFill>
                  <a:srgbClr val="276C8A"/>
                </a:solidFill>
                <a:effectLst/>
                <a:latin typeface="Arial" panose="020B0604020202020204" pitchFamily="34" charset="0"/>
                <a:ea typeface="Times New Roman" panose="02020603050405020304" pitchFamily="18" charset="0"/>
                <a:cs typeface="Arial" panose="020B0604020202020204" pitchFamily="34" charset="0"/>
              </a:rPr>
              <a:t>Tax reform programs should be country specific and informed by rigorous assessments such as the TADAT, and guided by well-defined Medium Term Revenue Strategies</a:t>
            </a:r>
            <a:endParaRPr lang="en-US" sz="2000" dirty="0">
              <a:solidFill>
                <a:srgbClr val="276C8A"/>
              </a:solidFill>
              <a:latin typeface="Arial" panose="020B0604020202020204" pitchFamily="34" charset="0"/>
              <a:cs typeface="Arial" panose="020B0604020202020204" pitchFamily="34" charset="0"/>
            </a:endParaRPr>
          </a:p>
        </p:txBody>
      </p:sp>
      <p:grpSp>
        <p:nvGrpSpPr>
          <p:cNvPr id="135" name="Groupe 134">
            <a:extLst>
              <a:ext uri="{FF2B5EF4-FFF2-40B4-BE49-F238E27FC236}">
                <a16:creationId xmlns:a16="http://schemas.microsoft.com/office/drawing/2014/main" id="{5C7C23B9-34DB-D399-9F08-FFB6A4A1044A}"/>
              </a:ext>
            </a:extLst>
          </p:cNvPr>
          <p:cNvGrpSpPr/>
          <p:nvPr/>
        </p:nvGrpSpPr>
        <p:grpSpPr>
          <a:xfrm>
            <a:off x="408577" y="2054222"/>
            <a:ext cx="11433882" cy="4460728"/>
            <a:chOff x="399921" y="1892860"/>
            <a:chExt cx="12271093" cy="4787351"/>
          </a:xfrm>
        </p:grpSpPr>
        <p:grpSp>
          <p:nvGrpSpPr>
            <p:cNvPr id="104" name="Group 151">
              <a:extLst>
                <a:ext uri="{FF2B5EF4-FFF2-40B4-BE49-F238E27FC236}">
                  <a16:creationId xmlns:a16="http://schemas.microsoft.com/office/drawing/2014/main" id="{37447AA7-E238-7AF6-684C-D0FDA653B25B}"/>
                </a:ext>
              </a:extLst>
            </p:cNvPr>
            <p:cNvGrpSpPr/>
            <p:nvPr/>
          </p:nvGrpSpPr>
          <p:grpSpPr>
            <a:xfrm>
              <a:off x="4783461" y="2343798"/>
              <a:ext cx="3199251" cy="3200400"/>
              <a:chOff x="3912339" y="1614698"/>
              <a:chExt cx="4344292" cy="4345853"/>
            </a:xfrm>
          </p:grpSpPr>
          <p:sp>
            <p:nvSpPr>
              <p:cNvPr id="105" name="CircleSegment">
                <a:extLst>
                  <a:ext uri="{FF2B5EF4-FFF2-40B4-BE49-F238E27FC236}">
                    <a16:creationId xmlns:a16="http://schemas.microsoft.com/office/drawing/2014/main" id="{37FD1F3C-60BC-DDD1-E21D-BAE64402E9EE}"/>
                  </a:ext>
                </a:extLst>
              </p:cNvPr>
              <p:cNvSpPr>
                <a:spLocks/>
              </p:cNvSpPr>
              <p:nvPr>
                <p:custDataLst>
                  <p:tags r:id="rId2"/>
                </p:custDataLst>
              </p:nvPr>
            </p:nvSpPr>
            <p:spPr bwMode="gray">
              <a:xfrm>
                <a:off x="6084486" y="1614698"/>
                <a:ext cx="1881401" cy="1641317"/>
              </a:xfrm>
              <a:custGeom>
                <a:avLst/>
                <a:gdLst>
                  <a:gd name="T0" fmla="*/ 0 w 1120"/>
                  <a:gd name="T1" fmla="*/ 0 h 975"/>
                  <a:gd name="T2" fmla="*/ 0 w 1120"/>
                  <a:gd name="T3" fmla="*/ 0 h 975"/>
                  <a:gd name="T4" fmla="*/ 0 w 1120"/>
                  <a:gd name="T5" fmla="*/ 0 h 975"/>
                  <a:gd name="T6" fmla="*/ 2147483647 w 1120"/>
                  <a:gd name="T7" fmla="*/ 0 h 975"/>
                  <a:gd name="T8" fmla="*/ 2147483647 w 1120"/>
                  <a:gd name="T9" fmla="*/ 2147483647 h 975"/>
                  <a:gd name="T10" fmla="*/ 2147483647 w 1120"/>
                  <a:gd name="T11" fmla="*/ 2147483647 h 975"/>
                  <a:gd name="T12" fmla="*/ 2147483647 w 1120"/>
                  <a:gd name="T13" fmla="*/ 2147483647 h 975"/>
                  <a:gd name="T14" fmla="*/ 2147483647 w 1120"/>
                  <a:gd name="T15" fmla="*/ 2147483647 h 975"/>
                  <a:gd name="T16" fmla="*/ 2147483647 w 1120"/>
                  <a:gd name="T17" fmla="*/ 2147483647 h 975"/>
                  <a:gd name="T18" fmla="*/ 2147483647 w 1120"/>
                  <a:gd name="T19" fmla="*/ 2147483647 h 975"/>
                  <a:gd name="T20" fmla="*/ 2147483647 w 1120"/>
                  <a:gd name="T21" fmla="*/ 2147483647 h 975"/>
                  <a:gd name="T22" fmla="*/ 2147483647 w 1120"/>
                  <a:gd name="T23" fmla="*/ 2147483647 h 975"/>
                  <a:gd name="T24" fmla="*/ 2147483647 w 1120"/>
                  <a:gd name="T25" fmla="*/ 2147483647 h 975"/>
                  <a:gd name="T26" fmla="*/ 2147483647 w 1120"/>
                  <a:gd name="T27" fmla="*/ 2147483647 h 975"/>
                  <a:gd name="T28" fmla="*/ 2147483647 w 1120"/>
                  <a:gd name="T29" fmla="*/ 2147483647 h 975"/>
                  <a:gd name="T30" fmla="*/ 2147483647 w 1120"/>
                  <a:gd name="T31" fmla="*/ 2147483647 h 975"/>
                  <a:gd name="T32" fmla="*/ 2147483647 w 1120"/>
                  <a:gd name="T33" fmla="*/ 2147483647 h 975"/>
                  <a:gd name="T34" fmla="*/ 2147483647 w 1120"/>
                  <a:gd name="T35" fmla="*/ 2147483647 h 975"/>
                  <a:gd name="T36" fmla="*/ 2147483647 w 1120"/>
                  <a:gd name="T37" fmla="*/ 2147483647 h 975"/>
                  <a:gd name="T38" fmla="*/ 2147483647 w 1120"/>
                  <a:gd name="T39" fmla="*/ 2147483647 h 975"/>
                  <a:gd name="T40" fmla="*/ 2147483647 w 1120"/>
                  <a:gd name="T41" fmla="*/ 2147483647 h 975"/>
                  <a:gd name="T42" fmla="*/ 2147483647 w 1120"/>
                  <a:gd name="T43" fmla="*/ 2147483647 h 975"/>
                  <a:gd name="T44" fmla="*/ 2147483647 w 1120"/>
                  <a:gd name="T45" fmla="*/ 2147483647 h 975"/>
                  <a:gd name="T46" fmla="*/ 2147483647 w 1120"/>
                  <a:gd name="T47" fmla="*/ 2147483647 h 975"/>
                  <a:gd name="T48" fmla="*/ 2147483647 w 1120"/>
                  <a:gd name="T49" fmla="*/ 2147483647 h 975"/>
                  <a:gd name="T50" fmla="*/ 2147483647 w 1120"/>
                  <a:gd name="T51" fmla="*/ 2147483647 h 975"/>
                  <a:gd name="T52" fmla="*/ 2147483647 w 1120"/>
                  <a:gd name="T53" fmla="*/ 2147483647 h 975"/>
                  <a:gd name="T54" fmla="*/ 2147483647 w 1120"/>
                  <a:gd name="T55" fmla="*/ 2147483647 h 975"/>
                  <a:gd name="T56" fmla="*/ 2147483647 w 1120"/>
                  <a:gd name="T57" fmla="*/ 2147483647 h 975"/>
                  <a:gd name="T58" fmla="*/ 2147483647 w 1120"/>
                  <a:gd name="T59" fmla="*/ 2147483647 h 975"/>
                  <a:gd name="T60" fmla="*/ 2147483647 w 1120"/>
                  <a:gd name="T61" fmla="*/ 2147483647 h 975"/>
                  <a:gd name="T62" fmla="*/ 2147483647 w 1120"/>
                  <a:gd name="T63" fmla="*/ 2147483647 h 975"/>
                  <a:gd name="T64" fmla="*/ 2147483647 w 1120"/>
                  <a:gd name="T65" fmla="*/ 2147483647 h 975"/>
                  <a:gd name="T66" fmla="*/ 2147483647 w 1120"/>
                  <a:gd name="T67" fmla="*/ 2147483647 h 975"/>
                  <a:gd name="T68" fmla="*/ 2147483647 w 1120"/>
                  <a:gd name="T69" fmla="*/ 2147483647 h 975"/>
                  <a:gd name="T70" fmla="*/ 2147483647 w 1120"/>
                  <a:gd name="T71" fmla="*/ 2147483647 h 975"/>
                  <a:gd name="T72" fmla="*/ 2147483647 w 1120"/>
                  <a:gd name="T73" fmla="*/ 2147483647 h 975"/>
                  <a:gd name="T74" fmla="*/ 2147483647 w 1120"/>
                  <a:gd name="T75" fmla="*/ 2147483647 h 975"/>
                  <a:gd name="T76" fmla="*/ 2147483647 w 1120"/>
                  <a:gd name="T77" fmla="*/ 2147483647 h 975"/>
                  <a:gd name="T78" fmla="*/ 2147483647 w 1120"/>
                  <a:gd name="T79" fmla="*/ 2147483647 h 975"/>
                  <a:gd name="T80" fmla="*/ 2147483647 w 1120"/>
                  <a:gd name="T81" fmla="*/ 2147483647 h 975"/>
                  <a:gd name="T82" fmla="*/ 2147483647 w 1120"/>
                  <a:gd name="T83" fmla="*/ 2147483647 h 975"/>
                  <a:gd name="T84" fmla="*/ 2147483647 w 1120"/>
                  <a:gd name="T85" fmla="*/ 2147483647 h 975"/>
                  <a:gd name="T86" fmla="*/ 2147483647 w 1120"/>
                  <a:gd name="T87" fmla="*/ 2147483647 h 975"/>
                  <a:gd name="T88" fmla="*/ 2147483647 w 1120"/>
                  <a:gd name="T89" fmla="*/ 2147483647 h 975"/>
                  <a:gd name="T90" fmla="*/ 2147483647 w 1120"/>
                  <a:gd name="T91" fmla="*/ 2147483647 h 975"/>
                  <a:gd name="T92" fmla="*/ 2147483647 w 1120"/>
                  <a:gd name="T93" fmla="*/ 2147483647 h 975"/>
                  <a:gd name="T94" fmla="*/ 2147483647 w 1120"/>
                  <a:gd name="T95" fmla="*/ 2147483647 h 975"/>
                  <a:gd name="T96" fmla="*/ 2147483647 w 1120"/>
                  <a:gd name="T97" fmla="*/ 2147483647 h 975"/>
                  <a:gd name="T98" fmla="*/ 2147483647 w 1120"/>
                  <a:gd name="T99" fmla="*/ 2147483647 h 975"/>
                  <a:gd name="T100" fmla="*/ 2147483647 w 1120"/>
                  <a:gd name="T101" fmla="*/ 2147483647 h 975"/>
                  <a:gd name="T102" fmla="*/ 2147483647 w 1120"/>
                  <a:gd name="T103" fmla="*/ 2147483647 h 975"/>
                  <a:gd name="T104" fmla="*/ 2147483647 w 1120"/>
                  <a:gd name="T105" fmla="*/ 2147483647 h 975"/>
                  <a:gd name="T106" fmla="*/ 2147483647 w 1120"/>
                  <a:gd name="T107" fmla="*/ 2147483647 h 975"/>
                  <a:gd name="T108" fmla="*/ 0 w 1120"/>
                  <a:gd name="T109" fmla="*/ 2147483647 h 975"/>
                  <a:gd name="T110" fmla="*/ 0 w 1120"/>
                  <a:gd name="T111" fmla="*/ 2147483647 h 975"/>
                  <a:gd name="T112" fmla="*/ 0 w 1120"/>
                  <a:gd name="T113" fmla="*/ 2147483647 h 975"/>
                  <a:gd name="T114" fmla="*/ 2147483647 w 1120"/>
                  <a:gd name="T115" fmla="*/ 2147483647 h 975"/>
                  <a:gd name="T116" fmla="*/ 0 w 1120"/>
                  <a:gd name="T117" fmla="*/ 0 h 9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0"/>
                  <a:gd name="T178" fmla="*/ 0 h 975"/>
                  <a:gd name="T179" fmla="*/ 1120 w 1120"/>
                  <a:gd name="T180" fmla="*/ 975 h 975"/>
                  <a:gd name="connsiteX0" fmla="*/ 0 w 10000"/>
                  <a:gd name="connsiteY0" fmla="*/ 0 h 10000"/>
                  <a:gd name="connsiteX1" fmla="*/ 0 w 10000"/>
                  <a:gd name="connsiteY1" fmla="*/ 0 h 10000"/>
                  <a:gd name="connsiteX2" fmla="*/ 411 w 10000"/>
                  <a:gd name="connsiteY2" fmla="*/ 0 h 10000"/>
                  <a:gd name="connsiteX3" fmla="*/ 804 w 10000"/>
                  <a:gd name="connsiteY3" fmla="*/ 21 h 10000"/>
                  <a:gd name="connsiteX4" fmla="*/ 1179 w 10000"/>
                  <a:gd name="connsiteY4" fmla="*/ 62 h 10000"/>
                  <a:gd name="connsiteX5" fmla="*/ 1571 w 10000"/>
                  <a:gd name="connsiteY5" fmla="*/ 123 h 10000"/>
                  <a:gd name="connsiteX6" fmla="*/ 1955 w 10000"/>
                  <a:gd name="connsiteY6" fmla="*/ 205 h 10000"/>
                  <a:gd name="connsiteX7" fmla="*/ 2330 w 10000"/>
                  <a:gd name="connsiteY7" fmla="*/ 277 h 10000"/>
                  <a:gd name="connsiteX8" fmla="*/ 2705 w 10000"/>
                  <a:gd name="connsiteY8" fmla="*/ 379 h 10000"/>
                  <a:gd name="connsiteX9" fmla="*/ 3089 w 10000"/>
                  <a:gd name="connsiteY9" fmla="*/ 472 h 10000"/>
                  <a:gd name="connsiteX10" fmla="*/ 3446 w 10000"/>
                  <a:gd name="connsiteY10" fmla="*/ 615 h 10000"/>
                  <a:gd name="connsiteX11" fmla="*/ 3804 w 10000"/>
                  <a:gd name="connsiteY11" fmla="*/ 749 h 10000"/>
                  <a:gd name="connsiteX12" fmla="*/ 4170 w 10000"/>
                  <a:gd name="connsiteY12" fmla="*/ 892 h 10000"/>
                  <a:gd name="connsiteX13" fmla="*/ 4509 w 10000"/>
                  <a:gd name="connsiteY13" fmla="*/ 1067 h 10000"/>
                  <a:gd name="connsiteX14" fmla="*/ 4857 w 10000"/>
                  <a:gd name="connsiteY14" fmla="*/ 1241 h 10000"/>
                  <a:gd name="connsiteX15" fmla="*/ 5196 w 10000"/>
                  <a:gd name="connsiteY15" fmla="*/ 1426 h 10000"/>
                  <a:gd name="connsiteX16" fmla="*/ 5527 w 10000"/>
                  <a:gd name="connsiteY16" fmla="*/ 1621 h 10000"/>
                  <a:gd name="connsiteX17" fmla="*/ 5848 w 10000"/>
                  <a:gd name="connsiteY17" fmla="*/ 1836 h 10000"/>
                  <a:gd name="connsiteX18" fmla="*/ 6161 w 10000"/>
                  <a:gd name="connsiteY18" fmla="*/ 2051 h 10000"/>
                  <a:gd name="connsiteX19" fmla="*/ 6482 w 10000"/>
                  <a:gd name="connsiteY19" fmla="*/ 2287 h 10000"/>
                  <a:gd name="connsiteX20" fmla="*/ 6777 w 10000"/>
                  <a:gd name="connsiteY20" fmla="*/ 2544 h 10000"/>
                  <a:gd name="connsiteX21" fmla="*/ 7089 w 10000"/>
                  <a:gd name="connsiteY21" fmla="*/ 2800 h 10000"/>
                  <a:gd name="connsiteX22" fmla="*/ 7357 w 10000"/>
                  <a:gd name="connsiteY22" fmla="*/ 3077 h 10000"/>
                  <a:gd name="connsiteX23" fmla="*/ 7652 w 10000"/>
                  <a:gd name="connsiteY23" fmla="*/ 3354 h 10000"/>
                  <a:gd name="connsiteX24" fmla="*/ 7929 w 10000"/>
                  <a:gd name="connsiteY24" fmla="*/ 3631 h 10000"/>
                  <a:gd name="connsiteX25" fmla="*/ 8188 w 10000"/>
                  <a:gd name="connsiteY25" fmla="*/ 3918 h 10000"/>
                  <a:gd name="connsiteX26" fmla="*/ 8438 w 10000"/>
                  <a:gd name="connsiteY26" fmla="*/ 4236 h 10000"/>
                  <a:gd name="connsiteX27" fmla="*/ 8696 w 10000"/>
                  <a:gd name="connsiteY27" fmla="*/ 4554 h 10000"/>
                  <a:gd name="connsiteX28" fmla="*/ 8938 w 10000"/>
                  <a:gd name="connsiteY28" fmla="*/ 4882 h 10000"/>
                  <a:gd name="connsiteX29" fmla="*/ 9161 w 10000"/>
                  <a:gd name="connsiteY29" fmla="*/ 5221 h 10000"/>
                  <a:gd name="connsiteX30" fmla="*/ 9384 w 10000"/>
                  <a:gd name="connsiteY30" fmla="*/ 5559 h 10000"/>
                  <a:gd name="connsiteX31" fmla="*/ 9607 w 10000"/>
                  <a:gd name="connsiteY31" fmla="*/ 5908 h 10000"/>
                  <a:gd name="connsiteX32" fmla="*/ 9795 w 10000"/>
                  <a:gd name="connsiteY32" fmla="*/ 6267 h 10000"/>
                  <a:gd name="connsiteX33" fmla="*/ 10000 w 10000"/>
                  <a:gd name="connsiteY33" fmla="*/ 6636 h 10000"/>
                  <a:gd name="connsiteX34" fmla="*/ 9982 w 10000"/>
                  <a:gd name="connsiteY34" fmla="*/ 6636 h 10000"/>
                  <a:gd name="connsiteX35" fmla="*/ 4902 w 10000"/>
                  <a:gd name="connsiteY35" fmla="*/ 10000 h 10000"/>
                  <a:gd name="connsiteX36" fmla="*/ 4938 w 10000"/>
                  <a:gd name="connsiteY36" fmla="*/ 9979 h 10000"/>
                  <a:gd name="connsiteX37" fmla="*/ 4732 w 10000"/>
                  <a:gd name="connsiteY37" fmla="*/ 9610 h 10000"/>
                  <a:gd name="connsiteX38" fmla="*/ 4527 w 10000"/>
                  <a:gd name="connsiteY38" fmla="*/ 9272 h 10000"/>
                  <a:gd name="connsiteX39" fmla="*/ 4286 w 10000"/>
                  <a:gd name="connsiteY39" fmla="*/ 8964 h 10000"/>
                  <a:gd name="connsiteX40" fmla="*/ 4045 w 10000"/>
                  <a:gd name="connsiteY40" fmla="*/ 8646 h 10000"/>
                  <a:gd name="connsiteX41" fmla="*/ 3768 w 10000"/>
                  <a:gd name="connsiteY41" fmla="*/ 8349 h 10000"/>
                  <a:gd name="connsiteX42" fmla="*/ 3500 w 10000"/>
                  <a:gd name="connsiteY42" fmla="*/ 8092 h 10000"/>
                  <a:gd name="connsiteX43" fmla="*/ 3205 w 10000"/>
                  <a:gd name="connsiteY43" fmla="*/ 7836 h 10000"/>
                  <a:gd name="connsiteX44" fmla="*/ 2875 w 10000"/>
                  <a:gd name="connsiteY44" fmla="*/ 7600 h 10000"/>
                  <a:gd name="connsiteX45" fmla="*/ 2571 w 10000"/>
                  <a:gd name="connsiteY45" fmla="*/ 7405 h 10000"/>
                  <a:gd name="connsiteX46" fmla="*/ 2223 w 10000"/>
                  <a:gd name="connsiteY46" fmla="*/ 7231 h 10000"/>
                  <a:gd name="connsiteX47" fmla="*/ 1884 w 10000"/>
                  <a:gd name="connsiteY47" fmla="*/ 7067 h 10000"/>
                  <a:gd name="connsiteX48" fmla="*/ 1527 w 10000"/>
                  <a:gd name="connsiteY48" fmla="*/ 6933 h 10000"/>
                  <a:gd name="connsiteX49" fmla="*/ 1143 w 10000"/>
                  <a:gd name="connsiteY49" fmla="*/ 6831 h 10000"/>
                  <a:gd name="connsiteX50" fmla="*/ 768 w 10000"/>
                  <a:gd name="connsiteY50" fmla="*/ 6759 h 10000"/>
                  <a:gd name="connsiteX51" fmla="*/ 393 w 10000"/>
                  <a:gd name="connsiteY51" fmla="*/ 6718 h 10000"/>
                  <a:gd name="connsiteX52" fmla="*/ 0 w 10000"/>
                  <a:gd name="connsiteY52" fmla="*/ 6697 h 10000"/>
                  <a:gd name="connsiteX53" fmla="*/ 1143 w 10000"/>
                  <a:gd name="connsiteY53" fmla="*/ 3354 h 10000"/>
                  <a:gd name="connsiteX54" fmla="*/ 0 w 10000"/>
                  <a:gd name="connsiteY54" fmla="*/ 0 h 10000"/>
                  <a:gd name="connsiteX0" fmla="*/ 0 w 10000"/>
                  <a:gd name="connsiteY0" fmla="*/ 0 h 10000"/>
                  <a:gd name="connsiteX1" fmla="*/ 0 w 10000"/>
                  <a:gd name="connsiteY1" fmla="*/ 0 h 10000"/>
                  <a:gd name="connsiteX2" fmla="*/ 411 w 10000"/>
                  <a:gd name="connsiteY2" fmla="*/ 0 h 10000"/>
                  <a:gd name="connsiteX3" fmla="*/ 804 w 10000"/>
                  <a:gd name="connsiteY3" fmla="*/ 21 h 10000"/>
                  <a:gd name="connsiteX4" fmla="*/ 1179 w 10000"/>
                  <a:gd name="connsiteY4" fmla="*/ 62 h 10000"/>
                  <a:gd name="connsiteX5" fmla="*/ 1571 w 10000"/>
                  <a:gd name="connsiteY5" fmla="*/ 123 h 10000"/>
                  <a:gd name="connsiteX6" fmla="*/ 1955 w 10000"/>
                  <a:gd name="connsiteY6" fmla="*/ 205 h 10000"/>
                  <a:gd name="connsiteX7" fmla="*/ 2330 w 10000"/>
                  <a:gd name="connsiteY7" fmla="*/ 277 h 10000"/>
                  <a:gd name="connsiteX8" fmla="*/ 2705 w 10000"/>
                  <a:gd name="connsiteY8" fmla="*/ 379 h 10000"/>
                  <a:gd name="connsiteX9" fmla="*/ 3089 w 10000"/>
                  <a:gd name="connsiteY9" fmla="*/ 472 h 10000"/>
                  <a:gd name="connsiteX10" fmla="*/ 3446 w 10000"/>
                  <a:gd name="connsiteY10" fmla="*/ 615 h 10000"/>
                  <a:gd name="connsiteX11" fmla="*/ 3804 w 10000"/>
                  <a:gd name="connsiteY11" fmla="*/ 749 h 10000"/>
                  <a:gd name="connsiteX12" fmla="*/ 4170 w 10000"/>
                  <a:gd name="connsiteY12" fmla="*/ 892 h 10000"/>
                  <a:gd name="connsiteX13" fmla="*/ 4509 w 10000"/>
                  <a:gd name="connsiteY13" fmla="*/ 1067 h 10000"/>
                  <a:gd name="connsiteX14" fmla="*/ 4857 w 10000"/>
                  <a:gd name="connsiteY14" fmla="*/ 1241 h 10000"/>
                  <a:gd name="connsiteX15" fmla="*/ 5196 w 10000"/>
                  <a:gd name="connsiteY15" fmla="*/ 1426 h 10000"/>
                  <a:gd name="connsiteX16" fmla="*/ 5527 w 10000"/>
                  <a:gd name="connsiteY16" fmla="*/ 1621 h 10000"/>
                  <a:gd name="connsiteX17" fmla="*/ 5848 w 10000"/>
                  <a:gd name="connsiteY17" fmla="*/ 1836 h 10000"/>
                  <a:gd name="connsiteX18" fmla="*/ 6161 w 10000"/>
                  <a:gd name="connsiteY18" fmla="*/ 2051 h 10000"/>
                  <a:gd name="connsiteX19" fmla="*/ 6482 w 10000"/>
                  <a:gd name="connsiteY19" fmla="*/ 2287 h 10000"/>
                  <a:gd name="connsiteX20" fmla="*/ 6777 w 10000"/>
                  <a:gd name="connsiteY20" fmla="*/ 2544 h 10000"/>
                  <a:gd name="connsiteX21" fmla="*/ 7089 w 10000"/>
                  <a:gd name="connsiteY21" fmla="*/ 2800 h 10000"/>
                  <a:gd name="connsiteX22" fmla="*/ 7357 w 10000"/>
                  <a:gd name="connsiteY22" fmla="*/ 3077 h 10000"/>
                  <a:gd name="connsiteX23" fmla="*/ 7652 w 10000"/>
                  <a:gd name="connsiteY23" fmla="*/ 3354 h 10000"/>
                  <a:gd name="connsiteX24" fmla="*/ 7929 w 10000"/>
                  <a:gd name="connsiteY24" fmla="*/ 3631 h 10000"/>
                  <a:gd name="connsiteX25" fmla="*/ 8188 w 10000"/>
                  <a:gd name="connsiteY25" fmla="*/ 3918 h 10000"/>
                  <a:gd name="connsiteX26" fmla="*/ 8438 w 10000"/>
                  <a:gd name="connsiteY26" fmla="*/ 4236 h 10000"/>
                  <a:gd name="connsiteX27" fmla="*/ 8696 w 10000"/>
                  <a:gd name="connsiteY27" fmla="*/ 4554 h 10000"/>
                  <a:gd name="connsiteX28" fmla="*/ 8938 w 10000"/>
                  <a:gd name="connsiteY28" fmla="*/ 4882 h 10000"/>
                  <a:gd name="connsiteX29" fmla="*/ 9161 w 10000"/>
                  <a:gd name="connsiteY29" fmla="*/ 5221 h 10000"/>
                  <a:gd name="connsiteX30" fmla="*/ 9384 w 10000"/>
                  <a:gd name="connsiteY30" fmla="*/ 5559 h 10000"/>
                  <a:gd name="connsiteX31" fmla="*/ 9607 w 10000"/>
                  <a:gd name="connsiteY31" fmla="*/ 5908 h 10000"/>
                  <a:gd name="connsiteX32" fmla="*/ 9795 w 10000"/>
                  <a:gd name="connsiteY32" fmla="*/ 6267 h 10000"/>
                  <a:gd name="connsiteX33" fmla="*/ 10000 w 10000"/>
                  <a:gd name="connsiteY33" fmla="*/ 6636 h 10000"/>
                  <a:gd name="connsiteX34" fmla="*/ 9982 w 10000"/>
                  <a:gd name="connsiteY34" fmla="*/ 6636 h 10000"/>
                  <a:gd name="connsiteX35" fmla="*/ 4902 w 10000"/>
                  <a:gd name="connsiteY35" fmla="*/ 10000 h 10000"/>
                  <a:gd name="connsiteX36" fmla="*/ 4938 w 10000"/>
                  <a:gd name="connsiteY36" fmla="*/ 9979 h 10000"/>
                  <a:gd name="connsiteX37" fmla="*/ 4732 w 10000"/>
                  <a:gd name="connsiteY37" fmla="*/ 9610 h 10000"/>
                  <a:gd name="connsiteX38" fmla="*/ 4527 w 10000"/>
                  <a:gd name="connsiteY38" fmla="*/ 9272 h 10000"/>
                  <a:gd name="connsiteX39" fmla="*/ 4286 w 10000"/>
                  <a:gd name="connsiteY39" fmla="*/ 8964 h 10000"/>
                  <a:gd name="connsiteX40" fmla="*/ 4045 w 10000"/>
                  <a:gd name="connsiteY40" fmla="*/ 8646 h 10000"/>
                  <a:gd name="connsiteX41" fmla="*/ 3768 w 10000"/>
                  <a:gd name="connsiteY41" fmla="*/ 8349 h 10000"/>
                  <a:gd name="connsiteX42" fmla="*/ 3500 w 10000"/>
                  <a:gd name="connsiteY42" fmla="*/ 8092 h 10000"/>
                  <a:gd name="connsiteX43" fmla="*/ 3205 w 10000"/>
                  <a:gd name="connsiteY43" fmla="*/ 7836 h 10000"/>
                  <a:gd name="connsiteX44" fmla="*/ 2875 w 10000"/>
                  <a:gd name="connsiteY44" fmla="*/ 7600 h 10000"/>
                  <a:gd name="connsiteX45" fmla="*/ 2571 w 10000"/>
                  <a:gd name="connsiteY45" fmla="*/ 7405 h 10000"/>
                  <a:gd name="connsiteX46" fmla="*/ 2223 w 10000"/>
                  <a:gd name="connsiteY46" fmla="*/ 7231 h 10000"/>
                  <a:gd name="connsiteX47" fmla="*/ 1884 w 10000"/>
                  <a:gd name="connsiteY47" fmla="*/ 7067 h 10000"/>
                  <a:gd name="connsiteX48" fmla="*/ 1527 w 10000"/>
                  <a:gd name="connsiteY48" fmla="*/ 6933 h 10000"/>
                  <a:gd name="connsiteX49" fmla="*/ 1143 w 10000"/>
                  <a:gd name="connsiteY49" fmla="*/ 6831 h 10000"/>
                  <a:gd name="connsiteX50" fmla="*/ 768 w 10000"/>
                  <a:gd name="connsiteY50" fmla="*/ 6759 h 10000"/>
                  <a:gd name="connsiteX51" fmla="*/ 393 w 10000"/>
                  <a:gd name="connsiteY51" fmla="*/ 6718 h 10000"/>
                  <a:gd name="connsiteX52" fmla="*/ 0 w 10000"/>
                  <a:gd name="connsiteY52" fmla="*/ 6697 h 10000"/>
                  <a:gd name="connsiteX53" fmla="*/ 0 w 10000"/>
                  <a:gd name="connsiteY5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00" h="10000">
                    <a:moveTo>
                      <a:pt x="0" y="0"/>
                    </a:moveTo>
                    <a:lnTo>
                      <a:pt x="0" y="0"/>
                    </a:lnTo>
                    <a:lnTo>
                      <a:pt x="411" y="0"/>
                    </a:lnTo>
                    <a:lnTo>
                      <a:pt x="804" y="21"/>
                    </a:lnTo>
                    <a:lnTo>
                      <a:pt x="1179" y="62"/>
                    </a:lnTo>
                    <a:lnTo>
                      <a:pt x="1571" y="123"/>
                    </a:lnTo>
                    <a:lnTo>
                      <a:pt x="1955" y="205"/>
                    </a:lnTo>
                    <a:lnTo>
                      <a:pt x="2330" y="277"/>
                    </a:lnTo>
                    <a:lnTo>
                      <a:pt x="2705" y="379"/>
                    </a:lnTo>
                    <a:lnTo>
                      <a:pt x="3089" y="472"/>
                    </a:lnTo>
                    <a:lnTo>
                      <a:pt x="3446" y="615"/>
                    </a:lnTo>
                    <a:lnTo>
                      <a:pt x="3804" y="749"/>
                    </a:lnTo>
                    <a:lnTo>
                      <a:pt x="4170" y="892"/>
                    </a:lnTo>
                    <a:lnTo>
                      <a:pt x="4509" y="1067"/>
                    </a:lnTo>
                    <a:lnTo>
                      <a:pt x="4857" y="1241"/>
                    </a:lnTo>
                    <a:lnTo>
                      <a:pt x="5196" y="1426"/>
                    </a:lnTo>
                    <a:lnTo>
                      <a:pt x="5527" y="1621"/>
                    </a:lnTo>
                    <a:lnTo>
                      <a:pt x="5848" y="1836"/>
                    </a:lnTo>
                    <a:lnTo>
                      <a:pt x="6161" y="2051"/>
                    </a:lnTo>
                    <a:lnTo>
                      <a:pt x="6482" y="2287"/>
                    </a:lnTo>
                    <a:lnTo>
                      <a:pt x="6777" y="2544"/>
                    </a:lnTo>
                    <a:lnTo>
                      <a:pt x="7089" y="2800"/>
                    </a:lnTo>
                    <a:lnTo>
                      <a:pt x="7357" y="3077"/>
                    </a:lnTo>
                    <a:lnTo>
                      <a:pt x="7652" y="3354"/>
                    </a:lnTo>
                    <a:lnTo>
                      <a:pt x="7929" y="3631"/>
                    </a:lnTo>
                    <a:lnTo>
                      <a:pt x="8188" y="3918"/>
                    </a:lnTo>
                    <a:lnTo>
                      <a:pt x="8438" y="4236"/>
                    </a:lnTo>
                    <a:lnTo>
                      <a:pt x="8696" y="4554"/>
                    </a:lnTo>
                    <a:lnTo>
                      <a:pt x="8938" y="4882"/>
                    </a:lnTo>
                    <a:lnTo>
                      <a:pt x="9161" y="5221"/>
                    </a:lnTo>
                    <a:cubicBezTo>
                      <a:pt x="9235" y="5334"/>
                      <a:pt x="9310" y="5446"/>
                      <a:pt x="9384" y="5559"/>
                    </a:cubicBezTo>
                    <a:lnTo>
                      <a:pt x="9607" y="5908"/>
                    </a:lnTo>
                    <a:lnTo>
                      <a:pt x="9795" y="6267"/>
                    </a:lnTo>
                    <a:lnTo>
                      <a:pt x="10000" y="6636"/>
                    </a:lnTo>
                    <a:lnTo>
                      <a:pt x="9982" y="6636"/>
                    </a:lnTo>
                    <a:lnTo>
                      <a:pt x="4902" y="10000"/>
                    </a:lnTo>
                    <a:lnTo>
                      <a:pt x="4938" y="9979"/>
                    </a:lnTo>
                    <a:lnTo>
                      <a:pt x="4732" y="9610"/>
                    </a:lnTo>
                    <a:cubicBezTo>
                      <a:pt x="4664" y="9497"/>
                      <a:pt x="4595" y="9385"/>
                      <a:pt x="4527" y="9272"/>
                    </a:cubicBezTo>
                    <a:lnTo>
                      <a:pt x="4286" y="8964"/>
                    </a:lnTo>
                    <a:lnTo>
                      <a:pt x="4045" y="8646"/>
                    </a:lnTo>
                    <a:lnTo>
                      <a:pt x="3768" y="8349"/>
                    </a:lnTo>
                    <a:lnTo>
                      <a:pt x="3500" y="8092"/>
                    </a:lnTo>
                    <a:lnTo>
                      <a:pt x="3205" y="7836"/>
                    </a:lnTo>
                    <a:lnTo>
                      <a:pt x="2875" y="7600"/>
                    </a:lnTo>
                    <a:lnTo>
                      <a:pt x="2571" y="7405"/>
                    </a:lnTo>
                    <a:lnTo>
                      <a:pt x="2223" y="7231"/>
                    </a:lnTo>
                    <a:lnTo>
                      <a:pt x="1884" y="7067"/>
                    </a:lnTo>
                    <a:lnTo>
                      <a:pt x="1527" y="6933"/>
                    </a:lnTo>
                    <a:lnTo>
                      <a:pt x="1143" y="6831"/>
                    </a:lnTo>
                    <a:lnTo>
                      <a:pt x="768" y="6759"/>
                    </a:lnTo>
                    <a:lnTo>
                      <a:pt x="393" y="6718"/>
                    </a:lnTo>
                    <a:lnTo>
                      <a:pt x="0" y="6697"/>
                    </a:lnTo>
                    <a:lnTo>
                      <a:pt x="0" y="0"/>
                    </a:lnTo>
                  </a:path>
                </a:pathLst>
              </a:custGeom>
              <a:solidFill>
                <a:schemeClr val="bg1">
                  <a:lumMod val="95000"/>
                </a:schemeClr>
              </a:solidFill>
              <a:ln w="38100" cap="rnd">
                <a:solidFill>
                  <a:schemeClr val="bg1"/>
                </a:solidFill>
                <a:round/>
                <a:headEnd/>
                <a:tailEnd/>
              </a:ln>
            </p:spPr>
            <p:txBody>
              <a:bodyPr lIns="103900" tIns="51951" rIns="103900" bIns="5195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sym typeface="Trebuchet MS" panose="020B0603020202020204" pitchFamily="34" charset="0"/>
                </a:endParaRPr>
              </a:p>
            </p:txBody>
          </p:sp>
          <p:sp>
            <p:nvSpPr>
              <p:cNvPr id="106" name="CircleSegment">
                <a:extLst>
                  <a:ext uri="{FF2B5EF4-FFF2-40B4-BE49-F238E27FC236}">
                    <a16:creationId xmlns:a16="http://schemas.microsoft.com/office/drawing/2014/main" id="{B131003D-DE49-5509-3F2D-96105ABCE06E}"/>
                  </a:ext>
                </a:extLst>
              </p:cNvPr>
              <p:cNvSpPr>
                <a:spLocks/>
              </p:cNvSpPr>
              <p:nvPr>
                <p:custDataLst>
                  <p:tags r:id="rId3"/>
                </p:custDataLst>
              </p:nvPr>
            </p:nvSpPr>
            <p:spPr bwMode="gray">
              <a:xfrm>
                <a:off x="7010815" y="2703272"/>
                <a:ext cx="1245816" cy="2173771"/>
              </a:xfrm>
              <a:custGeom>
                <a:avLst/>
                <a:gdLst>
                  <a:gd name="T0" fmla="*/ 2147483647 w 742"/>
                  <a:gd name="T1" fmla="*/ 0 h 1292"/>
                  <a:gd name="T2" fmla="*/ 2147483647 w 742"/>
                  <a:gd name="T3" fmla="*/ 2147483647 h 1292"/>
                  <a:gd name="T4" fmla="*/ 2147483647 w 742"/>
                  <a:gd name="T5" fmla="*/ 2147483647 h 1292"/>
                  <a:gd name="T6" fmla="*/ 2147483647 w 742"/>
                  <a:gd name="T7" fmla="*/ 2147483647 h 1292"/>
                  <a:gd name="T8" fmla="*/ 2147483647 w 742"/>
                  <a:gd name="T9" fmla="*/ 2147483647 h 1292"/>
                  <a:gd name="T10" fmla="*/ 2147483647 w 742"/>
                  <a:gd name="T11" fmla="*/ 2147483647 h 1292"/>
                  <a:gd name="T12" fmla="*/ 2147483647 w 742"/>
                  <a:gd name="T13" fmla="*/ 2147483647 h 1292"/>
                  <a:gd name="T14" fmla="*/ 2147483647 w 742"/>
                  <a:gd name="T15" fmla="*/ 2147483647 h 1292"/>
                  <a:gd name="T16" fmla="*/ 2147483647 w 742"/>
                  <a:gd name="T17" fmla="*/ 2147483647 h 1292"/>
                  <a:gd name="T18" fmla="*/ 2147483647 w 742"/>
                  <a:gd name="T19" fmla="*/ 2147483647 h 1292"/>
                  <a:gd name="T20" fmla="*/ 2147483647 w 742"/>
                  <a:gd name="T21" fmla="*/ 2147483647 h 1292"/>
                  <a:gd name="T22" fmla="*/ 2147483647 w 742"/>
                  <a:gd name="T23" fmla="*/ 2147483647 h 1292"/>
                  <a:gd name="T24" fmla="*/ 2147483647 w 742"/>
                  <a:gd name="T25" fmla="*/ 2147483647 h 1292"/>
                  <a:gd name="T26" fmla="*/ 2147483647 w 742"/>
                  <a:gd name="T27" fmla="*/ 2147483647 h 1292"/>
                  <a:gd name="T28" fmla="*/ 2147483647 w 742"/>
                  <a:gd name="T29" fmla="*/ 2147483647 h 1292"/>
                  <a:gd name="T30" fmla="*/ 2147483647 w 742"/>
                  <a:gd name="T31" fmla="*/ 2147483647 h 1292"/>
                  <a:gd name="T32" fmla="*/ 2147483647 w 742"/>
                  <a:gd name="T33" fmla="*/ 2147483647 h 1292"/>
                  <a:gd name="T34" fmla="*/ 2147483647 w 742"/>
                  <a:gd name="T35" fmla="*/ 2147483647 h 1292"/>
                  <a:gd name="T36" fmla="*/ 2147483647 w 742"/>
                  <a:gd name="T37" fmla="*/ 2147483647 h 1292"/>
                  <a:gd name="T38" fmla="*/ 2147483647 w 742"/>
                  <a:gd name="T39" fmla="*/ 2147483647 h 1292"/>
                  <a:gd name="T40" fmla="*/ 2147483647 w 742"/>
                  <a:gd name="T41" fmla="*/ 2147483647 h 1292"/>
                  <a:gd name="T42" fmla="*/ 2147483647 w 742"/>
                  <a:gd name="T43" fmla="*/ 2147483647 h 1292"/>
                  <a:gd name="T44" fmla="*/ 2147483647 w 742"/>
                  <a:gd name="T45" fmla="*/ 2147483647 h 1292"/>
                  <a:gd name="T46" fmla="*/ 0 w 742"/>
                  <a:gd name="T47" fmla="*/ 2147483647 h 1292"/>
                  <a:gd name="T48" fmla="*/ 2147483647 w 742"/>
                  <a:gd name="T49" fmla="*/ 2147483647 h 1292"/>
                  <a:gd name="T50" fmla="*/ 2147483647 w 742"/>
                  <a:gd name="T51" fmla="*/ 2147483647 h 1292"/>
                  <a:gd name="T52" fmla="*/ 2147483647 w 742"/>
                  <a:gd name="T53" fmla="*/ 2147483647 h 1292"/>
                  <a:gd name="T54" fmla="*/ 2147483647 w 742"/>
                  <a:gd name="T55" fmla="*/ 2147483647 h 1292"/>
                  <a:gd name="T56" fmla="*/ 2147483647 w 742"/>
                  <a:gd name="T57" fmla="*/ 2147483647 h 1292"/>
                  <a:gd name="T58" fmla="*/ 2147483647 w 742"/>
                  <a:gd name="T59" fmla="*/ 2147483647 h 1292"/>
                  <a:gd name="T60" fmla="*/ 2147483647 w 742"/>
                  <a:gd name="T61" fmla="*/ 2147483647 h 1292"/>
                  <a:gd name="T62" fmla="*/ 2147483647 w 742"/>
                  <a:gd name="T63" fmla="*/ 2147483647 h 1292"/>
                  <a:gd name="T64" fmla="*/ 2147483647 w 742"/>
                  <a:gd name="T65" fmla="*/ 2147483647 h 1292"/>
                  <a:gd name="T66" fmla="*/ 2147483647 w 742"/>
                  <a:gd name="T67" fmla="*/ 0 h 1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2"/>
                  <a:gd name="T103" fmla="*/ 0 h 1292"/>
                  <a:gd name="T104" fmla="*/ 742 w 742"/>
                  <a:gd name="T105" fmla="*/ 1292 h 1292"/>
                  <a:gd name="connsiteX0" fmla="*/ 7668 w 10000"/>
                  <a:gd name="connsiteY0" fmla="*/ 0 h 10000"/>
                  <a:gd name="connsiteX1" fmla="*/ 7668 w 10000"/>
                  <a:gd name="connsiteY1" fmla="*/ 0 h 10000"/>
                  <a:gd name="connsiteX2" fmla="*/ 7938 w 10000"/>
                  <a:gd name="connsiteY2" fmla="*/ 286 h 10000"/>
                  <a:gd name="connsiteX3" fmla="*/ 8194 w 10000"/>
                  <a:gd name="connsiteY3" fmla="*/ 565 h 10000"/>
                  <a:gd name="connsiteX4" fmla="*/ 8423 w 10000"/>
                  <a:gd name="connsiteY4" fmla="*/ 851 h 10000"/>
                  <a:gd name="connsiteX5" fmla="*/ 8652 w 10000"/>
                  <a:gd name="connsiteY5" fmla="*/ 1146 h 10000"/>
                  <a:gd name="connsiteX6" fmla="*/ 8868 w 10000"/>
                  <a:gd name="connsiteY6" fmla="*/ 1440 h 10000"/>
                  <a:gd name="connsiteX7" fmla="*/ 9043 w 10000"/>
                  <a:gd name="connsiteY7" fmla="*/ 1757 h 10000"/>
                  <a:gd name="connsiteX8" fmla="*/ 9232 w 10000"/>
                  <a:gd name="connsiteY8" fmla="*/ 2051 h 10000"/>
                  <a:gd name="connsiteX9" fmla="*/ 9380 w 10000"/>
                  <a:gd name="connsiteY9" fmla="*/ 2361 h 10000"/>
                  <a:gd name="connsiteX10" fmla="*/ 9542 w 10000"/>
                  <a:gd name="connsiteY10" fmla="*/ 2686 h 10000"/>
                  <a:gd name="connsiteX11" fmla="*/ 9663 w 10000"/>
                  <a:gd name="connsiteY11" fmla="*/ 3003 h 10000"/>
                  <a:gd name="connsiteX12" fmla="*/ 9771 w 10000"/>
                  <a:gd name="connsiteY12" fmla="*/ 3328 h 10000"/>
                  <a:gd name="connsiteX13" fmla="*/ 9852 w 10000"/>
                  <a:gd name="connsiteY13" fmla="*/ 3653 h 10000"/>
                  <a:gd name="connsiteX14" fmla="*/ 9933 w 10000"/>
                  <a:gd name="connsiteY14" fmla="*/ 3978 h 10000"/>
                  <a:gd name="connsiteX15" fmla="*/ 9973 w 10000"/>
                  <a:gd name="connsiteY15" fmla="*/ 4327 h 10000"/>
                  <a:gd name="connsiteX16" fmla="*/ 10000 w 10000"/>
                  <a:gd name="connsiteY16" fmla="*/ 4652 h 10000"/>
                  <a:gd name="connsiteX17" fmla="*/ 10000 w 10000"/>
                  <a:gd name="connsiteY17" fmla="*/ 4992 h 10000"/>
                  <a:gd name="connsiteX18" fmla="*/ 10000 w 10000"/>
                  <a:gd name="connsiteY18" fmla="*/ 5333 h 10000"/>
                  <a:gd name="connsiteX19" fmla="*/ 9973 w 10000"/>
                  <a:gd name="connsiteY19" fmla="*/ 5673 h 10000"/>
                  <a:gd name="connsiteX20" fmla="*/ 9933 w 10000"/>
                  <a:gd name="connsiteY20" fmla="*/ 5998 h 10000"/>
                  <a:gd name="connsiteX21" fmla="*/ 9852 w 10000"/>
                  <a:gd name="connsiteY21" fmla="*/ 6347 h 10000"/>
                  <a:gd name="connsiteX22" fmla="*/ 9771 w 10000"/>
                  <a:gd name="connsiteY22" fmla="*/ 6672 h 10000"/>
                  <a:gd name="connsiteX23" fmla="*/ 9663 w 10000"/>
                  <a:gd name="connsiteY23" fmla="*/ 6981 h 10000"/>
                  <a:gd name="connsiteX24" fmla="*/ 9542 w 10000"/>
                  <a:gd name="connsiteY24" fmla="*/ 7307 h 10000"/>
                  <a:gd name="connsiteX25" fmla="*/ 9380 w 10000"/>
                  <a:gd name="connsiteY25" fmla="*/ 7624 h 10000"/>
                  <a:gd name="connsiteX26" fmla="*/ 9232 w 10000"/>
                  <a:gd name="connsiteY26" fmla="*/ 7933 h 10000"/>
                  <a:gd name="connsiteX27" fmla="*/ 9070 w 10000"/>
                  <a:gd name="connsiteY27" fmla="*/ 8243 h 10000"/>
                  <a:gd name="connsiteX28" fmla="*/ 8868 w 10000"/>
                  <a:gd name="connsiteY28" fmla="*/ 8545 h 10000"/>
                  <a:gd name="connsiteX29" fmla="*/ 8652 w 10000"/>
                  <a:gd name="connsiteY29" fmla="*/ 8839 h 10000"/>
                  <a:gd name="connsiteX30" fmla="*/ 8423 w 10000"/>
                  <a:gd name="connsiteY30" fmla="*/ 9133 h 10000"/>
                  <a:gd name="connsiteX31" fmla="*/ 8194 w 10000"/>
                  <a:gd name="connsiteY31" fmla="*/ 9435 h 10000"/>
                  <a:gd name="connsiteX32" fmla="*/ 7938 w 10000"/>
                  <a:gd name="connsiteY32" fmla="*/ 9714 h 10000"/>
                  <a:gd name="connsiteX33" fmla="*/ 7668 w 10000"/>
                  <a:gd name="connsiteY33" fmla="*/ 9985 h 10000"/>
                  <a:gd name="connsiteX34" fmla="*/ 7668 w 10000"/>
                  <a:gd name="connsiteY34" fmla="*/ 10000 h 10000"/>
                  <a:gd name="connsiteX35" fmla="*/ 7642 w 10000"/>
                  <a:gd name="connsiteY35" fmla="*/ 9985 h 10000"/>
                  <a:gd name="connsiteX36" fmla="*/ 5310 w 10000"/>
                  <a:gd name="connsiteY36" fmla="*/ 9791 h 10000"/>
                  <a:gd name="connsiteX37" fmla="*/ 2978 w 10000"/>
                  <a:gd name="connsiteY37" fmla="*/ 9598 h 10000"/>
                  <a:gd name="connsiteX38" fmla="*/ 1509 w 10000"/>
                  <a:gd name="connsiteY38" fmla="*/ 8529 h 10000"/>
                  <a:gd name="connsiteX39" fmla="*/ 27 w 10000"/>
                  <a:gd name="connsiteY39" fmla="*/ 7469 h 10000"/>
                  <a:gd name="connsiteX40" fmla="*/ 0 w 10000"/>
                  <a:gd name="connsiteY40" fmla="*/ 7454 h 10000"/>
                  <a:gd name="connsiteX41" fmla="*/ 27 w 10000"/>
                  <a:gd name="connsiteY41" fmla="*/ 7454 h 10000"/>
                  <a:gd name="connsiteX42" fmla="*/ 283 w 10000"/>
                  <a:gd name="connsiteY42" fmla="*/ 7190 h 10000"/>
                  <a:gd name="connsiteX43" fmla="*/ 526 w 10000"/>
                  <a:gd name="connsiteY43" fmla="*/ 6896 h 10000"/>
                  <a:gd name="connsiteX44" fmla="*/ 728 w 10000"/>
                  <a:gd name="connsiteY44" fmla="*/ 6594 h 10000"/>
                  <a:gd name="connsiteX45" fmla="*/ 889 w 10000"/>
                  <a:gd name="connsiteY45" fmla="*/ 6300 h 10000"/>
                  <a:gd name="connsiteX46" fmla="*/ 1011 w 10000"/>
                  <a:gd name="connsiteY46" fmla="*/ 5975 h 10000"/>
                  <a:gd name="connsiteX47" fmla="*/ 1119 w 10000"/>
                  <a:gd name="connsiteY47" fmla="*/ 5658 h 10000"/>
                  <a:gd name="connsiteX48" fmla="*/ 1173 w 10000"/>
                  <a:gd name="connsiteY48" fmla="*/ 5333 h 10000"/>
                  <a:gd name="connsiteX49" fmla="*/ 1199 w 10000"/>
                  <a:gd name="connsiteY49" fmla="*/ 4992 h 10000"/>
                  <a:gd name="connsiteX50" fmla="*/ 1173 w 10000"/>
                  <a:gd name="connsiteY50" fmla="*/ 4667 h 10000"/>
                  <a:gd name="connsiteX51" fmla="*/ 1119 w 10000"/>
                  <a:gd name="connsiteY51" fmla="*/ 4334 h 10000"/>
                  <a:gd name="connsiteX52" fmla="*/ 1011 w 10000"/>
                  <a:gd name="connsiteY52" fmla="*/ 4009 h 10000"/>
                  <a:gd name="connsiteX53" fmla="*/ 889 w 10000"/>
                  <a:gd name="connsiteY53" fmla="*/ 3700 h 10000"/>
                  <a:gd name="connsiteX54" fmla="*/ 728 w 10000"/>
                  <a:gd name="connsiteY54" fmla="*/ 3390 h 10000"/>
                  <a:gd name="connsiteX55" fmla="*/ 526 w 10000"/>
                  <a:gd name="connsiteY55" fmla="*/ 3088 h 10000"/>
                  <a:gd name="connsiteX56" fmla="*/ 283 w 10000"/>
                  <a:gd name="connsiteY56" fmla="*/ 2810 h 10000"/>
                  <a:gd name="connsiteX57" fmla="*/ 27 w 10000"/>
                  <a:gd name="connsiteY57" fmla="*/ 2523 h 10000"/>
                  <a:gd name="connsiteX58" fmla="*/ 7642 w 10000"/>
                  <a:gd name="connsiteY58" fmla="*/ 0 h 10000"/>
                  <a:gd name="connsiteX59" fmla="*/ 7668 w 10000"/>
                  <a:gd name="connsiteY59" fmla="*/ 0 h 10000"/>
                  <a:gd name="connsiteX0" fmla="*/ 7668 w 10000"/>
                  <a:gd name="connsiteY0" fmla="*/ 0 h 10000"/>
                  <a:gd name="connsiteX1" fmla="*/ 7668 w 10000"/>
                  <a:gd name="connsiteY1" fmla="*/ 0 h 10000"/>
                  <a:gd name="connsiteX2" fmla="*/ 7938 w 10000"/>
                  <a:gd name="connsiteY2" fmla="*/ 286 h 10000"/>
                  <a:gd name="connsiteX3" fmla="*/ 8194 w 10000"/>
                  <a:gd name="connsiteY3" fmla="*/ 565 h 10000"/>
                  <a:gd name="connsiteX4" fmla="*/ 8423 w 10000"/>
                  <a:gd name="connsiteY4" fmla="*/ 851 h 10000"/>
                  <a:gd name="connsiteX5" fmla="*/ 8652 w 10000"/>
                  <a:gd name="connsiteY5" fmla="*/ 1146 h 10000"/>
                  <a:gd name="connsiteX6" fmla="*/ 8868 w 10000"/>
                  <a:gd name="connsiteY6" fmla="*/ 1440 h 10000"/>
                  <a:gd name="connsiteX7" fmla="*/ 9043 w 10000"/>
                  <a:gd name="connsiteY7" fmla="*/ 1757 h 10000"/>
                  <a:gd name="connsiteX8" fmla="*/ 9232 w 10000"/>
                  <a:gd name="connsiteY8" fmla="*/ 2051 h 10000"/>
                  <a:gd name="connsiteX9" fmla="*/ 9380 w 10000"/>
                  <a:gd name="connsiteY9" fmla="*/ 2361 h 10000"/>
                  <a:gd name="connsiteX10" fmla="*/ 9542 w 10000"/>
                  <a:gd name="connsiteY10" fmla="*/ 2686 h 10000"/>
                  <a:gd name="connsiteX11" fmla="*/ 9663 w 10000"/>
                  <a:gd name="connsiteY11" fmla="*/ 3003 h 10000"/>
                  <a:gd name="connsiteX12" fmla="*/ 9771 w 10000"/>
                  <a:gd name="connsiteY12" fmla="*/ 3328 h 10000"/>
                  <a:gd name="connsiteX13" fmla="*/ 9852 w 10000"/>
                  <a:gd name="connsiteY13" fmla="*/ 3653 h 10000"/>
                  <a:gd name="connsiteX14" fmla="*/ 9933 w 10000"/>
                  <a:gd name="connsiteY14" fmla="*/ 3978 h 10000"/>
                  <a:gd name="connsiteX15" fmla="*/ 9973 w 10000"/>
                  <a:gd name="connsiteY15" fmla="*/ 4327 h 10000"/>
                  <a:gd name="connsiteX16" fmla="*/ 10000 w 10000"/>
                  <a:gd name="connsiteY16" fmla="*/ 4652 h 10000"/>
                  <a:gd name="connsiteX17" fmla="*/ 10000 w 10000"/>
                  <a:gd name="connsiteY17" fmla="*/ 4992 h 10000"/>
                  <a:gd name="connsiteX18" fmla="*/ 10000 w 10000"/>
                  <a:gd name="connsiteY18" fmla="*/ 5333 h 10000"/>
                  <a:gd name="connsiteX19" fmla="*/ 9973 w 10000"/>
                  <a:gd name="connsiteY19" fmla="*/ 5673 h 10000"/>
                  <a:gd name="connsiteX20" fmla="*/ 9933 w 10000"/>
                  <a:gd name="connsiteY20" fmla="*/ 5998 h 10000"/>
                  <a:gd name="connsiteX21" fmla="*/ 9852 w 10000"/>
                  <a:gd name="connsiteY21" fmla="*/ 6347 h 10000"/>
                  <a:gd name="connsiteX22" fmla="*/ 9771 w 10000"/>
                  <a:gd name="connsiteY22" fmla="*/ 6672 h 10000"/>
                  <a:gd name="connsiteX23" fmla="*/ 9663 w 10000"/>
                  <a:gd name="connsiteY23" fmla="*/ 6981 h 10000"/>
                  <a:gd name="connsiteX24" fmla="*/ 9542 w 10000"/>
                  <a:gd name="connsiteY24" fmla="*/ 7307 h 10000"/>
                  <a:gd name="connsiteX25" fmla="*/ 9380 w 10000"/>
                  <a:gd name="connsiteY25" fmla="*/ 7624 h 10000"/>
                  <a:gd name="connsiteX26" fmla="*/ 9232 w 10000"/>
                  <a:gd name="connsiteY26" fmla="*/ 7933 h 10000"/>
                  <a:gd name="connsiteX27" fmla="*/ 9070 w 10000"/>
                  <a:gd name="connsiteY27" fmla="*/ 8243 h 10000"/>
                  <a:gd name="connsiteX28" fmla="*/ 8868 w 10000"/>
                  <a:gd name="connsiteY28" fmla="*/ 8545 h 10000"/>
                  <a:gd name="connsiteX29" fmla="*/ 8652 w 10000"/>
                  <a:gd name="connsiteY29" fmla="*/ 8839 h 10000"/>
                  <a:gd name="connsiteX30" fmla="*/ 8423 w 10000"/>
                  <a:gd name="connsiteY30" fmla="*/ 9133 h 10000"/>
                  <a:gd name="connsiteX31" fmla="*/ 8194 w 10000"/>
                  <a:gd name="connsiteY31" fmla="*/ 9435 h 10000"/>
                  <a:gd name="connsiteX32" fmla="*/ 7938 w 10000"/>
                  <a:gd name="connsiteY32" fmla="*/ 9714 h 10000"/>
                  <a:gd name="connsiteX33" fmla="*/ 7668 w 10000"/>
                  <a:gd name="connsiteY33" fmla="*/ 9985 h 10000"/>
                  <a:gd name="connsiteX34" fmla="*/ 7668 w 10000"/>
                  <a:gd name="connsiteY34" fmla="*/ 10000 h 10000"/>
                  <a:gd name="connsiteX35" fmla="*/ 7642 w 10000"/>
                  <a:gd name="connsiteY35" fmla="*/ 9985 h 10000"/>
                  <a:gd name="connsiteX36" fmla="*/ 5310 w 10000"/>
                  <a:gd name="connsiteY36" fmla="*/ 9791 h 10000"/>
                  <a:gd name="connsiteX37" fmla="*/ 1509 w 10000"/>
                  <a:gd name="connsiteY37" fmla="*/ 8529 h 10000"/>
                  <a:gd name="connsiteX38" fmla="*/ 27 w 10000"/>
                  <a:gd name="connsiteY38" fmla="*/ 7469 h 10000"/>
                  <a:gd name="connsiteX39" fmla="*/ 0 w 10000"/>
                  <a:gd name="connsiteY39" fmla="*/ 7454 h 10000"/>
                  <a:gd name="connsiteX40" fmla="*/ 27 w 10000"/>
                  <a:gd name="connsiteY40" fmla="*/ 7454 h 10000"/>
                  <a:gd name="connsiteX41" fmla="*/ 283 w 10000"/>
                  <a:gd name="connsiteY41" fmla="*/ 7190 h 10000"/>
                  <a:gd name="connsiteX42" fmla="*/ 526 w 10000"/>
                  <a:gd name="connsiteY42" fmla="*/ 6896 h 10000"/>
                  <a:gd name="connsiteX43" fmla="*/ 728 w 10000"/>
                  <a:gd name="connsiteY43" fmla="*/ 6594 h 10000"/>
                  <a:gd name="connsiteX44" fmla="*/ 889 w 10000"/>
                  <a:gd name="connsiteY44" fmla="*/ 6300 h 10000"/>
                  <a:gd name="connsiteX45" fmla="*/ 1011 w 10000"/>
                  <a:gd name="connsiteY45" fmla="*/ 5975 h 10000"/>
                  <a:gd name="connsiteX46" fmla="*/ 1119 w 10000"/>
                  <a:gd name="connsiteY46" fmla="*/ 5658 h 10000"/>
                  <a:gd name="connsiteX47" fmla="*/ 1173 w 10000"/>
                  <a:gd name="connsiteY47" fmla="*/ 5333 h 10000"/>
                  <a:gd name="connsiteX48" fmla="*/ 1199 w 10000"/>
                  <a:gd name="connsiteY48" fmla="*/ 4992 h 10000"/>
                  <a:gd name="connsiteX49" fmla="*/ 1173 w 10000"/>
                  <a:gd name="connsiteY49" fmla="*/ 4667 h 10000"/>
                  <a:gd name="connsiteX50" fmla="*/ 1119 w 10000"/>
                  <a:gd name="connsiteY50" fmla="*/ 4334 h 10000"/>
                  <a:gd name="connsiteX51" fmla="*/ 1011 w 10000"/>
                  <a:gd name="connsiteY51" fmla="*/ 4009 h 10000"/>
                  <a:gd name="connsiteX52" fmla="*/ 889 w 10000"/>
                  <a:gd name="connsiteY52" fmla="*/ 3700 h 10000"/>
                  <a:gd name="connsiteX53" fmla="*/ 728 w 10000"/>
                  <a:gd name="connsiteY53" fmla="*/ 3390 h 10000"/>
                  <a:gd name="connsiteX54" fmla="*/ 526 w 10000"/>
                  <a:gd name="connsiteY54" fmla="*/ 3088 h 10000"/>
                  <a:gd name="connsiteX55" fmla="*/ 283 w 10000"/>
                  <a:gd name="connsiteY55" fmla="*/ 2810 h 10000"/>
                  <a:gd name="connsiteX56" fmla="*/ 27 w 10000"/>
                  <a:gd name="connsiteY56" fmla="*/ 2523 h 10000"/>
                  <a:gd name="connsiteX57" fmla="*/ 7642 w 10000"/>
                  <a:gd name="connsiteY57" fmla="*/ 0 h 10000"/>
                  <a:gd name="connsiteX58" fmla="*/ 7668 w 10000"/>
                  <a:gd name="connsiteY58" fmla="*/ 0 h 10000"/>
                  <a:gd name="connsiteX0" fmla="*/ 7668 w 10000"/>
                  <a:gd name="connsiteY0" fmla="*/ 0 h 10000"/>
                  <a:gd name="connsiteX1" fmla="*/ 7668 w 10000"/>
                  <a:gd name="connsiteY1" fmla="*/ 0 h 10000"/>
                  <a:gd name="connsiteX2" fmla="*/ 7938 w 10000"/>
                  <a:gd name="connsiteY2" fmla="*/ 286 h 10000"/>
                  <a:gd name="connsiteX3" fmla="*/ 8194 w 10000"/>
                  <a:gd name="connsiteY3" fmla="*/ 565 h 10000"/>
                  <a:gd name="connsiteX4" fmla="*/ 8423 w 10000"/>
                  <a:gd name="connsiteY4" fmla="*/ 851 h 10000"/>
                  <a:gd name="connsiteX5" fmla="*/ 8652 w 10000"/>
                  <a:gd name="connsiteY5" fmla="*/ 1146 h 10000"/>
                  <a:gd name="connsiteX6" fmla="*/ 8868 w 10000"/>
                  <a:gd name="connsiteY6" fmla="*/ 1440 h 10000"/>
                  <a:gd name="connsiteX7" fmla="*/ 9043 w 10000"/>
                  <a:gd name="connsiteY7" fmla="*/ 1757 h 10000"/>
                  <a:gd name="connsiteX8" fmla="*/ 9232 w 10000"/>
                  <a:gd name="connsiteY8" fmla="*/ 2051 h 10000"/>
                  <a:gd name="connsiteX9" fmla="*/ 9380 w 10000"/>
                  <a:gd name="connsiteY9" fmla="*/ 2361 h 10000"/>
                  <a:gd name="connsiteX10" fmla="*/ 9542 w 10000"/>
                  <a:gd name="connsiteY10" fmla="*/ 2686 h 10000"/>
                  <a:gd name="connsiteX11" fmla="*/ 9663 w 10000"/>
                  <a:gd name="connsiteY11" fmla="*/ 3003 h 10000"/>
                  <a:gd name="connsiteX12" fmla="*/ 9771 w 10000"/>
                  <a:gd name="connsiteY12" fmla="*/ 3328 h 10000"/>
                  <a:gd name="connsiteX13" fmla="*/ 9852 w 10000"/>
                  <a:gd name="connsiteY13" fmla="*/ 3653 h 10000"/>
                  <a:gd name="connsiteX14" fmla="*/ 9933 w 10000"/>
                  <a:gd name="connsiteY14" fmla="*/ 3978 h 10000"/>
                  <a:gd name="connsiteX15" fmla="*/ 9973 w 10000"/>
                  <a:gd name="connsiteY15" fmla="*/ 4327 h 10000"/>
                  <a:gd name="connsiteX16" fmla="*/ 10000 w 10000"/>
                  <a:gd name="connsiteY16" fmla="*/ 4652 h 10000"/>
                  <a:gd name="connsiteX17" fmla="*/ 10000 w 10000"/>
                  <a:gd name="connsiteY17" fmla="*/ 4992 h 10000"/>
                  <a:gd name="connsiteX18" fmla="*/ 10000 w 10000"/>
                  <a:gd name="connsiteY18" fmla="*/ 5333 h 10000"/>
                  <a:gd name="connsiteX19" fmla="*/ 9973 w 10000"/>
                  <a:gd name="connsiteY19" fmla="*/ 5673 h 10000"/>
                  <a:gd name="connsiteX20" fmla="*/ 9933 w 10000"/>
                  <a:gd name="connsiteY20" fmla="*/ 5998 h 10000"/>
                  <a:gd name="connsiteX21" fmla="*/ 9852 w 10000"/>
                  <a:gd name="connsiteY21" fmla="*/ 6347 h 10000"/>
                  <a:gd name="connsiteX22" fmla="*/ 9771 w 10000"/>
                  <a:gd name="connsiteY22" fmla="*/ 6672 h 10000"/>
                  <a:gd name="connsiteX23" fmla="*/ 9663 w 10000"/>
                  <a:gd name="connsiteY23" fmla="*/ 6981 h 10000"/>
                  <a:gd name="connsiteX24" fmla="*/ 9542 w 10000"/>
                  <a:gd name="connsiteY24" fmla="*/ 7307 h 10000"/>
                  <a:gd name="connsiteX25" fmla="*/ 9380 w 10000"/>
                  <a:gd name="connsiteY25" fmla="*/ 7624 h 10000"/>
                  <a:gd name="connsiteX26" fmla="*/ 9232 w 10000"/>
                  <a:gd name="connsiteY26" fmla="*/ 7933 h 10000"/>
                  <a:gd name="connsiteX27" fmla="*/ 9070 w 10000"/>
                  <a:gd name="connsiteY27" fmla="*/ 8243 h 10000"/>
                  <a:gd name="connsiteX28" fmla="*/ 8868 w 10000"/>
                  <a:gd name="connsiteY28" fmla="*/ 8545 h 10000"/>
                  <a:gd name="connsiteX29" fmla="*/ 8652 w 10000"/>
                  <a:gd name="connsiteY29" fmla="*/ 8839 h 10000"/>
                  <a:gd name="connsiteX30" fmla="*/ 8423 w 10000"/>
                  <a:gd name="connsiteY30" fmla="*/ 9133 h 10000"/>
                  <a:gd name="connsiteX31" fmla="*/ 8194 w 10000"/>
                  <a:gd name="connsiteY31" fmla="*/ 9435 h 10000"/>
                  <a:gd name="connsiteX32" fmla="*/ 7938 w 10000"/>
                  <a:gd name="connsiteY32" fmla="*/ 9714 h 10000"/>
                  <a:gd name="connsiteX33" fmla="*/ 7668 w 10000"/>
                  <a:gd name="connsiteY33" fmla="*/ 9985 h 10000"/>
                  <a:gd name="connsiteX34" fmla="*/ 7668 w 10000"/>
                  <a:gd name="connsiteY34" fmla="*/ 10000 h 10000"/>
                  <a:gd name="connsiteX35" fmla="*/ 7642 w 10000"/>
                  <a:gd name="connsiteY35" fmla="*/ 9985 h 10000"/>
                  <a:gd name="connsiteX36" fmla="*/ 1509 w 10000"/>
                  <a:gd name="connsiteY36" fmla="*/ 8529 h 10000"/>
                  <a:gd name="connsiteX37" fmla="*/ 27 w 10000"/>
                  <a:gd name="connsiteY37" fmla="*/ 7469 h 10000"/>
                  <a:gd name="connsiteX38" fmla="*/ 0 w 10000"/>
                  <a:gd name="connsiteY38" fmla="*/ 7454 h 10000"/>
                  <a:gd name="connsiteX39" fmla="*/ 27 w 10000"/>
                  <a:gd name="connsiteY39" fmla="*/ 7454 h 10000"/>
                  <a:gd name="connsiteX40" fmla="*/ 283 w 10000"/>
                  <a:gd name="connsiteY40" fmla="*/ 7190 h 10000"/>
                  <a:gd name="connsiteX41" fmla="*/ 526 w 10000"/>
                  <a:gd name="connsiteY41" fmla="*/ 6896 h 10000"/>
                  <a:gd name="connsiteX42" fmla="*/ 728 w 10000"/>
                  <a:gd name="connsiteY42" fmla="*/ 6594 h 10000"/>
                  <a:gd name="connsiteX43" fmla="*/ 889 w 10000"/>
                  <a:gd name="connsiteY43" fmla="*/ 6300 h 10000"/>
                  <a:gd name="connsiteX44" fmla="*/ 1011 w 10000"/>
                  <a:gd name="connsiteY44" fmla="*/ 5975 h 10000"/>
                  <a:gd name="connsiteX45" fmla="*/ 1119 w 10000"/>
                  <a:gd name="connsiteY45" fmla="*/ 5658 h 10000"/>
                  <a:gd name="connsiteX46" fmla="*/ 1173 w 10000"/>
                  <a:gd name="connsiteY46" fmla="*/ 5333 h 10000"/>
                  <a:gd name="connsiteX47" fmla="*/ 1199 w 10000"/>
                  <a:gd name="connsiteY47" fmla="*/ 4992 h 10000"/>
                  <a:gd name="connsiteX48" fmla="*/ 1173 w 10000"/>
                  <a:gd name="connsiteY48" fmla="*/ 4667 h 10000"/>
                  <a:gd name="connsiteX49" fmla="*/ 1119 w 10000"/>
                  <a:gd name="connsiteY49" fmla="*/ 4334 h 10000"/>
                  <a:gd name="connsiteX50" fmla="*/ 1011 w 10000"/>
                  <a:gd name="connsiteY50" fmla="*/ 4009 h 10000"/>
                  <a:gd name="connsiteX51" fmla="*/ 889 w 10000"/>
                  <a:gd name="connsiteY51" fmla="*/ 3700 h 10000"/>
                  <a:gd name="connsiteX52" fmla="*/ 728 w 10000"/>
                  <a:gd name="connsiteY52" fmla="*/ 3390 h 10000"/>
                  <a:gd name="connsiteX53" fmla="*/ 526 w 10000"/>
                  <a:gd name="connsiteY53" fmla="*/ 3088 h 10000"/>
                  <a:gd name="connsiteX54" fmla="*/ 283 w 10000"/>
                  <a:gd name="connsiteY54" fmla="*/ 2810 h 10000"/>
                  <a:gd name="connsiteX55" fmla="*/ 27 w 10000"/>
                  <a:gd name="connsiteY55" fmla="*/ 2523 h 10000"/>
                  <a:gd name="connsiteX56" fmla="*/ 7642 w 10000"/>
                  <a:gd name="connsiteY56" fmla="*/ 0 h 10000"/>
                  <a:gd name="connsiteX57" fmla="*/ 7668 w 10000"/>
                  <a:gd name="connsiteY57" fmla="*/ 0 h 10000"/>
                  <a:gd name="connsiteX0" fmla="*/ 7668 w 10000"/>
                  <a:gd name="connsiteY0" fmla="*/ 0 h 10000"/>
                  <a:gd name="connsiteX1" fmla="*/ 7668 w 10000"/>
                  <a:gd name="connsiteY1" fmla="*/ 0 h 10000"/>
                  <a:gd name="connsiteX2" fmla="*/ 7938 w 10000"/>
                  <a:gd name="connsiteY2" fmla="*/ 286 h 10000"/>
                  <a:gd name="connsiteX3" fmla="*/ 8194 w 10000"/>
                  <a:gd name="connsiteY3" fmla="*/ 565 h 10000"/>
                  <a:gd name="connsiteX4" fmla="*/ 8423 w 10000"/>
                  <a:gd name="connsiteY4" fmla="*/ 851 h 10000"/>
                  <a:gd name="connsiteX5" fmla="*/ 8652 w 10000"/>
                  <a:gd name="connsiteY5" fmla="*/ 1146 h 10000"/>
                  <a:gd name="connsiteX6" fmla="*/ 8868 w 10000"/>
                  <a:gd name="connsiteY6" fmla="*/ 1440 h 10000"/>
                  <a:gd name="connsiteX7" fmla="*/ 9043 w 10000"/>
                  <a:gd name="connsiteY7" fmla="*/ 1757 h 10000"/>
                  <a:gd name="connsiteX8" fmla="*/ 9232 w 10000"/>
                  <a:gd name="connsiteY8" fmla="*/ 2051 h 10000"/>
                  <a:gd name="connsiteX9" fmla="*/ 9380 w 10000"/>
                  <a:gd name="connsiteY9" fmla="*/ 2361 h 10000"/>
                  <a:gd name="connsiteX10" fmla="*/ 9542 w 10000"/>
                  <a:gd name="connsiteY10" fmla="*/ 2686 h 10000"/>
                  <a:gd name="connsiteX11" fmla="*/ 9663 w 10000"/>
                  <a:gd name="connsiteY11" fmla="*/ 3003 h 10000"/>
                  <a:gd name="connsiteX12" fmla="*/ 9771 w 10000"/>
                  <a:gd name="connsiteY12" fmla="*/ 3328 h 10000"/>
                  <a:gd name="connsiteX13" fmla="*/ 9852 w 10000"/>
                  <a:gd name="connsiteY13" fmla="*/ 3653 h 10000"/>
                  <a:gd name="connsiteX14" fmla="*/ 9933 w 10000"/>
                  <a:gd name="connsiteY14" fmla="*/ 3978 h 10000"/>
                  <a:gd name="connsiteX15" fmla="*/ 9973 w 10000"/>
                  <a:gd name="connsiteY15" fmla="*/ 4327 h 10000"/>
                  <a:gd name="connsiteX16" fmla="*/ 10000 w 10000"/>
                  <a:gd name="connsiteY16" fmla="*/ 4652 h 10000"/>
                  <a:gd name="connsiteX17" fmla="*/ 10000 w 10000"/>
                  <a:gd name="connsiteY17" fmla="*/ 4992 h 10000"/>
                  <a:gd name="connsiteX18" fmla="*/ 10000 w 10000"/>
                  <a:gd name="connsiteY18" fmla="*/ 5333 h 10000"/>
                  <a:gd name="connsiteX19" fmla="*/ 9973 w 10000"/>
                  <a:gd name="connsiteY19" fmla="*/ 5673 h 10000"/>
                  <a:gd name="connsiteX20" fmla="*/ 9933 w 10000"/>
                  <a:gd name="connsiteY20" fmla="*/ 5998 h 10000"/>
                  <a:gd name="connsiteX21" fmla="*/ 9852 w 10000"/>
                  <a:gd name="connsiteY21" fmla="*/ 6347 h 10000"/>
                  <a:gd name="connsiteX22" fmla="*/ 9771 w 10000"/>
                  <a:gd name="connsiteY22" fmla="*/ 6672 h 10000"/>
                  <a:gd name="connsiteX23" fmla="*/ 9663 w 10000"/>
                  <a:gd name="connsiteY23" fmla="*/ 6981 h 10000"/>
                  <a:gd name="connsiteX24" fmla="*/ 9542 w 10000"/>
                  <a:gd name="connsiteY24" fmla="*/ 7307 h 10000"/>
                  <a:gd name="connsiteX25" fmla="*/ 9380 w 10000"/>
                  <a:gd name="connsiteY25" fmla="*/ 7624 h 10000"/>
                  <a:gd name="connsiteX26" fmla="*/ 9232 w 10000"/>
                  <a:gd name="connsiteY26" fmla="*/ 7933 h 10000"/>
                  <a:gd name="connsiteX27" fmla="*/ 9070 w 10000"/>
                  <a:gd name="connsiteY27" fmla="*/ 8243 h 10000"/>
                  <a:gd name="connsiteX28" fmla="*/ 8868 w 10000"/>
                  <a:gd name="connsiteY28" fmla="*/ 8545 h 10000"/>
                  <a:gd name="connsiteX29" fmla="*/ 8652 w 10000"/>
                  <a:gd name="connsiteY29" fmla="*/ 8839 h 10000"/>
                  <a:gd name="connsiteX30" fmla="*/ 8423 w 10000"/>
                  <a:gd name="connsiteY30" fmla="*/ 9133 h 10000"/>
                  <a:gd name="connsiteX31" fmla="*/ 8194 w 10000"/>
                  <a:gd name="connsiteY31" fmla="*/ 9435 h 10000"/>
                  <a:gd name="connsiteX32" fmla="*/ 7938 w 10000"/>
                  <a:gd name="connsiteY32" fmla="*/ 9714 h 10000"/>
                  <a:gd name="connsiteX33" fmla="*/ 7668 w 10000"/>
                  <a:gd name="connsiteY33" fmla="*/ 9985 h 10000"/>
                  <a:gd name="connsiteX34" fmla="*/ 7668 w 10000"/>
                  <a:gd name="connsiteY34" fmla="*/ 10000 h 10000"/>
                  <a:gd name="connsiteX35" fmla="*/ 7642 w 10000"/>
                  <a:gd name="connsiteY35" fmla="*/ 9985 h 10000"/>
                  <a:gd name="connsiteX36" fmla="*/ 27 w 10000"/>
                  <a:gd name="connsiteY36" fmla="*/ 7469 h 10000"/>
                  <a:gd name="connsiteX37" fmla="*/ 0 w 10000"/>
                  <a:gd name="connsiteY37" fmla="*/ 7454 h 10000"/>
                  <a:gd name="connsiteX38" fmla="*/ 27 w 10000"/>
                  <a:gd name="connsiteY38" fmla="*/ 7454 h 10000"/>
                  <a:gd name="connsiteX39" fmla="*/ 283 w 10000"/>
                  <a:gd name="connsiteY39" fmla="*/ 7190 h 10000"/>
                  <a:gd name="connsiteX40" fmla="*/ 526 w 10000"/>
                  <a:gd name="connsiteY40" fmla="*/ 6896 h 10000"/>
                  <a:gd name="connsiteX41" fmla="*/ 728 w 10000"/>
                  <a:gd name="connsiteY41" fmla="*/ 6594 h 10000"/>
                  <a:gd name="connsiteX42" fmla="*/ 889 w 10000"/>
                  <a:gd name="connsiteY42" fmla="*/ 6300 h 10000"/>
                  <a:gd name="connsiteX43" fmla="*/ 1011 w 10000"/>
                  <a:gd name="connsiteY43" fmla="*/ 5975 h 10000"/>
                  <a:gd name="connsiteX44" fmla="*/ 1119 w 10000"/>
                  <a:gd name="connsiteY44" fmla="*/ 5658 h 10000"/>
                  <a:gd name="connsiteX45" fmla="*/ 1173 w 10000"/>
                  <a:gd name="connsiteY45" fmla="*/ 5333 h 10000"/>
                  <a:gd name="connsiteX46" fmla="*/ 1199 w 10000"/>
                  <a:gd name="connsiteY46" fmla="*/ 4992 h 10000"/>
                  <a:gd name="connsiteX47" fmla="*/ 1173 w 10000"/>
                  <a:gd name="connsiteY47" fmla="*/ 4667 h 10000"/>
                  <a:gd name="connsiteX48" fmla="*/ 1119 w 10000"/>
                  <a:gd name="connsiteY48" fmla="*/ 4334 h 10000"/>
                  <a:gd name="connsiteX49" fmla="*/ 1011 w 10000"/>
                  <a:gd name="connsiteY49" fmla="*/ 4009 h 10000"/>
                  <a:gd name="connsiteX50" fmla="*/ 889 w 10000"/>
                  <a:gd name="connsiteY50" fmla="*/ 3700 h 10000"/>
                  <a:gd name="connsiteX51" fmla="*/ 728 w 10000"/>
                  <a:gd name="connsiteY51" fmla="*/ 3390 h 10000"/>
                  <a:gd name="connsiteX52" fmla="*/ 526 w 10000"/>
                  <a:gd name="connsiteY52" fmla="*/ 3088 h 10000"/>
                  <a:gd name="connsiteX53" fmla="*/ 283 w 10000"/>
                  <a:gd name="connsiteY53" fmla="*/ 2810 h 10000"/>
                  <a:gd name="connsiteX54" fmla="*/ 27 w 10000"/>
                  <a:gd name="connsiteY54" fmla="*/ 2523 h 10000"/>
                  <a:gd name="connsiteX55" fmla="*/ 7642 w 10000"/>
                  <a:gd name="connsiteY55" fmla="*/ 0 h 10000"/>
                  <a:gd name="connsiteX56" fmla="*/ 7668 w 10000"/>
                  <a:gd name="connsiteY5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00" h="10000">
                    <a:moveTo>
                      <a:pt x="7668" y="0"/>
                    </a:moveTo>
                    <a:lnTo>
                      <a:pt x="7668" y="0"/>
                    </a:lnTo>
                    <a:lnTo>
                      <a:pt x="7938" y="286"/>
                    </a:lnTo>
                    <a:lnTo>
                      <a:pt x="8194" y="565"/>
                    </a:lnTo>
                    <a:lnTo>
                      <a:pt x="8423" y="851"/>
                    </a:lnTo>
                    <a:lnTo>
                      <a:pt x="8652" y="1146"/>
                    </a:lnTo>
                    <a:lnTo>
                      <a:pt x="8868" y="1440"/>
                    </a:lnTo>
                    <a:cubicBezTo>
                      <a:pt x="8926" y="1546"/>
                      <a:pt x="8985" y="1651"/>
                      <a:pt x="9043" y="1757"/>
                    </a:cubicBezTo>
                    <a:lnTo>
                      <a:pt x="9232" y="2051"/>
                    </a:lnTo>
                    <a:lnTo>
                      <a:pt x="9380" y="2361"/>
                    </a:lnTo>
                    <a:lnTo>
                      <a:pt x="9542" y="2686"/>
                    </a:lnTo>
                    <a:cubicBezTo>
                      <a:pt x="9582" y="2792"/>
                      <a:pt x="9623" y="2897"/>
                      <a:pt x="9663" y="3003"/>
                    </a:cubicBezTo>
                    <a:lnTo>
                      <a:pt x="9771" y="3328"/>
                    </a:lnTo>
                    <a:cubicBezTo>
                      <a:pt x="9798" y="3436"/>
                      <a:pt x="9825" y="3545"/>
                      <a:pt x="9852" y="3653"/>
                    </a:cubicBezTo>
                    <a:cubicBezTo>
                      <a:pt x="9879" y="3761"/>
                      <a:pt x="9906" y="3870"/>
                      <a:pt x="9933" y="3978"/>
                    </a:cubicBezTo>
                    <a:cubicBezTo>
                      <a:pt x="9946" y="4094"/>
                      <a:pt x="9960" y="4211"/>
                      <a:pt x="9973" y="4327"/>
                    </a:cubicBezTo>
                    <a:cubicBezTo>
                      <a:pt x="9982" y="4435"/>
                      <a:pt x="9991" y="4544"/>
                      <a:pt x="10000" y="4652"/>
                    </a:cubicBezTo>
                    <a:lnTo>
                      <a:pt x="10000" y="4992"/>
                    </a:lnTo>
                    <a:lnTo>
                      <a:pt x="10000" y="5333"/>
                    </a:lnTo>
                    <a:cubicBezTo>
                      <a:pt x="9991" y="5446"/>
                      <a:pt x="9982" y="5560"/>
                      <a:pt x="9973" y="5673"/>
                    </a:cubicBezTo>
                    <a:cubicBezTo>
                      <a:pt x="9960" y="5781"/>
                      <a:pt x="9946" y="5890"/>
                      <a:pt x="9933" y="5998"/>
                    </a:cubicBezTo>
                    <a:cubicBezTo>
                      <a:pt x="9906" y="6114"/>
                      <a:pt x="9879" y="6231"/>
                      <a:pt x="9852" y="6347"/>
                    </a:cubicBezTo>
                    <a:cubicBezTo>
                      <a:pt x="9825" y="6455"/>
                      <a:pt x="9798" y="6564"/>
                      <a:pt x="9771" y="6672"/>
                    </a:cubicBezTo>
                    <a:lnTo>
                      <a:pt x="9663" y="6981"/>
                    </a:lnTo>
                    <a:cubicBezTo>
                      <a:pt x="9623" y="7090"/>
                      <a:pt x="9582" y="7198"/>
                      <a:pt x="9542" y="7307"/>
                    </a:cubicBezTo>
                    <a:lnTo>
                      <a:pt x="9380" y="7624"/>
                    </a:lnTo>
                    <a:cubicBezTo>
                      <a:pt x="9331" y="7727"/>
                      <a:pt x="9281" y="7830"/>
                      <a:pt x="9232" y="7933"/>
                    </a:cubicBezTo>
                    <a:lnTo>
                      <a:pt x="9070" y="8243"/>
                    </a:lnTo>
                    <a:cubicBezTo>
                      <a:pt x="9003" y="8344"/>
                      <a:pt x="8935" y="8444"/>
                      <a:pt x="8868" y="8545"/>
                    </a:cubicBezTo>
                    <a:lnTo>
                      <a:pt x="8652" y="8839"/>
                    </a:lnTo>
                    <a:lnTo>
                      <a:pt x="8423" y="9133"/>
                    </a:lnTo>
                    <a:cubicBezTo>
                      <a:pt x="8347" y="9234"/>
                      <a:pt x="8270" y="9334"/>
                      <a:pt x="8194" y="9435"/>
                    </a:cubicBezTo>
                    <a:lnTo>
                      <a:pt x="7938" y="9714"/>
                    </a:lnTo>
                    <a:lnTo>
                      <a:pt x="7668" y="9985"/>
                    </a:lnTo>
                    <a:lnTo>
                      <a:pt x="7668" y="10000"/>
                    </a:lnTo>
                    <a:cubicBezTo>
                      <a:pt x="7659" y="9995"/>
                      <a:pt x="7651" y="9990"/>
                      <a:pt x="7642" y="9985"/>
                    </a:cubicBezTo>
                    <a:lnTo>
                      <a:pt x="27" y="7469"/>
                    </a:lnTo>
                    <a:lnTo>
                      <a:pt x="0" y="7454"/>
                    </a:lnTo>
                    <a:lnTo>
                      <a:pt x="27" y="7454"/>
                    </a:lnTo>
                    <a:lnTo>
                      <a:pt x="283" y="7190"/>
                    </a:lnTo>
                    <a:lnTo>
                      <a:pt x="526" y="6896"/>
                    </a:lnTo>
                    <a:cubicBezTo>
                      <a:pt x="593" y="6795"/>
                      <a:pt x="661" y="6695"/>
                      <a:pt x="728" y="6594"/>
                    </a:cubicBezTo>
                    <a:cubicBezTo>
                      <a:pt x="782" y="6496"/>
                      <a:pt x="835" y="6398"/>
                      <a:pt x="889" y="6300"/>
                    </a:cubicBezTo>
                    <a:cubicBezTo>
                      <a:pt x="930" y="6192"/>
                      <a:pt x="970" y="6083"/>
                      <a:pt x="1011" y="5975"/>
                    </a:cubicBezTo>
                    <a:lnTo>
                      <a:pt x="1119" y="5658"/>
                    </a:lnTo>
                    <a:cubicBezTo>
                      <a:pt x="1137" y="5550"/>
                      <a:pt x="1155" y="5441"/>
                      <a:pt x="1173" y="5333"/>
                    </a:cubicBezTo>
                    <a:cubicBezTo>
                      <a:pt x="1182" y="5219"/>
                      <a:pt x="1190" y="5106"/>
                      <a:pt x="1199" y="4992"/>
                    </a:cubicBezTo>
                    <a:cubicBezTo>
                      <a:pt x="1190" y="4884"/>
                      <a:pt x="1182" y="4775"/>
                      <a:pt x="1173" y="4667"/>
                    </a:cubicBezTo>
                    <a:lnTo>
                      <a:pt x="1119" y="4334"/>
                    </a:lnTo>
                    <a:lnTo>
                      <a:pt x="1011" y="4009"/>
                    </a:lnTo>
                    <a:cubicBezTo>
                      <a:pt x="970" y="3906"/>
                      <a:pt x="930" y="3803"/>
                      <a:pt x="889" y="3700"/>
                    </a:cubicBezTo>
                    <a:cubicBezTo>
                      <a:pt x="835" y="3597"/>
                      <a:pt x="782" y="3493"/>
                      <a:pt x="728" y="3390"/>
                    </a:cubicBezTo>
                    <a:cubicBezTo>
                      <a:pt x="661" y="3289"/>
                      <a:pt x="593" y="3189"/>
                      <a:pt x="526" y="3088"/>
                    </a:cubicBezTo>
                    <a:lnTo>
                      <a:pt x="283" y="2810"/>
                    </a:lnTo>
                    <a:lnTo>
                      <a:pt x="27" y="2523"/>
                    </a:lnTo>
                    <a:lnTo>
                      <a:pt x="7642" y="0"/>
                    </a:lnTo>
                    <a:lnTo>
                      <a:pt x="7668" y="0"/>
                    </a:lnTo>
                  </a:path>
                </a:pathLst>
              </a:custGeom>
              <a:solidFill>
                <a:schemeClr val="bg1">
                  <a:lumMod val="95000"/>
                </a:schemeClr>
              </a:solidFill>
              <a:ln w="38100" cap="rnd">
                <a:solidFill>
                  <a:schemeClr val="bg1"/>
                </a:solidFill>
                <a:round/>
                <a:headEnd/>
                <a:tailEnd/>
              </a:ln>
            </p:spPr>
            <p:txBody>
              <a:bodyPr lIns="103900" tIns="51951" rIns="103900" bIns="5195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sym typeface="Trebuchet MS" panose="020B0603020202020204" pitchFamily="34" charset="0"/>
                </a:endParaRPr>
              </a:p>
            </p:txBody>
          </p:sp>
          <p:sp>
            <p:nvSpPr>
              <p:cNvPr id="107" name="CircleSegment">
                <a:extLst>
                  <a:ext uri="{FF2B5EF4-FFF2-40B4-BE49-F238E27FC236}">
                    <a16:creationId xmlns:a16="http://schemas.microsoft.com/office/drawing/2014/main" id="{52EF423B-0756-8056-8F39-091DF47BFE10}"/>
                  </a:ext>
                </a:extLst>
              </p:cNvPr>
              <p:cNvSpPr>
                <a:spLocks/>
              </p:cNvSpPr>
              <p:nvPr>
                <p:custDataLst>
                  <p:tags r:id="rId4"/>
                </p:custDataLst>
              </p:nvPr>
            </p:nvSpPr>
            <p:spPr bwMode="gray">
              <a:xfrm>
                <a:off x="3912339" y="2703272"/>
                <a:ext cx="1245814" cy="2173771"/>
              </a:xfrm>
              <a:custGeom>
                <a:avLst/>
                <a:gdLst>
                  <a:gd name="T0" fmla="*/ 2147483647 w 742"/>
                  <a:gd name="T1" fmla="*/ 2147483647 h 1292"/>
                  <a:gd name="T2" fmla="*/ 2147483647 w 742"/>
                  <a:gd name="T3" fmla="*/ 2147483647 h 1292"/>
                  <a:gd name="T4" fmla="*/ 2147483647 w 742"/>
                  <a:gd name="T5" fmla="*/ 2147483647 h 1292"/>
                  <a:gd name="T6" fmla="*/ 2147483647 w 742"/>
                  <a:gd name="T7" fmla="*/ 2147483647 h 1292"/>
                  <a:gd name="T8" fmla="*/ 2147483647 w 742"/>
                  <a:gd name="T9" fmla="*/ 2147483647 h 1292"/>
                  <a:gd name="T10" fmla="*/ 2147483647 w 742"/>
                  <a:gd name="T11" fmla="*/ 2147483647 h 1292"/>
                  <a:gd name="T12" fmla="*/ 2147483647 w 742"/>
                  <a:gd name="T13" fmla="*/ 2147483647 h 1292"/>
                  <a:gd name="T14" fmla="*/ 2147483647 w 742"/>
                  <a:gd name="T15" fmla="*/ 2147483647 h 1292"/>
                  <a:gd name="T16" fmla="*/ 2147483647 w 742"/>
                  <a:gd name="T17" fmla="*/ 2147483647 h 1292"/>
                  <a:gd name="T18" fmla="*/ 2147483647 w 742"/>
                  <a:gd name="T19" fmla="*/ 2147483647 h 1292"/>
                  <a:gd name="T20" fmla="*/ 2147483647 w 742"/>
                  <a:gd name="T21" fmla="*/ 2147483647 h 1292"/>
                  <a:gd name="T22" fmla="*/ 2147483647 w 742"/>
                  <a:gd name="T23" fmla="*/ 2147483647 h 1292"/>
                  <a:gd name="T24" fmla="*/ 2147483647 w 742"/>
                  <a:gd name="T25" fmla="*/ 2147483647 h 1292"/>
                  <a:gd name="T26" fmla="*/ 2147483647 w 742"/>
                  <a:gd name="T27" fmla="*/ 2147483647 h 1292"/>
                  <a:gd name="T28" fmla="*/ 2147483647 w 742"/>
                  <a:gd name="T29" fmla="*/ 2147483647 h 1292"/>
                  <a:gd name="T30" fmla="*/ 2147483647 w 742"/>
                  <a:gd name="T31" fmla="*/ 2147483647 h 1292"/>
                  <a:gd name="T32" fmla="*/ 2147483647 w 742"/>
                  <a:gd name="T33" fmla="*/ 2147483647 h 1292"/>
                  <a:gd name="T34" fmla="*/ 0 w 742"/>
                  <a:gd name="T35" fmla="*/ 2147483647 h 1292"/>
                  <a:gd name="T36" fmla="*/ 0 w 742"/>
                  <a:gd name="T37" fmla="*/ 2147483647 h 1292"/>
                  <a:gd name="T38" fmla="*/ 2147483647 w 742"/>
                  <a:gd name="T39" fmla="*/ 2147483647 h 1292"/>
                  <a:gd name="T40" fmla="*/ 2147483647 w 742"/>
                  <a:gd name="T41" fmla="*/ 2147483647 h 1292"/>
                  <a:gd name="T42" fmla="*/ 2147483647 w 742"/>
                  <a:gd name="T43" fmla="*/ 2147483647 h 1292"/>
                  <a:gd name="T44" fmla="*/ 2147483647 w 742"/>
                  <a:gd name="T45" fmla="*/ 2147483647 h 1292"/>
                  <a:gd name="T46" fmla="*/ 2147483647 w 742"/>
                  <a:gd name="T47" fmla="*/ 2147483647 h 1292"/>
                  <a:gd name="T48" fmla="*/ 2147483647 w 742"/>
                  <a:gd name="T49" fmla="*/ 2147483647 h 1292"/>
                  <a:gd name="T50" fmla="*/ 2147483647 w 742"/>
                  <a:gd name="T51" fmla="*/ 2147483647 h 1292"/>
                  <a:gd name="T52" fmla="*/ 2147483647 w 742"/>
                  <a:gd name="T53" fmla="*/ 2147483647 h 1292"/>
                  <a:gd name="T54" fmla="*/ 2147483647 w 742"/>
                  <a:gd name="T55" fmla="*/ 2147483647 h 1292"/>
                  <a:gd name="T56" fmla="*/ 2147483647 w 742"/>
                  <a:gd name="T57" fmla="*/ 2147483647 h 1292"/>
                  <a:gd name="T58" fmla="*/ 2147483647 w 742"/>
                  <a:gd name="T59" fmla="*/ 2147483647 h 1292"/>
                  <a:gd name="T60" fmla="*/ 2147483647 w 742"/>
                  <a:gd name="T61" fmla="*/ 2147483647 h 1292"/>
                  <a:gd name="T62" fmla="*/ 2147483647 w 742"/>
                  <a:gd name="T63" fmla="*/ 2147483647 h 1292"/>
                  <a:gd name="T64" fmla="*/ 2147483647 w 742"/>
                  <a:gd name="T65" fmla="*/ 2147483647 h 1292"/>
                  <a:gd name="T66" fmla="*/ 2147483647 w 742"/>
                  <a:gd name="T67" fmla="*/ 2147483647 h 1292"/>
                  <a:gd name="T68" fmla="*/ 2147483647 w 742"/>
                  <a:gd name="T69" fmla="*/ 0 h 1292"/>
                  <a:gd name="T70" fmla="*/ 2147483647 w 742"/>
                  <a:gd name="T71" fmla="*/ 0 h 1292"/>
                  <a:gd name="T72" fmla="*/ 2147483647 w 742"/>
                  <a:gd name="T73" fmla="*/ 2147483647 h 1292"/>
                  <a:gd name="T74" fmla="*/ 2147483647 w 742"/>
                  <a:gd name="T75" fmla="*/ 2147483647 h 1292"/>
                  <a:gd name="T76" fmla="*/ 2147483647 w 742"/>
                  <a:gd name="T77" fmla="*/ 2147483647 h 1292"/>
                  <a:gd name="T78" fmla="*/ 2147483647 w 742"/>
                  <a:gd name="T79" fmla="*/ 2147483647 h 1292"/>
                  <a:gd name="T80" fmla="*/ 2147483647 w 742"/>
                  <a:gd name="T81" fmla="*/ 2147483647 h 1292"/>
                  <a:gd name="T82" fmla="*/ 2147483647 w 742"/>
                  <a:gd name="T83" fmla="*/ 2147483647 h 1292"/>
                  <a:gd name="T84" fmla="*/ 2147483647 w 742"/>
                  <a:gd name="T85" fmla="*/ 2147483647 h 1292"/>
                  <a:gd name="T86" fmla="*/ 2147483647 w 742"/>
                  <a:gd name="T87" fmla="*/ 2147483647 h 1292"/>
                  <a:gd name="T88" fmla="*/ 2147483647 w 742"/>
                  <a:gd name="T89" fmla="*/ 2147483647 h 1292"/>
                  <a:gd name="T90" fmla="*/ 2147483647 w 742"/>
                  <a:gd name="T91" fmla="*/ 2147483647 h 1292"/>
                  <a:gd name="T92" fmla="*/ 2147483647 w 742"/>
                  <a:gd name="T93" fmla="*/ 2147483647 h 1292"/>
                  <a:gd name="T94" fmla="*/ 2147483647 w 742"/>
                  <a:gd name="T95" fmla="*/ 2147483647 h 1292"/>
                  <a:gd name="T96" fmla="*/ 2147483647 w 742"/>
                  <a:gd name="T97" fmla="*/ 2147483647 h 1292"/>
                  <a:gd name="T98" fmla="*/ 2147483647 w 742"/>
                  <a:gd name="T99" fmla="*/ 2147483647 h 1292"/>
                  <a:gd name="T100" fmla="*/ 2147483647 w 742"/>
                  <a:gd name="T101" fmla="*/ 2147483647 h 1292"/>
                  <a:gd name="T102" fmla="*/ 2147483647 w 742"/>
                  <a:gd name="T103" fmla="*/ 2147483647 h 1292"/>
                  <a:gd name="T104" fmla="*/ 2147483647 w 742"/>
                  <a:gd name="T105" fmla="*/ 2147483647 h 1292"/>
                  <a:gd name="T106" fmla="*/ 2147483647 w 742"/>
                  <a:gd name="T107" fmla="*/ 2147483647 h 1292"/>
                  <a:gd name="T108" fmla="*/ 2147483647 w 742"/>
                  <a:gd name="T109" fmla="*/ 2147483647 h 1292"/>
                  <a:gd name="T110" fmla="*/ 2147483647 w 742"/>
                  <a:gd name="T111" fmla="*/ 2147483647 h 1292"/>
                  <a:gd name="T112" fmla="*/ 2147483647 w 742"/>
                  <a:gd name="T113" fmla="*/ 2147483647 h 1292"/>
                  <a:gd name="T114" fmla="*/ 2147483647 w 742"/>
                  <a:gd name="T115" fmla="*/ 2147483647 h 1292"/>
                  <a:gd name="T116" fmla="*/ 2147483647 w 742"/>
                  <a:gd name="T117" fmla="*/ 2147483647 h 1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2"/>
                  <a:gd name="T178" fmla="*/ 0 h 1292"/>
                  <a:gd name="T179" fmla="*/ 742 w 742"/>
                  <a:gd name="T180" fmla="*/ 1292 h 1292"/>
                  <a:gd name="connsiteX0" fmla="*/ 2332 w 10000"/>
                  <a:gd name="connsiteY0" fmla="*/ 10000 h 10000"/>
                  <a:gd name="connsiteX1" fmla="*/ 2332 w 10000"/>
                  <a:gd name="connsiteY1" fmla="*/ 9985 h 10000"/>
                  <a:gd name="connsiteX2" fmla="*/ 2305 w 10000"/>
                  <a:gd name="connsiteY2" fmla="*/ 9985 h 10000"/>
                  <a:gd name="connsiteX3" fmla="*/ 2022 w 10000"/>
                  <a:gd name="connsiteY3" fmla="*/ 9683 h 10000"/>
                  <a:gd name="connsiteX4" fmla="*/ 1752 w 10000"/>
                  <a:gd name="connsiteY4" fmla="*/ 9373 h 10000"/>
                  <a:gd name="connsiteX5" fmla="*/ 1496 w 10000"/>
                  <a:gd name="connsiteY5" fmla="*/ 9079 h 10000"/>
                  <a:gd name="connsiteX6" fmla="*/ 1267 w 10000"/>
                  <a:gd name="connsiteY6" fmla="*/ 8762 h 10000"/>
                  <a:gd name="connsiteX7" fmla="*/ 1051 w 10000"/>
                  <a:gd name="connsiteY7" fmla="*/ 8452 h 10000"/>
                  <a:gd name="connsiteX8" fmla="*/ 876 w 10000"/>
                  <a:gd name="connsiteY8" fmla="*/ 8142 h 10000"/>
                  <a:gd name="connsiteX9" fmla="*/ 701 w 10000"/>
                  <a:gd name="connsiteY9" fmla="*/ 7817 h 10000"/>
                  <a:gd name="connsiteX10" fmla="*/ 539 w 10000"/>
                  <a:gd name="connsiteY10" fmla="*/ 7500 h 10000"/>
                  <a:gd name="connsiteX11" fmla="*/ 404 w 10000"/>
                  <a:gd name="connsiteY11" fmla="*/ 7175 h 10000"/>
                  <a:gd name="connsiteX12" fmla="*/ 283 w 10000"/>
                  <a:gd name="connsiteY12" fmla="*/ 6865 h 10000"/>
                  <a:gd name="connsiteX13" fmla="*/ 202 w 10000"/>
                  <a:gd name="connsiteY13" fmla="*/ 6533 h 10000"/>
                  <a:gd name="connsiteX14" fmla="*/ 121 w 10000"/>
                  <a:gd name="connsiteY14" fmla="*/ 6207 h 10000"/>
                  <a:gd name="connsiteX15" fmla="*/ 40 w 10000"/>
                  <a:gd name="connsiteY15" fmla="*/ 5882 h 10000"/>
                  <a:gd name="connsiteX16" fmla="*/ 27 w 10000"/>
                  <a:gd name="connsiteY16" fmla="*/ 5557 h 10000"/>
                  <a:gd name="connsiteX17" fmla="*/ 0 w 10000"/>
                  <a:gd name="connsiteY17" fmla="*/ 5248 h 10000"/>
                  <a:gd name="connsiteX18" fmla="*/ 0 w 10000"/>
                  <a:gd name="connsiteY18" fmla="*/ 4915 h 10000"/>
                  <a:gd name="connsiteX19" fmla="*/ 27 w 10000"/>
                  <a:gd name="connsiteY19" fmla="*/ 4590 h 10000"/>
                  <a:gd name="connsiteX20" fmla="*/ 40 w 10000"/>
                  <a:gd name="connsiteY20" fmla="*/ 4265 h 10000"/>
                  <a:gd name="connsiteX21" fmla="*/ 94 w 10000"/>
                  <a:gd name="connsiteY21" fmla="*/ 3955 h 10000"/>
                  <a:gd name="connsiteX22" fmla="*/ 148 w 10000"/>
                  <a:gd name="connsiteY22" fmla="*/ 3622 h 10000"/>
                  <a:gd name="connsiteX23" fmla="*/ 256 w 10000"/>
                  <a:gd name="connsiteY23" fmla="*/ 3313 h 10000"/>
                  <a:gd name="connsiteX24" fmla="*/ 364 w 10000"/>
                  <a:gd name="connsiteY24" fmla="*/ 3003 h 10000"/>
                  <a:gd name="connsiteX25" fmla="*/ 458 w 10000"/>
                  <a:gd name="connsiteY25" fmla="*/ 2686 h 10000"/>
                  <a:gd name="connsiteX26" fmla="*/ 620 w 10000"/>
                  <a:gd name="connsiteY26" fmla="*/ 2376 h 10000"/>
                  <a:gd name="connsiteX27" fmla="*/ 768 w 10000"/>
                  <a:gd name="connsiteY27" fmla="*/ 2067 h 10000"/>
                  <a:gd name="connsiteX28" fmla="*/ 930 w 10000"/>
                  <a:gd name="connsiteY28" fmla="*/ 1757 h 10000"/>
                  <a:gd name="connsiteX29" fmla="*/ 1132 w 10000"/>
                  <a:gd name="connsiteY29" fmla="*/ 1455 h 10000"/>
                  <a:gd name="connsiteX30" fmla="*/ 1348 w 10000"/>
                  <a:gd name="connsiteY30" fmla="*/ 1161 h 10000"/>
                  <a:gd name="connsiteX31" fmla="*/ 1550 w 10000"/>
                  <a:gd name="connsiteY31" fmla="*/ 859 h 10000"/>
                  <a:gd name="connsiteX32" fmla="*/ 1806 w 10000"/>
                  <a:gd name="connsiteY32" fmla="*/ 565 h 10000"/>
                  <a:gd name="connsiteX33" fmla="*/ 2062 w 10000"/>
                  <a:gd name="connsiteY33" fmla="*/ 286 h 10000"/>
                  <a:gd name="connsiteX34" fmla="*/ 2332 w 10000"/>
                  <a:gd name="connsiteY34" fmla="*/ 0 h 10000"/>
                  <a:gd name="connsiteX35" fmla="*/ 2358 w 10000"/>
                  <a:gd name="connsiteY35" fmla="*/ 0 h 10000"/>
                  <a:gd name="connsiteX36" fmla="*/ 10000 w 10000"/>
                  <a:gd name="connsiteY36" fmla="*/ 2539 h 10000"/>
                  <a:gd name="connsiteX37" fmla="*/ 9973 w 10000"/>
                  <a:gd name="connsiteY37" fmla="*/ 2523 h 10000"/>
                  <a:gd name="connsiteX38" fmla="*/ 9717 w 10000"/>
                  <a:gd name="connsiteY38" fmla="*/ 2810 h 10000"/>
                  <a:gd name="connsiteX39" fmla="*/ 9474 w 10000"/>
                  <a:gd name="connsiteY39" fmla="*/ 3088 h 10000"/>
                  <a:gd name="connsiteX40" fmla="*/ 9272 w 10000"/>
                  <a:gd name="connsiteY40" fmla="*/ 3390 h 10000"/>
                  <a:gd name="connsiteX41" fmla="*/ 9111 w 10000"/>
                  <a:gd name="connsiteY41" fmla="*/ 3700 h 10000"/>
                  <a:gd name="connsiteX42" fmla="*/ 8989 w 10000"/>
                  <a:gd name="connsiteY42" fmla="*/ 4009 h 10000"/>
                  <a:gd name="connsiteX43" fmla="*/ 8881 w 10000"/>
                  <a:gd name="connsiteY43" fmla="*/ 4327 h 10000"/>
                  <a:gd name="connsiteX44" fmla="*/ 8827 w 10000"/>
                  <a:gd name="connsiteY44" fmla="*/ 4636 h 10000"/>
                  <a:gd name="connsiteX45" fmla="*/ 8801 w 10000"/>
                  <a:gd name="connsiteY45" fmla="*/ 4961 h 10000"/>
                  <a:gd name="connsiteX46" fmla="*/ 8827 w 10000"/>
                  <a:gd name="connsiteY46" fmla="*/ 5271 h 10000"/>
                  <a:gd name="connsiteX47" fmla="*/ 8854 w 10000"/>
                  <a:gd name="connsiteY47" fmla="*/ 5604 h 10000"/>
                  <a:gd name="connsiteX48" fmla="*/ 8962 w 10000"/>
                  <a:gd name="connsiteY48" fmla="*/ 5913 h 10000"/>
                  <a:gd name="connsiteX49" fmla="*/ 9070 w 10000"/>
                  <a:gd name="connsiteY49" fmla="*/ 6223 h 10000"/>
                  <a:gd name="connsiteX50" fmla="*/ 9245 w 10000"/>
                  <a:gd name="connsiteY50" fmla="*/ 6548 h 10000"/>
                  <a:gd name="connsiteX51" fmla="*/ 9420 w 10000"/>
                  <a:gd name="connsiteY51" fmla="*/ 6865 h 10000"/>
                  <a:gd name="connsiteX52" fmla="*/ 9690 w 10000"/>
                  <a:gd name="connsiteY52" fmla="*/ 7159 h 10000"/>
                  <a:gd name="connsiteX53" fmla="*/ 9946 w 10000"/>
                  <a:gd name="connsiteY53" fmla="*/ 7454 h 10000"/>
                  <a:gd name="connsiteX54" fmla="*/ 5283 w 10000"/>
                  <a:gd name="connsiteY54" fmla="*/ 7856 h 10000"/>
                  <a:gd name="connsiteX55" fmla="*/ 2332 w 10000"/>
                  <a:gd name="connsiteY55" fmla="*/ 10000 h 10000"/>
                  <a:gd name="connsiteX0" fmla="*/ 2332 w 10000"/>
                  <a:gd name="connsiteY0" fmla="*/ 10000 h 10000"/>
                  <a:gd name="connsiteX1" fmla="*/ 2332 w 10000"/>
                  <a:gd name="connsiteY1" fmla="*/ 9985 h 10000"/>
                  <a:gd name="connsiteX2" fmla="*/ 2305 w 10000"/>
                  <a:gd name="connsiteY2" fmla="*/ 9985 h 10000"/>
                  <a:gd name="connsiteX3" fmla="*/ 2022 w 10000"/>
                  <a:gd name="connsiteY3" fmla="*/ 9683 h 10000"/>
                  <a:gd name="connsiteX4" fmla="*/ 1752 w 10000"/>
                  <a:gd name="connsiteY4" fmla="*/ 9373 h 10000"/>
                  <a:gd name="connsiteX5" fmla="*/ 1496 w 10000"/>
                  <a:gd name="connsiteY5" fmla="*/ 9079 h 10000"/>
                  <a:gd name="connsiteX6" fmla="*/ 1267 w 10000"/>
                  <a:gd name="connsiteY6" fmla="*/ 8762 h 10000"/>
                  <a:gd name="connsiteX7" fmla="*/ 1051 w 10000"/>
                  <a:gd name="connsiteY7" fmla="*/ 8452 h 10000"/>
                  <a:gd name="connsiteX8" fmla="*/ 876 w 10000"/>
                  <a:gd name="connsiteY8" fmla="*/ 8142 h 10000"/>
                  <a:gd name="connsiteX9" fmla="*/ 701 w 10000"/>
                  <a:gd name="connsiteY9" fmla="*/ 7817 h 10000"/>
                  <a:gd name="connsiteX10" fmla="*/ 539 w 10000"/>
                  <a:gd name="connsiteY10" fmla="*/ 7500 h 10000"/>
                  <a:gd name="connsiteX11" fmla="*/ 404 w 10000"/>
                  <a:gd name="connsiteY11" fmla="*/ 7175 h 10000"/>
                  <a:gd name="connsiteX12" fmla="*/ 283 w 10000"/>
                  <a:gd name="connsiteY12" fmla="*/ 6865 h 10000"/>
                  <a:gd name="connsiteX13" fmla="*/ 202 w 10000"/>
                  <a:gd name="connsiteY13" fmla="*/ 6533 h 10000"/>
                  <a:gd name="connsiteX14" fmla="*/ 121 w 10000"/>
                  <a:gd name="connsiteY14" fmla="*/ 6207 h 10000"/>
                  <a:gd name="connsiteX15" fmla="*/ 40 w 10000"/>
                  <a:gd name="connsiteY15" fmla="*/ 5882 h 10000"/>
                  <a:gd name="connsiteX16" fmla="*/ 27 w 10000"/>
                  <a:gd name="connsiteY16" fmla="*/ 5557 h 10000"/>
                  <a:gd name="connsiteX17" fmla="*/ 0 w 10000"/>
                  <a:gd name="connsiteY17" fmla="*/ 5248 h 10000"/>
                  <a:gd name="connsiteX18" fmla="*/ 0 w 10000"/>
                  <a:gd name="connsiteY18" fmla="*/ 4915 h 10000"/>
                  <a:gd name="connsiteX19" fmla="*/ 27 w 10000"/>
                  <a:gd name="connsiteY19" fmla="*/ 4590 h 10000"/>
                  <a:gd name="connsiteX20" fmla="*/ 40 w 10000"/>
                  <a:gd name="connsiteY20" fmla="*/ 4265 h 10000"/>
                  <a:gd name="connsiteX21" fmla="*/ 94 w 10000"/>
                  <a:gd name="connsiteY21" fmla="*/ 3955 h 10000"/>
                  <a:gd name="connsiteX22" fmla="*/ 148 w 10000"/>
                  <a:gd name="connsiteY22" fmla="*/ 3622 h 10000"/>
                  <a:gd name="connsiteX23" fmla="*/ 256 w 10000"/>
                  <a:gd name="connsiteY23" fmla="*/ 3313 h 10000"/>
                  <a:gd name="connsiteX24" fmla="*/ 364 w 10000"/>
                  <a:gd name="connsiteY24" fmla="*/ 3003 h 10000"/>
                  <a:gd name="connsiteX25" fmla="*/ 458 w 10000"/>
                  <a:gd name="connsiteY25" fmla="*/ 2686 h 10000"/>
                  <a:gd name="connsiteX26" fmla="*/ 620 w 10000"/>
                  <a:gd name="connsiteY26" fmla="*/ 2376 h 10000"/>
                  <a:gd name="connsiteX27" fmla="*/ 768 w 10000"/>
                  <a:gd name="connsiteY27" fmla="*/ 2067 h 10000"/>
                  <a:gd name="connsiteX28" fmla="*/ 930 w 10000"/>
                  <a:gd name="connsiteY28" fmla="*/ 1757 h 10000"/>
                  <a:gd name="connsiteX29" fmla="*/ 1132 w 10000"/>
                  <a:gd name="connsiteY29" fmla="*/ 1455 h 10000"/>
                  <a:gd name="connsiteX30" fmla="*/ 1348 w 10000"/>
                  <a:gd name="connsiteY30" fmla="*/ 1161 h 10000"/>
                  <a:gd name="connsiteX31" fmla="*/ 1550 w 10000"/>
                  <a:gd name="connsiteY31" fmla="*/ 859 h 10000"/>
                  <a:gd name="connsiteX32" fmla="*/ 1806 w 10000"/>
                  <a:gd name="connsiteY32" fmla="*/ 565 h 10000"/>
                  <a:gd name="connsiteX33" fmla="*/ 2062 w 10000"/>
                  <a:gd name="connsiteY33" fmla="*/ 286 h 10000"/>
                  <a:gd name="connsiteX34" fmla="*/ 2332 w 10000"/>
                  <a:gd name="connsiteY34" fmla="*/ 0 h 10000"/>
                  <a:gd name="connsiteX35" fmla="*/ 2358 w 10000"/>
                  <a:gd name="connsiteY35" fmla="*/ 0 h 10000"/>
                  <a:gd name="connsiteX36" fmla="*/ 10000 w 10000"/>
                  <a:gd name="connsiteY36" fmla="*/ 2539 h 10000"/>
                  <a:gd name="connsiteX37" fmla="*/ 9973 w 10000"/>
                  <a:gd name="connsiteY37" fmla="*/ 2523 h 10000"/>
                  <a:gd name="connsiteX38" fmla="*/ 9717 w 10000"/>
                  <a:gd name="connsiteY38" fmla="*/ 2810 h 10000"/>
                  <a:gd name="connsiteX39" fmla="*/ 9474 w 10000"/>
                  <a:gd name="connsiteY39" fmla="*/ 3088 h 10000"/>
                  <a:gd name="connsiteX40" fmla="*/ 9272 w 10000"/>
                  <a:gd name="connsiteY40" fmla="*/ 3390 h 10000"/>
                  <a:gd name="connsiteX41" fmla="*/ 9111 w 10000"/>
                  <a:gd name="connsiteY41" fmla="*/ 3700 h 10000"/>
                  <a:gd name="connsiteX42" fmla="*/ 8989 w 10000"/>
                  <a:gd name="connsiteY42" fmla="*/ 4009 h 10000"/>
                  <a:gd name="connsiteX43" fmla="*/ 8881 w 10000"/>
                  <a:gd name="connsiteY43" fmla="*/ 4327 h 10000"/>
                  <a:gd name="connsiteX44" fmla="*/ 8827 w 10000"/>
                  <a:gd name="connsiteY44" fmla="*/ 4636 h 10000"/>
                  <a:gd name="connsiteX45" fmla="*/ 8801 w 10000"/>
                  <a:gd name="connsiteY45" fmla="*/ 4961 h 10000"/>
                  <a:gd name="connsiteX46" fmla="*/ 8827 w 10000"/>
                  <a:gd name="connsiteY46" fmla="*/ 5271 h 10000"/>
                  <a:gd name="connsiteX47" fmla="*/ 8854 w 10000"/>
                  <a:gd name="connsiteY47" fmla="*/ 5604 h 10000"/>
                  <a:gd name="connsiteX48" fmla="*/ 8962 w 10000"/>
                  <a:gd name="connsiteY48" fmla="*/ 5913 h 10000"/>
                  <a:gd name="connsiteX49" fmla="*/ 9070 w 10000"/>
                  <a:gd name="connsiteY49" fmla="*/ 6223 h 10000"/>
                  <a:gd name="connsiteX50" fmla="*/ 9245 w 10000"/>
                  <a:gd name="connsiteY50" fmla="*/ 6548 h 10000"/>
                  <a:gd name="connsiteX51" fmla="*/ 9420 w 10000"/>
                  <a:gd name="connsiteY51" fmla="*/ 6865 h 10000"/>
                  <a:gd name="connsiteX52" fmla="*/ 9690 w 10000"/>
                  <a:gd name="connsiteY52" fmla="*/ 7159 h 10000"/>
                  <a:gd name="connsiteX53" fmla="*/ 9946 w 10000"/>
                  <a:gd name="connsiteY53" fmla="*/ 7454 h 10000"/>
                  <a:gd name="connsiteX54" fmla="*/ 2332 w 10000"/>
                  <a:gd name="connsiteY54"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00" h="10000">
                    <a:moveTo>
                      <a:pt x="2332" y="10000"/>
                    </a:moveTo>
                    <a:lnTo>
                      <a:pt x="2332" y="9985"/>
                    </a:lnTo>
                    <a:lnTo>
                      <a:pt x="2305" y="9985"/>
                    </a:lnTo>
                    <a:lnTo>
                      <a:pt x="2022" y="9683"/>
                    </a:lnTo>
                    <a:lnTo>
                      <a:pt x="1752" y="9373"/>
                    </a:lnTo>
                    <a:lnTo>
                      <a:pt x="1496" y="9079"/>
                    </a:lnTo>
                    <a:cubicBezTo>
                      <a:pt x="1420" y="8973"/>
                      <a:pt x="1343" y="8868"/>
                      <a:pt x="1267" y="8762"/>
                    </a:cubicBezTo>
                    <a:lnTo>
                      <a:pt x="1051" y="8452"/>
                    </a:lnTo>
                    <a:lnTo>
                      <a:pt x="876" y="8142"/>
                    </a:lnTo>
                    <a:lnTo>
                      <a:pt x="701" y="7817"/>
                    </a:lnTo>
                    <a:lnTo>
                      <a:pt x="539" y="7500"/>
                    </a:lnTo>
                    <a:lnTo>
                      <a:pt x="404" y="7175"/>
                    </a:lnTo>
                    <a:cubicBezTo>
                      <a:pt x="364" y="7072"/>
                      <a:pt x="323" y="6968"/>
                      <a:pt x="283" y="6865"/>
                    </a:cubicBezTo>
                    <a:cubicBezTo>
                      <a:pt x="256" y="6754"/>
                      <a:pt x="229" y="6644"/>
                      <a:pt x="202" y="6533"/>
                    </a:cubicBezTo>
                    <a:cubicBezTo>
                      <a:pt x="175" y="6424"/>
                      <a:pt x="148" y="6316"/>
                      <a:pt x="121" y="6207"/>
                    </a:cubicBezTo>
                    <a:cubicBezTo>
                      <a:pt x="94" y="6099"/>
                      <a:pt x="67" y="5990"/>
                      <a:pt x="40" y="5882"/>
                    </a:cubicBezTo>
                    <a:cubicBezTo>
                      <a:pt x="36" y="5774"/>
                      <a:pt x="31" y="5665"/>
                      <a:pt x="27" y="5557"/>
                    </a:cubicBezTo>
                    <a:lnTo>
                      <a:pt x="0" y="5248"/>
                    </a:lnTo>
                    <a:lnTo>
                      <a:pt x="0" y="4915"/>
                    </a:lnTo>
                    <a:cubicBezTo>
                      <a:pt x="9" y="4807"/>
                      <a:pt x="18" y="4698"/>
                      <a:pt x="27" y="4590"/>
                    </a:cubicBezTo>
                    <a:cubicBezTo>
                      <a:pt x="31" y="4482"/>
                      <a:pt x="36" y="4373"/>
                      <a:pt x="40" y="4265"/>
                    </a:cubicBezTo>
                    <a:cubicBezTo>
                      <a:pt x="58" y="4162"/>
                      <a:pt x="76" y="4058"/>
                      <a:pt x="94" y="3955"/>
                    </a:cubicBezTo>
                    <a:lnTo>
                      <a:pt x="148" y="3622"/>
                    </a:lnTo>
                    <a:lnTo>
                      <a:pt x="256" y="3313"/>
                    </a:lnTo>
                    <a:lnTo>
                      <a:pt x="364" y="3003"/>
                    </a:lnTo>
                    <a:cubicBezTo>
                      <a:pt x="395" y="2897"/>
                      <a:pt x="427" y="2792"/>
                      <a:pt x="458" y="2686"/>
                    </a:cubicBezTo>
                    <a:lnTo>
                      <a:pt x="620" y="2376"/>
                    </a:lnTo>
                    <a:cubicBezTo>
                      <a:pt x="669" y="2273"/>
                      <a:pt x="719" y="2170"/>
                      <a:pt x="768" y="2067"/>
                    </a:cubicBezTo>
                    <a:lnTo>
                      <a:pt x="930" y="1757"/>
                    </a:lnTo>
                    <a:cubicBezTo>
                      <a:pt x="997" y="1656"/>
                      <a:pt x="1065" y="1556"/>
                      <a:pt x="1132" y="1455"/>
                    </a:cubicBezTo>
                    <a:lnTo>
                      <a:pt x="1348" y="1161"/>
                    </a:lnTo>
                    <a:cubicBezTo>
                      <a:pt x="1415" y="1060"/>
                      <a:pt x="1483" y="960"/>
                      <a:pt x="1550" y="859"/>
                    </a:cubicBezTo>
                    <a:lnTo>
                      <a:pt x="1806" y="565"/>
                    </a:lnTo>
                    <a:lnTo>
                      <a:pt x="2062" y="286"/>
                    </a:lnTo>
                    <a:lnTo>
                      <a:pt x="2332" y="0"/>
                    </a:lnTo>
                    <a:lnTo>
                      <a:pt x="2358" y="0"/>
                    </a:lnTo>
                    <a:lnTo>
                      <a:pt x="10000" y="2539"/>
                    </a:lnTo>
                    <a:cubicBezTo>
                      <a:pt x="9991" y="2534"/>
                      <a:pt x="9982" y="2528"/>
                      <a:pt x="9973" y="2523"/>
                    </a:cubicBezTo>
                    <a:lnTo>
                      <a:pt x="9717" y="2810"/>
                    </a:lnTo>
                    <a:lnTo>
                      <a:pt x="9474" y="3088"/>
                    </a:lnTo>
                    <a:cubicBezTo>
                      <a:pt x="9407" y="3189"/>
                      <a:pt x="9339" y="3289"/>
                      <a:pt x="9272" y="3390"/>
                    </a:cubicBezTo>
                    <a:cubicBezTo>
                      <a:pt x="9218" y="3493"/>
                      <a:pt x="9165" y="3597"/>
                      <a:pt x="9111" y="3700"/>
                    </a:cubicBezTo>
                    <a:cubicBezTo>
                      <a:pt x="9070" y="3803"/>
                      <a:pt x="9030" y="3906"/>
                      <a:pt x="8989" y="4009"/>
                    </a:cubicBezTo>
                    <a:lnTo>
                      <a:pt x="8881" y="4327"/>
                    </a:lnTo>
                    <a:lnTo>
                      <a:pt x="8827" y="4636"/>
                    </a:lnTo>
                    <a:cubicBezTo>
                      <a:pt x="8818" y="4744"/>
                      <a:pt x="8810" y="4853"/>
                      <a:pt x="8801" y="4961"/>
                    </a:cubicBezTo>
                    <a:cubicBezTo>
                      <a:pt x="8810" y="5064"/>
                      <a:pt x="8818" y="5168"/>
                      <a:pt x="8827" y="5271"/>
                    </a:cubicBezTo>
                    <a:lnTo>
                      <a:pt x="8854" y="5604"/>
                    </a:lnTo>
                    <a:lnTo>
                      <a:pt x="8962" y="5913"/>
                    </a:lnTo>
                    <a:lnTo>
                      <a:pt x="9070" y="6223"/>
                    </a:lnTo>
                    <a:lnTo>
                      <a:pt x="9245" y="6548"/>
                    </a:lnTo>
                    <a:cubicBezTo>
                      <a:pt x="9303" y="6654"/>
                      <a:pt x="9362" y="6759"/>
                      <a:pt x="9420" y="6865"/>
                    </a:cubicBezTo>
                    <a:lnTo>
                      <a:pt x="9690" y="7159"/>
                    </a:lnTo>
                    <a:lnTo>
                      <a:pt x="9946" y="7454"/>
                    </a:lnTo>
                    <a:lnTo>
                      <a:pt x="2332" y="10000"/>
                    </a:lnTo>
                  </a:path>
                </a:pathLst>
              </a:custGeom>
              <a:solidFill>
                <a:schemeClr val="bg1">
                  <a:lumMod val="95000"/>
                </a:schemeClr>
              </a:solidFill>
              <a:ln w="38100" cap="rnd">
                <a:solidFill>
                  <a:schemeClr val="bg1"/>
                </a:solidFill>
                <a:round/>
                <a:headEnd/>
                <a:tailEnd/>
              </a:ln>
            </p:spPr>
            <p:txBody>
              <a:bodyPr lIns="103900" tIns="51951" rIns="103900" bIns="5195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sym typeface="Trebuchet MS" panose="020B0603020202020204" pitchFamily="34" charset="0"/>
                </a:endParaRPr>
              </a:p>
            </p:txBody>
          </p:sp>
          <p:sp>
            <p:nvSpPr>
              <p:cNvPr id="108" name="CircleSegment">
                <a:extLst>
                  <a:ext uri="{FF2B5EF4-FFF2-40B4-BE49-F238E27FC236}">
                    <a16:creationId xmlns:a16="http://schemas.microsoft.com/office/drawing/2014/main" id="{17C6854A-2C15-C888-062A-597BC068FD32}"/>
                  </a:ext>
                </a:extLst>
              </p:cNvPr>
              <p:cNvSpPr>
                <a:spLocks/>
              </p:cNvSpPr>
              <p:nvPr>
                <p:custDataLst>
                  <p:tags r:id="rId5"/>
                </p:custDataLst>
              </p:nvPr>
            </p:nvSpPr>
            <p:spPr bwMode="gray">
              <a:xfrm>
                <a:off x="4203086" y="1614699"/>
                <a:ext cx="1882690" cy="1634555"/>
              </a:xfrm>
              <a:custGeom>
                <a:avLst/>
                <a:gdLst>
                  <a:gd name="T0" fmla="*/ 0 w 1249"/>
                  <a:gd name="T1" fmla="*/ 2147483647 h 971"/>
                  <a:gd name="T2" fmla="*/ 2147483647 w 1249"/>
                  <a:gd name="T3" fmla="*/ 2147483647 h 971"/>
                  <a:gd name="T4" fmla="*/ 2147483647 w 1249"/>
                  <a:gd name="T5" fmla="*/ 2147483647 h 971"/>
                  <a:gd name="T6" fmla="*/ 2147483647 w 1249"/>
                  <a:gd name="T7" fmla="*/ 2147483647 h 971"/>
                  <a:gd name="T8" fmla="*/ 2147483647 w 1249"/>
                  <a:gd name="T9" fmla="*/ 2147483647 h 971"/>
                  <a:gd name="T10" fmla="*/ 2147483647 w 1249"/>
                  <a:gd name="T11" fmla="*/ 2147483647 h 971"/>
                  <a:gd name="T12" fmla="*/ 2147483647 w 1249"/>
                  <a:gd name="T13" fmla="*/ 2147483647 h 971"/>
                  <a:gd name="T14" fmla="*/ 2147483647 w 1249"/>
                  <a:gd name="T15" fmla="*/ 2147483647 h 971"/>
                  <a:gd name="T16" fmla="*/ 2147483647 w 1249"/>
                  <a:gd name="T17" fmla="*/ 2147483647 h 971"/>
                  <a:gd name="T18" fmla="*/ 2147483647 w 1249"/>
                  <a:gd name="T19" fmla="*/ 2147483647 h 971"/>
                  <a:gd name="T20" fmla="*/ 2147483647 w 1249"/>
                  <a:gd name="T21" fmla="*/ 2147483647 h 971"/>
                  <a:gd name="T22" fmla="*/ 2147483647 w 1249"/>
                  <a:gd name="T23" fmla="*/ 2147483647 h 971"/>
                  <a:gd name="T24" fmla="*/ 2147483647 w 1249"/>
                  <a:gd name="T25" fmla="*/ 2147483647 h 971"/>
                  <a:gd name="T26" fmla="*/ 2147483647 w 1249"/>
                  <a:gd name="T27" fmla="*/ 2147483647 h 971"/>
                  <a:gd name="T28" fmla="*/ 2147483647 w 1249"/>
                  <a:gd name="T29" fmla="*/ 2147483647 h 971"/>
                  <a:gd name="T30" fmla="*/ 2147483647 w 1249"/>
                  <a:gd name="T31" fmla="*/ 2147483647 h 971"/>
                  <a:gd name="T32" fmla="*/ 2147483647 w 1249"/>
                  <a:gd name="T33" fmla="*/ 2147483647 h 971"/>
                  <a:gd name="T34" fmla="*/ 2147483647 w 1249"/>
                  <a:gd name="T35" fmla="*/ 0 h 971"/>
                  <a:gd name="T36" fmla="*/ 2147483647 w 1249"/>
                  <a:gd name="T37" fmla="*/ 0 h 971"/>
                  <a:gd name="T38" fmla="*/ 2147483647 w 1249"/>
                  <a:gd name="T39" fmla="*/ 2147483647 h 971"/>
                  <a:gd name="T40" fmla="*/ 2147483647 w 1249"/>
                  <a:gd name="T41" fmla="*/ 2147483647 h 971"/>
                  <a:gd name="T42" fmla="*/ 2147483647 w 1249"/>
                  <a:gd name="T43" fmla="*/ 2147483647 h 971"/>
                  <a:gd name="T44" fmla="*/ 2147483647 w 1249"/>
                  <a:gd name="T45" fmla="*/ 2147483647 h 971"/>
                  <a:gd name="T46" fmla="*/ 2147483647 w 1249"/>
                  <a:gd name="T47" fmla="*/ 2147483647 h 971"/>
                  <a:gd name="T48" fmla="*/ 2147483647 w 1249"/>
                  <a:gd name="T49" fmla="*/ 2147483647 h 971"/>
                  <a:gd name="T50" fmla="*/ 2147483647 w 1249"/>
                  <a:gd name="T51" fmla="*/ 2147483647 h 971"/>
                  <a:gd name="T52" fmla="*/ 2147483647 w 1249"/>
                  <a:gd name="T53" fmla="*/ 2147483647 h 971"/>
                  <a:gd name="T54" fmla="*/ 2147483647 w 1249"/>
                  <a:gd name="T55" fmla="*/ 2147483647 h 971"/>
                  <a:gd name="T56" fmla="*/ 2147483647 w 1249"/>
                  <a:gd name="T57" fmla="*/ 2147483647 h 971"/>
                  <a:gd name="T58" fmla="*/ 2147483647 w 1249"/>
                  <a:gd name="T59" fmla="*/ 2147483647 h 971"/>
                  <a:gd name="T60" fmla="*/ 2147483647 w 1249"/>
                  <a:gd name="T61" fmla="*/ 2147483647 h 971"/>
                  <a:gd name="T62" fmla="*/ 2147483647 w 1249"/>
                  <a:gd name="T63" fmla="*/ 2147483647 h 971"/>
                  <a:gd name="T64" fmla="*/ 2147483647 w 1249"/>
                  <a:gd name="T65" fmla="*/ 2147483647 h 971"/>
                  <a:gd name="T66" fmla="*/ 0 w 1249"/>
                  <a:gd name="T67" fmla="*/ 2147483647 h 9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49"/>
                  <a:gd name="T103" fmla="*/ 0 h 971"/>
                  <a:gd name="T104" fmla="*/ 1249 w 1249"/>
                  <a:gd name="T105" fmla="*/ 971 h 971"/>
                  <a:gd name="connsiteX0" fmla="*/ 0 w 9480"/>
                  <a:gd name="connsiteY0" fmla="*/ 6663 h 10000"/>
                  <a:gd name="connsiteX1" fmla="*/ 0 w 9480"/>
                  <a:gd name="connsiteY1" fmla="*/ 6663 h 10000"/>
                  <a:gd name="connsiteX2" fmla="*/ 168 w 9480"/>
                  <a:gd name="connsiteY2" fmla="*/ 6292 h 10000"/>
                  <a:gd name="connsiteX3" fmla="*/ 352 w 9480"/>
                  <a:gd name="connsiteY3" fmla="*/ 5932 h 10000"/>
                  <a:gd name="connsiteX4" fmla="*/ 536 w 9480"/>
                  <a:gd name="connsiteY4" fmla="*/ 5582 h 10000"/>
                  <a:gd name="connsiteX5" fmla="*/ 737 w 9480"/>
                  <a:gd name="connsiteY5" fmla="*/ 5242 h 10000"/>
                  <a:gd name="connsiteX6" fmla="*/ 937 w 9480"/>
                  <a:gd name="connsiteY6" fmla="*/ 4902 h 10000"/>
                  <a:gd name="connsiteX7" fmla="*/ 1153 w 9480"/>
                  <a:gd name="connsiteY7" fmla="*/ 4573 h 10000"/>
                  <a:gd name="connsiteX8" fmla="*/ 1385 w 9480"/>
                  <a:gd name="connsiteY8" fmla="*/ 4253 h 10000"/>
                  <a:gd name="connsiteX9" fmla="*/ 1617 w 9480"/>
                  <a:gd name="connsiteY9" fmla="*/ 3934 h 10000"/>
                  <a:gd name="connsiteX10" fmla="*/ 1857 w 9480"/>
                  <a:gd name="connsiteY10" fmla="*/ 3646 h 10000"/>
                  <a:gd name="connsiteX11" fmla="*/ 2106 w 9480"/>
                  <a:gd name="connsiteY11" fmla="*/ 3347 h 10000"/>
                  <a:gd name="connsiteX12" fmla="*/ 2370 w 9480"/>
                  <a:gd name="connsiteY12" fmla="*/ 3048 h 10000"/>
                  <a:gd name="connsiteX13" fmla="*/ 2626 w 9480"/>
                  <a:gd name="connsiteY13" fmla="*/ 2770 h 10000"/>
                  <a:gd name="connsiteX14" fmla="*/ 2906 w 9480"/>
                  <a:gd name="connsiteY14" fmla="*/ 2513 h 10000"/>
                  <a:gd name="connsiteX15" fmla="*/ 3203 w 9480"/>
                  <a:gd name="connsiteY15" fmla="*/ 2255 h 10000"/>
                  <a:gd name="connsiteX16" fmla="*/ 3491 w 9480"/>
                  <a:gd name="connsiteY16" fmla="*/ 2019 h 10000"/>
                  <a:gd name="connsiteX17" fmla="*/ 3787 w 9480"/>
                  <a:gd name="connsiteY17" fmla="*/ 1782 h 10000"/>
                  <a:gd name="connsiteX18" fmla="*/ 4091 w 9480"/>
                  <a:gd name="connsiteY18" fmla="*/ 1565 h 10000"/>
                  <a:gd name="connsiteX19" fmla="*/ 4396 w 9480"/>
                  <a:gd name="connsiteY19" fmla="*/ 1370 h 10000"/>
                  <a:gd name="connsiteX20" fmla="*/ 4724 w 9480"/>
                  <a:gd name="connsiteY20" fmla="*/ 1174 h 10000"/>
                  <a:gd name="connsiteX21" fmla="*/ 5028 w 9480"/>
                  <a:gd name="connsiteY21" fmla="*/ 989 h 10000"/>
                  <a:gd name="connsiteX22" fmla="*/ 5356 w 9480"/>
                  <a:gd name="connsiteY22" fmla="*/ 834 h 10000"/>
                  <a:gd name="connsiteX23" fmla="*/ 5677 w 9480"/>
                  <a:gd name="connsiteY23" fmla="*/ 700 h 10000"/>
                  <a:gd name="connsiteX24" fmla="*/ 5997 w 9480"/>
                  <a:gd name="connsiteY24" fmla="*/ 556 h 10000"/>
                  <a:gd name="connsiteX25" fmla="*/ 6325 w 9480"/>
                  <a:gd name="connsiteY25" fmla="*/ 443 h 10000"/>
                  <a:gd name="connsiteX26" fmla="*/ 6645 w 9480"/>
                  <a:gd name="connsiteY26" fmla="*/ 340 h 10000"/>
                  <a:gd name="connsiteX27" fmla="*/ 6982 w 9480"/>
                  <a:gd name="connsiteY27" fmla="*/ 237 h 10000"/>
                  <a:gd name="connsiteX28" fmla="*/ 7310 w 9480"/>
                  <a:gd name="connsiteY28" fmla="*/ 185 h 10000"/>
                  <a:gd name="connsiteX29" fmla="*/ 7646 w 9480"/>
                  <a:gd name="connsiteY29" fmla="*/ 124 h 10000"/>
                  <a:gd name="connsiteX30" fmla="*/ 7974 w 9480"/>
                  <a:gd name="connsiteY30" fmla="*/ 62 h 10000"/>
                  <a:gd name="connsiteX31" fmla="*/ 8311 w 9480"/>
                  <a:gd name="connsiteY31" fmla="*/ 21 h 10000"/>
                  <a:gd name="connsiteX32" fmla="*/ 8631 w 9480"/>
                  <a:gd name="connsiteY32" fmla="*/ 21 h 10000"/>
                  <a:gd name="connsiteX33" fmla="*/ 8975 w 9480"/>
                  <a:gd name="connsiteY33" fmla="*/ 0 h 10000"/>
                  <a:gd name="connsiteX34" fmla="*/ 8975 w 9480"/>
                  <a:gd name="connsiteY34" fmla="*/ 21 h 10000"/>
                  <a:gd name="connsiteX35" fmla="*/ 9480 w 9480"/>
                  <a:gd name="connsiteY35" fmla="*/ 1689 h 10000"/>
                  <a:gd name="connsiteX36" fmla="*/ 9480 w 9480"/>
                  <a:gd name="connsiteY36" fmla="*/ 5067 h 10000"/>
                  <a:gd name="connsiteX37" fmla="*/ 8975 w 9480"/>
                  <a:gd name="connsiteY37" fmla="*/ 6725 h 10000"/>
                  <a:gd name="connsiteX38" fmla="*/ 8975 w 9480"/>
                  <a:gd name="connsiteY38" fmla="*/ 6746 h 10000"/>
                  <a:gd name="connsiteX39" fmla="*/ 8975 w 9480"/>
                  <a:gd name="connsiteY39" fmla="*/ 6725 h 10000"/>
                  <a:gd name="connsiteX40" fmla="*/ 8631 w 9480"/>
                  <a:gd name="connsiteY40" fmla="*/ 6746 h 10000"/>
                  <a:gd name="connsiteX41" fmla="*/ 8311 w 9480"/>
                  <a:gd name="connsiteY41" fmla="*/ 6787 h 10000"/>
                  <a:gd name="connsiteX42" fmla="*/ 7982 w 9480"/>
                  <a:gd name="connsiteY42" fmla="*/ 6838 h 10000"/>
                  <a:gd name="connsiteX43" fmla="*/ 7662 w 9480"/>
                  <a:gd name="connsiteY43" fmla="*/ 6941 h 10000"/>
                  <a:gd name="connsiteX44" fmla="*/ 7342 w 9480"/>
                  <a:gd name="connsiteY44" fmla="*/ 7065 h 10000"/>
                  <a:gd name="connsiteX45" fmla="*/ 7030 w 9480"/>
                  <a:gd name="connsiteY45" fmla="*/ 7219 h 10000"/>
                  <a:gd name="connsiteX46" fmla="*/ 6709 w 9480"/>
                  <a:gd name="connsiteY46" fmla="*/ 7394 h 10000"/>
                  <a:gd name="connsiteX47" fmla="*/ 6413 w 9480"/>
                  <a:gd name="connsiteY47" fmla="*/ 7611 h 10000"/>
                  <a:gd name="connsiteX48" fmla="*/ 6109 w 9480"/>
                  <a:gd name="connsiteY48" fmla="*/ 7848 h 10000"/>
                  <a:gd name="connsiteX49" fmla="*/ 5829 w 9480"/>
                  <a:gd name="connsiteY49" fmla="*/ 8105 h 10000"/>
                  <a:gd name="connsiteX50" fmla="*/ 5588 w 9480"/>
                  <a:gd name="connsiteY50" fmla="*/ 8383 h 10000"/>
                  <a:gd name="connsiteX51" fmla="*/ 5340 w 9480"/>
                  <a:gd name="connsiteY51" fmla="*/ 8682 h 10000"/>
                  <a:gd name="connsiteX52" fmla="*/ 5108 w 9480"/>
                  <a:gd name="connsiteY52" fmla="*/ 8980 h 10000"/>
                  <a:gd name="connsiteX53" fmla="*/ 4908 w 9480"/>
                  <a:gd name="connsiteY53" fmla="*/ 9310 h 10000"/>
                  <a:gd name="connsiteX54" fmla="*/ 4708 w 9480"/>
                  <a:gd name="connsiteY54" fmla="*/ 9650 h 10000"/>
                  <a:gd name="connsiteX55" fmla="*/ 4540 w 9480"/>
                  <a:gd name="connsiteY55" fmla="*/ 10000 h 10000"/>
                  <a:gd name="connsiteX56" fmla="*/ 2802 w 9480"/>
                  <a:gd name="connsiteY56" fmla="*/ 7199 h 10000"/>
                  <a:gd name="connsiteX57" fmla="*/ 16 w 9480"/>
                  <a:gd name="connsiteY57" fmla="*/ 6663 h 10000"/>
                  <a:gd name="connsiteX58" fmla="*/ 0 w 9480"/>
                  <a:gd name="connsiteY58" fmla="*/ 6663 h 10000"/>
                  <a:gd name="connsiteX0" fmla="*/ 0 w 10000"/>
                  <a:gd name="connsiteY0" fmla="*/ 6663 h 10000"/>
                  <a:gd name="connsiteX1" fmla="*/ 0 w 10000"/>
                  <a:gd name="connsiteY1" fmla="*/ 6663 h 10000"/>
                  <a:gd name="connsiteX2" fmla="*/ 177 w 10000"/>
                  <a:gd name="connsiteY2" fmla="*/ 6292 h 10000"/>
                  <a:gd name="connsiteX3" fmla="*/ 371 w 10000"/>
                  <a:gd name="connsiteY3" fmla="*/ 5932 h 10000"/>
                  <a:gd name="connsiteX4" fmla="*/ 565 w 10000"/>
                  <a:gd name="connsiteY4" fmla="*/ 5582 h 10000"/>
                  <a:gd name="connsiteX5" fmla="*/ 777 w 10000"/>
                  <a:gd name="connsiteY5" fmla="*/ 5242 h 10000"/>
                  <a:gd name="connsiteX6" fmla="*/ 988 w 10000"/>
                  <a:gd name="connsiteY6" fmla="*/ 4902 h 10000"/>
                  <a:gd name="connsiteX7" fmla="*/ 1216 w 10000"/>
                  <a:gd name="connsiteY7" fmla="*/ 4573 h 10000"/>
                  <a:gd name="connsiteX8" fmla="*/ 1461 w 10000"/>
                  <a:gd name="connsiteY8" fmla="*/ 4253 h 10000"/>
                  <a:gd name="connsiteX9" fmla="*/ 1706 w 10000"/>
                  <a:gd name="connsiteY9" fmla="*/ 3934 h 10000"/>
                  <a:gd name="connsiteX10" fmla="*/ 1959 w 10000"/>
                  <a:gd name="connsiteY10" fmla="*/ 3646 h 10000"/>
                  <a:gd name="connsiteX11" fmla="*/ 2222 w 10000"/>
                  <a:gd name="connsiteY11" fmla="*/ 3347 h 10000"/>
                  <a:gd name="connsiteX12" fmla="*/ 2500 w 10000"/>
                  <a:gd name="connsiteY12" fmla="*/ 3048 h 10000"/>
                  <a:gd name="connsiteX13" fmla="*/ 2770 w 10000"/>
                  <a:gd name="connsiteY13" fmla="*/ 2770 h 10000"/>
                  <a:gd name="connsiteX14" fmla="*/ 3065 w 10000"/>
                  <a:gd name="connsiteY14" fmla="*/ 2513 h 10000"/>
                  <a:gd name="connsiteX15" fmla="*/ 3379 w 10000"/>
                  <a:gd name="connsiteY15" fmla="*/ 2255 h 10000"/>
                  <a:gd name="connsiteX16" fmla="*/ 3682 w 10000"/>
                  <a:gd name="connsiteY16" fmla="*/ 2019 h 10000"/>
                  <a:gd name="connsiteX17" fmla="*/ 3995 w 10000"/>
                  <a:gd name="connsiteY17" fmla="*/ 1782 h 10000"/>
                  <a:gd name="connsiteX18" fmla="*/ 4315 w 10000"/>
                  <a:gd name="connsiteY18" fmla="*/ 1565 h 10000"/>
                  <a:gd name="connsiteX19" fmla="*/ 4637 w 10000"/>
                  <a:gd name="connsiteY19" fmla="*/ 1370 h 10000"/>
                  <a:gd name="connsiteX20" fmla="*/ 4983 w 10000"/>
                  <a:gd name="connsiteY20" fmla="*/ 1174 h 10000"/>
                  <a:gd name="connsiteX21" fmla="*/ 5304 w 10000"/>
                  <a:gd name="connsiteY21" fmla="*/ 989 h 10000"/>
                  <a:gd name="connsiteX22" fmla="*/ 5650 w 10000"/>
                  <a:gd name="connsiteY22" fmla="*/ 834 h 10000"/>
                  <a:gd name="connsiteX23" fmla="*/ 5988 w 10000"/>
                  <a:gd name="connsiteY23" fmla="*/ 700 h 10000"/>
                  <a:gd name="connsiteX24" fmla="*/ 6326 w 10000"/>
                  <a:gd name="connsiteY24" fmla="*/ 556 h 10000"/>
                  <a:gd name="connsiteX25" fmla="*/ 6672 w 10000"/>
                  <a:gd name="connsiteY25" fmla="*/ 443 h 10000"/>
                  <a:gd name="connsiteX26" fmla="*/ 7009 w 10000"/>
                  <a:gd name="connsiteY26" fmla="*/ 340 h 10000"/>
                  <a:gd name="connsiteX27" fmla="*/ 7365 w 10000"/>
                  <a:gd name="connsiteY27" fmla="*/ 237 h 10000"/>
                  <a:gd name="connsiteX28" fmla="*/ 7711 w 10000"/>
                  <a:gd name="connsiteY28" fmla="*/ 185 h 10000"/>
                  <a:gd name="connsiteX29" fmla="*/ 8065 w 10000"/>
                  <a:gd name="connsiteY29" fmla="*/ 124 h 10000"/>
                  <a:gd name="connsiteX30" fmla="*/ 8411 w 10000"/>
                  <a:gd name="connsiteY30" fmla="*/ 62 h 10000"/>
                  <a:gd name="connsiteX31" fmla="*/ 8767 w 10000"/>
                  <a:gd name="connsiteY31" fmla="*/ 21 h 10000"/>
                  <a:gd name="connsiteX32" fmla="*/ 9104 w 10000"/>
                  <a:gd name="connsiteY32" fmla="*/ 21 h 10000"/>
                  <a:gd name="connsiteX33" fmla="*/ 9467 w 10000"/>
                  <a:gd name="connsiteY33" fmla="*/ 0 h 10000"/>
                  <a:gd name="connsiteX34" fmla="*/ 9467 w 10000"/>
                  <a:gd name="connsiteY34" fmla="*/ 21 h 10000"/>
                  <a:gd name="connsiteX35" fmla="*/ 10000 w 10000"/>
                  <a:gd name="connsiteY35" fmla="*/ 5067 h 10000"/>
                  <a:gd name="connsiteX36" fmla="*/ 9467 w 10000"/>
                  <a:gd name="connsiteY36" fmla="*/ 6725 h 10000"/>
                  <a:gd name="connsiteX37" fmla="*/ 9467 w 10000"/>
                  <a:gd name="connsiteY37" fmla="*/ 6746 h 10000"/>
                  <a:gd name="connsiteX38" fmla="*/ 9467 w 10000"/>
                  <a:gd name="connsiteY38" fmla="*/ 6725 h 10000"/>
                  <a:gd name="connsiteX39" fmla="*/ 9104 w 10000"/>
                  <a:gd name="connsiteY39" fmla="*/ 6746 h 10000"/>
                  <a:gd name="connsiteX40" fmla="*/ 8767 w 10000"/>
                  <a:gd name="connsiteY40" fmla="*/ 6787 h 10000"/>
                  <a:gd name="connsiteX41" fmla="*/ 8420 w 10000"/>
                  <a:gd name="connsiteY41" fmla="*/ 6838 h 10000"/>
                  <a:gd name="connsiteX42" fmla="*/ 8082 w 10000"/>
                  <a:gd name="connsiteY42" fmla="*/ 6941 h 10000"/>
                  <a:gd name="connsiteX43" fmla="*/ 7745 w 10000"/>
                  <a:gd name="connsiteY43" fmla="*/ 7065 h 10000"/>
                  <a:gd name="connsiteX44" fmla="*/ 7416 w 10000"/>
                  <a:gd name="connsiteY44" fmla="*/ 7219 h 10000"/>
                  <a:gd name="connsiteX45" fmla="*/ 7077 w 10000"/>
                  <a:gd name="connsiteY45" fmla="*/ 7394 h 10000"/>
                  <a:gd name="connsiteX46" fmla="*/ 6765 w 10000"/>
                  <a:gd name="connsiteY46" fmla="*/ 7611 h 10000"/>
                  <a:gd name="connsiteX47" fmla="*/ 6444 w 10000"/>
                  <a:gd name="connsiteY47" fmla="*/ 7848 h 10000"/>
                  <a:gd name="connsiteX48" fmla="*/ 6149 w 10000"/>
                  <a:gd name="connsiteY48" fmla="*/ 8105 h 10000"/>
                  <a:gd name="connsiteX49" fmla="*/ 5895 w 10000"/>
                  <a:gd name="connsiteY49" fmla="*/ 8383 h 10000"/>
                  <a:gd name="connsiteX50" fmla="*/ 5633 w 10000"/>
                  <a:gd name="connsiteY50" fmla="*/ 8682 h 10000"/>
                  <a:gd name="connsiteX51" fmla="*/ 5388 w 10000"/>
                  <a:gd name="connsiteY51" fmla="*/ 8980 h 10000"/>
                  <a:gd name="connsiteX52" fmla="*/ 5177 w 10000"/>
                  <a:gd name="connsiteY52" fmla="*/ 9310 h 10000"/>
                  <a:gd name="connsiteX53" fmla="*/ 4966 w 10000"/>
                  <a:gd name="connsiteY53" fmla="*/ 9650 h 10000"/>
                  <a:gd name="connsiteX54" fmla="*/ 4789 w 10000"/>
                  <a:gd name="connsiteY54" fmla="*/ 10000 h 10000"/>
                  <a:gd name="connsiteX55" fmla="*/ 2956 w 10000"/>
                  <a:gd name="connsiteY55" fmla="*/ 7199 h 10000"/>
                  <a:gd name="connsiteX56" fmla="*/ 17 w 10000"/>
                  <a:gd name="connsiteY56" fmla="*/ 6663 h 10000"/>
                  <a:gd name="connsiteX57" fmla="*/ 0 w 10000"/>
                  <a:gd name="connsiteY57" fmla="*/ 6663 h 10000"/>
                  <a:gd name="connsiteX0" fmla="*/ 0 w 9467"/>
                  <a:gd name="connsiteY0" fmla="*/ 6663 h 10000"/>
                  <a:gd name="connsiteX1" fmla="*/ 0 w 9467"/>
                  <a:gd name="connsiteY1" fmla="*/ 6663 h 10000"/>
                  <a:gd name="connsiteX2" fmla="*/ 177 w 9467"/>
                  <a:gd name="connsiteY2" fmla="*/ 6292 h 10000"/>
                  <a:gd name="connsiteX3" fmla="*/ 371 w 9467"/>
                  <a:gd name="connsiteY3" fmla="*/ 5932 h 10000"/>
                  <a:gd name="connsiteX4" fmla="*/ 565 w 9467"/>
                  <a:gd name="connsiteY4" fmla="*/ 5582 h 10000"/>
                  <a:gd name="connsiteX5" fmla="*/ 777 w 9467"/>
                  <a:gd name="connsiteY5" fmla="*/ 5242 h 10000"/>
                  <a:gd name="connsiteX6" fmla="*/ 988 w 9467"/>
                  <a:gd name="connsiteY6" fmla="*/ 4902 h 10000"/>
                  <a:gd name="connsiteX7" fmla="*/ 1216 w 9467"/>
                  <a:gd name="connsiteY7" fmla="*/ 4573 h 10000"/>
                  <a:gd name="connsiteX8" fmla="*/ 1461 w 9467"/>
                  <a:gd name="connsiteY8" fmla="*/ 4253 h 10000"/>
                  <a:gd name="connsiteX9" fmla="*/ 1706 w 9467"/>
                  <a:gd name="connsiteY9" fmla="*/ 3934 h 10000"/>
                  <a:gd name="connsiteX10" fmla="*/ 1959 w 9467"/>
                  <a:gd name="connsiteY10" fmla="*/ 3646 h 10000"/>
                  <a:gd name="connsiteX11" fmla="*/ 2222 w 9467"/>
                  <a:gd name="connsiteY11" fmla="*/ 3347 h 10000"/>
                  <a:gd name="connsiteX12" fmla="*/ 2500 w 9467"/>
                  <a:gd name="connsiteY12" fmla="*/ 3048 h 10000"/>
                  <a:gd name="connsiteX13" fmla="*/ 2770 w 9467"/>
                  <a:gd name="connsiteY13" fmla="*/ 2770 h 10000"/>
                  <a:gd name="connsiteX14" fmla="*/ 3065 w 9467"/>
                  <a:gd name="connsiteY14" fmla="*/ 2513 h 10000"/>
                  <a:gd name="connsiteX15" fmla="*/ 3379 w 9467"/>
                  <a:gd name="connsiteY15" fmla="*/ 2255 h 10000"/>
                  <a:gd name="connsiteX16" fmla="*/ 3682 w 9467"/>
                  <a:gd name="connsiteY16" fmla="*/ 2019 h 10000"/>
                  <a:gd name="connsiteX17" fmla="*/ 3995 w 9467"/>
                  <a:gd name="connsiteY17" fmla="*/ 1782 h 10000"/>
                  <a:gd name="connsiteX18" fmla="*/ 4315 w 9467"/>
                  <a:gd name="connsiteY18" fmla="*/ 1565 h 10000"/>
                  <a:gd name="connsiteX19" fmla="*/ 4637 w 9467"/>
                  <a:gd name="connsiteY19" fmla="*/ 1370 h 10000"/>
                  <a:gd name="connsiteX20" fmla="*/ 4983 w 9467"/>
                  <a:gd name="connsiteY20" fmla="*/ 1174 h 10000"/>
                  <a:gd name="connsiteX21" fmla="*/ 5304 w 9467"/>
                  <a:gd name="connsiteY21" fmla="*/ 989 h 10000"/>
                  <a:gd name="connsiteX22" fmla="*/ 5650 w 9467"/>
                  <a:gd name="connsiteY22" fmla="*/ 834 h 10000"/>
                  <a:gd name="connsiteX23" fmla="*/ 5988 w 9467"/>
                  <a:gd name="connsiteY23" fmla="*/ 700 h 10000"/>
                  <a:gd name="connsiteX24" fmla="*/ 6326 w 9467"/>
                  <a:gd name="connsiteY24" fmla="*/ 556 h 10000"/>
                  <a:gd name="connsiteX25" fmla="*/ 6672 w 9467"/>
                  <a:gd name="connsiteY25" fmla="*/ 443 h 10000"/>
                  <a:gd name="connsiteX26" fmla="*/ 7009 w 9467"/>
                  <a:gd name="connsiteY26" fmla="*/ 340 h 10000"/>
                  <a:gd name="connsiteX27" fmla="*/ 7365 w 9467"/>
                  <a:gd name="connsiteY27" fmla="*/ 237 h 10000"/>
                  <a:gd name="connsiteX28" fmla="*/ 7711 w 9467"/>
                  <a:gd name="connsiteY28" fmla="*/ 185 h 10000"/>
                  <a:gd name="connsiteX29" fmla="*/ 8065 w 9467"/>
                  <a:gd name="connsiteY29" fmla="*/ 124 h 10000"/>
                  <a:gd name="connsiteX30" fmla="*/ 8411 w 9467"/>
                  <a:gd name="connsiteY30" fmla="*/ 62 h 10000"/>
                  <a:gd name="connsiteX31" fmla="*/ 8767 w 9467"/>
                  <a:gd name="connsiteY31" fmla="*/ 21 h 10000"/>
                  <a:gd name="connsiteX32" fmla="*/ 9104 w 9467"/>
                  <a:gd name="connsiteY32" fmla="*/ 21 h 10000"/>
                  <a:gd name="connsiteX33" fmla="*/ 9467 w 9467"/>
                  <a:gd name="connsiteY33" fmla="*/ 0 h 10000"/>
                  <a:gd name="connsiteX34" fmla="*/ 9467 w 9467"/>
                  <a:gd name="connsiteY34" fmla="*/ 21 h 10000"/>
                  <a:gd name="connsiteX35" fmla="*/ 9467 w 9467"/>
                  <a:gd name="connsiteY35" fmla="*/ 6725 h 10000"/>
                  <a:gd name="connsiteX36" fmla="*/ 9467 w 9467"/>
                  <a:gd name="connsiteY36" fmla="*/ 6746 h 10000"/>
                  <a:gd name="connsiteX37" fmla="*/ 9467 w 9467"/>
                  <a:gd name="connsiteY37" fmla="*/ 6725 h 10000"/>
                  <a:gd name="connsiteX38" fmla="*/ 9104 w 9467"/>
                  <a:gd name="connsiteY38" fmla="*/ 6746 h 10000"/>
                  <a:gd name="connsiteX39" fmla="*/ 8767 w 9467"/>
                  <a:gd name="connsiteY39" fmla="*/ 6787 h 10000"/>
                  <a:gd name="connsiteX40" fmla="*/ 8420 w 9467"/>
                  <a:gd name="connsiteY40" fmla="*/ 6838 h 10000"/>
                  <a:gd name="connsiteX41" fmla="*/ 8082 w 9467"/>
                  <a:gd name="connsiteY41" fmla="*/ 6941 h 10000"/>
                  <a:gd name="connsiteX42" fmla="*/ 7745 w 9467"/>
                  <a:gd name="connsiteY42" fmla="*/ 7065 h 10000"/>
                  <a:gd name="connsiteX43" fmla="*/ 7416 w 9467"/>
                  <a:gd name="connsiteY43" fmla="*/ 7219 h 10000"/>
                  <a:gd name="connsiteX44" fmla="*/ 7077 w 9467"/>
                  <a:gd name="connsiteY44" fmla="*/ 7394 h 10000"/>
                  <a:gd name="connsiteX45" fmla="*/ 6765 w 9467"/>
                  <a:gd name="connsiteY45" fmla="*/ 7611 h 10000"/>
                  <a:gd name="connsiteX46" fmla="*/ 6444 w 9467"/>
                  <a:gd name="connsiteY46" fmla="*/ 7848 h 10000"/>
                  <a:gd name="connsiteX47" fmla="*/ 6149 w 9467"/>
                  <a:gd name="connsiteY47" fmla="*/ 8105 h 10000"/>
                  <a:gd name="connsiteX48" fmla="*/ 5895 w 9467"/>
                  <a:gd name="connsiteY48" fmla="*/ 8383 h 10000"/>
                  <a:gd name="connsiteX49" fmla="*/ 5633 w 9467"/>
                  <a:gd name="connsiteY49" fmla="*/ 8682 h 10000"/>
                  <a:gd name="connsiteX50" fmla="*/ 5388 w 9467"/>
                  <a:gd name="connsiteY50" fmla="*/ 8980 h 10000"/>
                  <a:gd name="connsiteX51" fmla="*/ 5177 w 9467"/>
                  <a:gd name="connsiteY51" fmla="*/ 9310 h 10000"/>
                  <a:gd name="connsiteX52" fmla="*/ 4966 w 9467"/>
                  <a:gd name="connsiteY52" fmla="*/ 9650 h 10000"/>
                  <a:gd name="connsiteX53" fmla="*/ 4789 w 9467"/>
                  <a:gd name="connsiteY53" fmla="*/ 10000 h 10000"/>
                  <a:gd name="connsiteX54" fmla="*/ 2956 w 9467"/>
                  <a:gd name="connsiteY54" fmla="*/ 7199 h 10000"/>
                  <a:gd name="connsiteX55" fmla="*/ 17 w 9467"/>
                  <a:gd name="connsiteY55" fmla="*/ 6663 h 10000"/>
                  <a:gd name="connsiteX56" fmla="*/ 0 w 9467"/>
                  <a:gd name="connsiteY56" fmla="*/ 6663 h 10000"/>
                  <a:gd name="connsiteX0" fmla="*/ 0 w 10000"/>
                  <a:gd name="connsiteY0" fmla="*/ 6663 h 10000"/>
                  <a:gd name="connsiteX1" fmla="*/ 0 w 10000"/>
                  <a:gd name="connsiteY1" fmla="*/ 6663 h 10000"/>
                  <a:gd name="connsiteX2" fmla="*/ 187 w 10000"/>
                  <a:gd name="connsiteY2" fmla="*/ 6292 h 10000"/>
                  <a:gd name="connsiteX3" fmla="*/ 392 w 10000"/>
                  <a:gd name="connsiteY3" fmla="*/ 5932 h 10000"/>
                  <a:gd name="connsiteX4" fmla="*/ 597 w 10000"/>
                  <a:gd name="connsiteY4" fmla="*/ 5582 h 10000"/>
                  <a:gd name="connsiteX5" fmla="*/ 821 w 10000"/>
                  <a:gd name="connsiteY5" fmla="*/ 5242 h 10000"/>
                  <a:gd name="connsiteX6" fmla="*/ 1044 w 10000"/>
                  <a:gd name="connsiteY6" fmla="*/ 4902 h 10000"/>
                  <a:gd name="connsiteX7" fmla="*/ 1284 w 10000"/>
                  <a:gd name="connsiteY7" fmla="*/ 4573 h 10000"/>
                  <a:gd name="connsiteX8" fmla="*/ 1543 w 10000"/>
                  <a:gd name="connsiteY8" fmla="*/ 4253 h 10000"/>
                  <a:gd name="connsiteX9" fmla="*/ 1802 w 10000"/>
                  <a:gd name="connsiteY9" fmla="*/ 3934 h 10000"/>
                  <a:gd name="connsiteX10" fmla="*/ 2069 w 10000"/>
                  <a:gd name="connsiteY10" fmla="*/ 3646 h 10000"/>
                  <a:gd name="connsiteX11" fmla="*/ 2347 w 10000"/>
                  <a:gd name="connsiteY11" fmla="*/ 3347 h 10000"/>
                  <a:gd name="connsiteX12" fmla="*/ 2641 w 10000"/>
                  <a:gd name="connsiteY12" fmla="*/ 3048 h 10000"/>
                  <a:gd name="connsiteX13" fmla="*/ 2926 w 10000"/>
                  <a:gd name="connsiteY13" fmla="*/ 2770 h 10000"/>
                  <a:gd name="connsiteX14" fmla="*/ 3238 w 10000"/>
                  <a:gd name="connsiteY14" fmla="*/ 2513 h 10000"/>
                  <a:gd name="connsiteX15" fmla="*/ 3569 w 10000"/>
                  <a:gd name="connsiteY15" fmla="*/ 2255 h 10000"/>
                  <a:gd name="connsiteX16" fmla="*/ 3889 w 10000"/>
                  <a:gd name="connsiteY16" fmla="*/ 2019 h 10000"/>
                  <a:gd name="connsiteX17" fmla="*/ 4220 w 10000"/>
                  <a:gd name="connsiteY17" fmla="*/ 1782 h 10000"/>
                  <a:gd name="connsiteX18" fmla="*/ 4558 w 10000"/>
                  <a:gd name="connsiteY18" fmla="*/ 1565 h 10000"/>
                  <a:gd name="connsiteX19" fmla="*/ 4898 w 10000"/>
                  <a:gd name="connsiteY19" fmla="*/ 1370 h 10000"/>
                  <a:gd name="connsiteX20" fmla="*/ 5264 w 10000"/>
                  <a:gd name="connsiteY20" fmla="*/ 1174 h 10000"/>
                  <a:gd name="connsiteX21" fmla="*/ 5603 w 10000"/>
                  <a:gd name="connsiteY21" fmla="*/ 989 h 10000"/>
                  <a:gd name="connsiteX22" fmla="*/ 5968 w 10000"/>
                  <a:gd name="connsiteY22" fmla="*/ 834 h 10000"/>
                  <a:gd name="connsiteX23" fmla="*/ 6325 w 10000"/>
                  <a:gd name="connsiteY23" fmla="*/ 700 h 10000"/>
                  <a:gd name="connsiteX24" fmla="*/ 6682 w 10000"/>
                  <a:gd name="connsiteY24" fmla="*/ 556 h 10000"/>
                  <a:gd name="connsiteX25" fmla="*/ 7048 w 10000"/>
                  <a:gd name="connsiteY25" fmla="*/ 443 h 10000"/>
                  <a:gd name="connsiteX26" fmla="*/ 7404 w 10000"/>
                  <a:gd name="connsiteY26" fmla="*/ 340 h 10000"/>
                  <a:gd name="connsiteX27" fmla="*/ 7780 w 10000"/>
                  <a:gd name="connsiteY27" fmla="*/ 237 h 10000"/>
                  <a:gd name="connsiteX28" fmla="*/ 8145 w 10000"/>
                  <a:gd name="connsiteY28" fmla="*/ 185 h 10000"/>
                  <a:gd name="connsiteX29" fmla="*/ 8519 w 10000"/>
                  <a:gd name="connsiteY29" fmla="*/ 124 h 10000"/>
                  <a:gd name="connsiteX30" fmla="*/ 8885 w 10000"/>
                  <a:gd name="connsiteY30" fmla="*/ 62 h 10000"/>
                  <a:gd name="connsiteX31" fmla="*/ 9261 w 10000"/>
                  <a:gd name="connsiteY31" fmla="*/ 21 h 10000"/>
                  <a:gd name="connsiteX32" fmla="*/ 9617 w 10000"/>
                  <a:gd name="connsiteY32" fmla="*/ 21 h 10000"/>
                  <a:gd name="connsiteX33" fmla="*/ 10000 w 10000"/>
                  <a:gd name="connsiteY33" fmla="*/ 0 h 10000"/>
                  <a:gd name="connsiteX34" fmla="*/ 10000 w 10000"/>
                  <a:gd name="connsiteY34" fmla="*/ 21 h 10000"/>
                  <a:gd name="connsiteX35" fmla="*/ 10000 w 10000"/>
                  <a:gd name="connsiteY35" fmla="*/ 6725 h 10000"/>
                  <a:gd name="connsiteX36" fmla="*/ 10000 w 10000"/>
                  <a:gd name="connsiteY36" fmla="*/ 6746 h 10000"/>
                  <a:gd name="connsiteX37" fmla="*/ 10000 w 10000"/>
                  <a:gd name="connsiteY37" fmla="*/ 6725 h 10000"/>
                  <a:gd name="connsiteX38" fmla="*/ 9617 w 10000"/>
                  <a:gd name="connsiteY38" fmla="*/ 6746 h 10000"/>
                  <a:gd name="connsiteX39" fmla="*/ 9261 w 10000"/>
                  <a:gd name="connsiteY39" fmla="*/ 6787 h 10000"/>
                  <a:gd name="connsiteX40" fmla="*/ 8894 w 10000"/>
                  <a:gd name="connsiteY40" fmla="*/ 6838 h 10000"/>
                  <a:gd name="connsiteX41" fmla="*/ 8537 w 10000"/>
                  <a:gd name="connsiteY41" fmla="*/ 6941 h 10000"/>
                  <a:gd name="connsiteX42" fmla="*/ 8181 w 10000"/>
                  <a:gd name="connsiteY42" fmla="*/ 7065 h 10000"/>
                  <a:gd name="connsiteX43" fmla="*/ 7834 w 10000"/>
                  <a:gd name="connsiteY43" fmla="*/ 7219 h 10000"/>
                  <a:gd name="connsiteX44" fmla="*/ 7475 w 10000"/>
                  <a:gd name="connsiteY44" fmla="*/ 7394 h 10000"/>
                  <a:gd name="connsiteX45" fmla="*/ 7146 w 10000"/>
                  <a:gd name="connsiteY45" fmla="*/ 7611 h 10000"/>
                  <a:gd name="connsiteX46" fmla="*/ 6807 w 10000"/>
                  <a:gd name="connsiteY46" fmla="*/ 7848 h 10000"/>
                  <a:gd name="connsiteX47" fmla="*/ 6495 w 10000"/>
                  <a:gd name="connsiteY47" fmla="*/ 8105 h 10000"/>
                  <a:gd name="connsiteX48" fmla="*/ 6227 w 10000"/>
                  <a:gd name="connsiteY48" fmla="*/ 8383 h 10000"/>
                  <a:gd name="connsiteX49" fmla="*/ 5950 w 10000"/>
                  <a:gd name="connsiteY49" fmla="*/ 8682 h 10000"/>
                  <a:gd name="connsiteX50" fmla="*/ 5691 w 10000"/>
                  <a:gd name="connsiteY50" fmla="*/ 8980 h 10000"/>
                  <a:gd name="connsiteX51" fmla="*/ 5468 w 10000"/>
                  <a:gd name="connsiteY51" fmla="*/ 9310 h 10000"/>
                  <a:gd name="connsiteX52" fmla="*/ 5246 w 10000"/>
                  <a:gd name="connsiteY52" fmla="*/ 9650 h 10000"/>
                  <a:gd name="connsiteX53" fmla="*/ 5059 w 10000"/>
                  <a:gd name="connsiteY53" fmla="*/ 10000 h 10000"/>
                  <a:gd name="connsiteX54" fmla="*/ 18 w 10000"/>
                  <a:gd name="connsiteY54" fmla="*/ 6663 h 10000"/>
                  <a:gd name="connsiteX55" fmla="*/ 0 w 10000"/>
                  <a:gd name="connsiteY55" fmla="*/ 66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00" h="10000">
                    <a:moveTo>
                      <a:pt x="0" y="6663"/>
                    </a:moveTo>
                    <a:lnTo>
                      <a:pt x="0" y="6663"/>
                    </a:lnTo>
                    <a:cubicBezTo>
                      <a:pt x="62" y="6539"/>
                      <a:pt x="125" y="6416"/>
                      <a:pt x="187" y="6292"/>
                    </a:cubicBezTo>
                    <a:lnTo>
                      <a:pt x="392" y="5932"/>
                    </a:lnTo>
                    <a:cubicBezTo>
                      <a:pt x="461" y="5815"/>
                      <a:pt x="529" y="5699"/>
                      <a:pt x="597" y="5582"/>
                    </a:cubicBezTo>
                    <a:cubicBezTo>
                      <a:pt x="672" y="5469"/>
                      <a:pt x="746" y="5355"/>
                      <a:pt x="821" y="5242"/>
                    </a:cubicBezTo>
                    <a:cubicBezTo>
                      <a:pt x="896" y="5129"/>
                      <a:pt x="970" y="5015"/>
                      <a:pt x="1044" y="4902"/>
                    </a:cubicBezTo>
                    <a:lnTo>
                      <a:pt x="1284" y="4573"/>
                    </a:lnTo>
                    <a:cubicBezTo>
                      <a:pt x="1370" y="4466"/>
                      <a:pt x="1458" y="4360"/>
                      <a:pt x="1543" y="4253"/>
                    </a:cubicBezTo>
                    <a:lnTo>
                      <a:pt x="1802" y="3934"/>
                    </a:lnTo>
                    <a:lnTo>
                      <a:pt x="2069" y="3646"/>
                    </a:lnTo>
                    <a:lnTo>
                      <a:pt x="2347" y="3347"/>
                    </a:lnTo>
                    <a:lnTo>
                      <a:pt x="2641" y="3048"/>
                    </a:lnTo>
                    <a:lnTo>
                      <a:pt x="2926" y="2770"/>
                    </a:lnTo>
                    <a:lnTo>
                      <a:pt x="3238" y="2513"/>
                    </a:lnTo>
                    <a:lnTo>
                      <a:pt x="3569" y="2255"/>
                    </a:lnTo>
                    <a:lnTo>
                      <a:pt x="3889" y="2019"/>
                    </a:lnTo>
                    <a:lnTo>
                      <a:pt x="4220" y="1782"/>
                    </a:lnTo>
                    <a:lnTo>
                      <a:pt x="4558" y="1565"/>
                    </a:lnTo>
                    <a:lnTo>
                      <a:pt x="4898" y="1370"/>
                    </a:lnTo>
                    <a:lnTo>
                      <a:pt x="5264" y="1174"/>
                    </a:lnTo>
                    <a:lnTo>
                      <a:pt x="5603" y="989"/>
                    </a:lnTo>
                    <a:lnTo>
                      <a:pt x="5968" y="834"/>
                    </a:lnTo>
                    <a:lnTo>
                      <a:pt x="6325" y="700"/>
                    </a:lnTo>
                    <a:lnTo>
                      <a:pt x="6682" y="556"/>
                    </a:lnTo>
                    <a:lnTo>
                      <a:pt x="7048" y="443"/>
                    </a:lnTo>
                    <a:lnTo>
                      <a:pt x="7404" y="340"/>
                    </a:lnTo>
                    <a:lnTo>
                      <a:pt x="7780" y="237"/>
                    </a:lnTo>
                    <a:lnTo>
                      <a:pt x="8145" y="185"/>
                    </a:lnTo>
                    <a:lnTo>
                      <a:pt x="8519" y="124"/>
                    </a:lnTo>
                    <a:lnTo>
                      <a:pt x="8885" y="62"/>
                    </a:lnTo>
                    <a:lnTo>
                      <a:pt x="9261" y="21"/>
                    </a:lnTo>
                    <a:lnTo>
                      <a:pt x="9617" y="21"/>
                    </a:lnTo>
                    <a:lnTo>
                      <a:pt x="10000" y="0"/>
                    </a:lnTo>
                    <a:lnTo>
                      <a:pt x="10000" y="21"/>
                    </a:lnTo>
                    <a:lnTo>
                      <a:pt x="10000" y="6725"/>
                    </a:lnTo>
                    <a:lnTo>
                      <a:pt x="10000" y="6746"/>
                    </a:lnTo>
                    <a:lnTo>
                      <a:pt x="10000" y="6725"/>
                    </a:lnTo>
                    <a:lnTo>
                      <a:pt x="9617" y="6746"/>
                    </a:lnTo>
                    <a:lnTo>
                      <a:pt x="9261" y="6787"/>
                    </a:lnTo>
                    <a:lnTo>
                      <a:pt x="8894" y="6838"/>
                    </a:lnTo>
                    <a:lnTo>
                      <a:pt x="8537" y="6941"/>
                    </a:lnTo>
                    <a:lnTo>
                      <a:pt x="8181" y="7065"/>
                    </a:lnTo>
                    <a:lnTo>
                      <a:pt x="7834" y="7219"/>
                    </a:lnTo>
                    <a:lnTo>
                      <a:pt x="7475" y="7394"/>
                    </a:lnTo>
                    <a:lnTo>
                      <a:pt x="7146" y="7611"/>
                    </a:lnTo>
                    <a:lnTo>
                      <a:pt x="6807" y="7848"/>
                    </a:lnTo>
                    <a:lnTo>
                      <a:pt x="6495" y="8105"/>
                    </a:lnTo>
                    <a:lnTo>
                      <a:pt x="6227" y="8383"/>
                    </a:lnTo>
                    <a:lnTo>
                      <a:pt x="5950" y="8682"/>
                    </a:lnTo>
                    <a:lnTo>
                      <a:pt x="5691" y="8980"/>
                    </a:lnTo>
                    <a:lnTo>
                      <a:pt x="5468" y="9310"/>
                    </a:lnTo>
                    <a:cubicBezTo>
                      <a:pt x="5395" y="9423"/>
                      <a:pt x="5321" y="9537"/>
                      <a:pt x="5246" y="9650"/>
                    </a:cubicBezTo>
                    <a:cubicBezTo>
                      <a:pt x="5184" y="9767"/>
                      <a:pt x="5121" y="9883"/>
                      <a:pt x="5059" y="10000"/>
                    </a:cubicBezTo>
                    <a:lnTo>
                      <a:pt x="18" y="6663"/>
                    </a:lnTo>
                    <a:lnTo>
                      <a:pt x="0" y="6663"/>
                    </a:lnTo>
                  </a:path>
                </a:pathLst>
              </a:custGeom>
              <a:solidFill>
                <a:schemeClr val="bg1">
                  <a:lumMod val="95000"/>
                </a:schemeClr>
              </a:solidFill>
              <a:ln w="38100" cap="rnd">
                <a:solidFill>
                  <a:schemeClr val="bg1"/>
                </a:solidFill>
                <a:round/>
                <a:headEnd/>
                <a:tailEnd/>
              </a:ln>
            </p:spPr>
            <p:txBody>
              <a:bodyPr lIns="103900" tIns="51951" rIns="103900" bIns="5195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sym typeface="Trebuchet MS" panose="020B0603020202020204" pitchFamily="34" charset="0"/>
                </a:endParaRPr>
              </a:p>
            </p:txBody>
          </p:sp>
          <p:sp>
            <p:nvSpPr>
              <p:cNvPr id="109" name="CircleSegment">
                <a:extLst>
                  <a:ext uri="{FF2B5EF4-FFF2-40B4-BE49-F238E27FC236}">
                    <a16:creationId xmlns:a16="http://schemas.microsoft.com/office/drawing/2014/main" id="{87B63585-12CF-7CD9-97C8-DE7B6C40EB51}"/>
                  </a:ext>
                </a:extLst>
              </p:cNvPr>
              <p:cNvSpPr>
                <a:spLocks/>
              </p:cNvSpPr>
              <p:nvPr>
                <p:custDataLst>
                  <p:tags r:id="rId6"/>
                </p:custDataLst>
              </p:nvPr>
            </p:nvSpPr>
            <p:spPr bwMode="gray">
              <a:xfrm>
                <a:off x="6084725" y="4325996"/>
                <a:ext cx="1881161" cy="1634555"/>
              </a:xfrm>
              <a:custGeom>
                <a:avLst/>
                <a:gdLst>
                  <a:gd name="T0" fmla="*/ 2147483647 w 1251"/>
                  <a:gd name="T1" fmla="*/ 2147483647 h 971"/>
                  <a:gd name="T2" fmla="*/ 2147483647 w 1251"/>
                  <a:gd name="T3" fmla="*/ 2147483647 h 971"/>
                  <a:gd name="T4" fmla="*/ 2147483647 w 1251"/>
                  <a:gd name="T5" fmla="*/ 2147483647 h 971"/>
                  <a:gd name="T6" fmla="*/ 2147483647 w 1251"/>
                  <a:gd name="T7" fmla="*/ 2147483647 h 971"/>
                  <a:gd name="T8" fmla="*/ 2147483647 w 1251"/>
                  <a:gd name="T9" fmla="*/ 2147483647 h 971"/>
                  <a:gd name="T10" fmla="*/ 2147483647 w 1251"/>
                  <a:gd name="T11" fmla="*/ 2147483647 h 971"/>
                  <a:gd name="T12" fmla="*/ 2147483647 w 1251"/>
                  <a:gd name="T13" fmla="*/ 2147483647 h 971"/>
                  <a:gd name="T14" fmla="*/ 2147483647 w 1251"/>
                  <a:gd name="T15" fmla="*/ 2147483647 h 971"/>
                  <a:gd name="T16" fmla="*/ 2147483647 w 1251"/>
                  <a:gd name="T17" fmla="*/ 2147483647 h 971"/>
                  <a:gd name="T18" fmla="*/ 2147483647 w 1251"/>
                  <a:gd name="T19" fmla="*/ 2147483647 h 971"/>
                  <a:gd name="T20" fmla="*/ 2147483647 w 1251"/>
                  <a:gd name="T21" fmla="*/ 2147483647 h 971"/>
                  <a:gd name="T22" fmla="*/ 2147483647 w 1251"/>
                  <a:gd name="T23" fmla="*/ 2147483647 h 971"/>
                  <a:gd name="T24" fmla="*/ 2147483647 w 1251"/>
                  <a:gd name="T25" fmla="*/ 2147483647 h 971"/>
                  <a:gd name="T26" fmla="*/ 2147483647 w 1251"/>
                  <a:gd name="T27" fmla="*/ 2147483647 h 971"/>
                  <a:gd name="T28" fmla="*/ 2147483647 w 1251"/>
                  <a:gd name="T29" fmla="*/ 2147483647 h 971"/>
                  <a:gd name="T30" fmla="*/ 2147483647 w 1251"/>
                  <a:gd name="T31" fmla="*/ 2147483647 h 971"/>
                  <a:gd name="T32" fmla="*/ 2147483647 w 1251"/>
                  <a:gd name="T33" fmla="*/ 2147483647 h 971"/>
                  <a:gd name="T34" fmla="*/ 2147483647 w 1251"/>
                  <a:gd name="T35" fmla="*/ 2147483647 h 971"/>
                  <a:gd name="T36" fmla="*/ 2147483647 w 1251"/>
                  <a:gd name="T37" fmla="*/ 2147483647 h 971"/>
                  <a:gd name="T38" fmla="*/ 2147483647 w 1251"/>
                  <a:gd name="T39" fmla="*/ 2147483647 h 971"/>
                  <a:gd name="T40" fmla="*/ 2147483647 w 1251"/>
                  <a:gd name="T41" fmla="*/ 2147483647 h 971"/>
                  <a:gd name="T42" fmla="*/ 2147483647 w 1251"/>
                  <a:gd name="T43" fmla="*/ 2147483647 h 971"/>
                  <a:gd name="T44" fmla="*/ 2147483647 w 1251"/>
                  <a:gd name="T45" fmla="*/ 2147483647 h 971"/>
                  <a:gd name="T46" fmla="*/ 2147483647 w 1251"/>
                  <a:gd name="T47" fmla="*/ 2147483647 h 971"/>
                  <a:gd name="T48" fmla="*/ 2147483647 w 1251"/>
                  <a:gd name="T49" fmla="*/ 2147483647 h 971"/>
                  <a:gd name="T50" fmla="*/ 2147483647 w 1251"/>
                  <a:gd name="T51" fmla="*/ 2147483647 h 971"/>
                  <a:gd name="T52" fmla="*/ 2147483647 w 1251"/>
                  <a:gd name="T53" fmla="*/ 2147483647 h 971"/>
                  <a:gd name="T54" fmla="*/ 2147483647 w 1251"/>
                  <a:gd name="T55" fmla="*/ 2147483647 h 971"/>
                  <a:gd name="T56" fmla="*/ 2147483647 w 1251"/>
                  <a:gd name="T57" fmla="*/ 2147483647 h 971"/>
                  <a:gd name="T58" fmla="*/ 2147483647 w 1251"/>
                  <a:gd name="T59" fmla="*/ 2147483647 h 971"/>
                  <a:gd name="T60" fmla="*/ 2147483647 w 1251"/>
                  <a:gd name="T61" fmla="*/ 2147483647 h 971"/>
                  <a:gd name="T62" fmla="*/ 2147483647 w 1251"/>
                  <a:gd name="T63" fmla="*/ 2147483647 h 971"/>
                  <a:gd name="T64" fmla="*/ 2147483647 w 1251"/>
                  <a:gd name="T65" fmla="*/ 2147483647 h 971"/>
                  <a:gd name="T66" fmla="*/ 2147483647 w 1251"/>
                  <a:gd name="T67" fmla="*/ 2147483647 h 971"/>
                  <a:gd name="T68" fmla="*/ 2147483647 w 1251"/>
                  <a:gd name="T69" fmla="*/ 2147483647 h 971"/>
                  <a:gd name="T70" fmla="*/ 2147483647 w 1251"/>
                  <a:gd name="T71" fmla="*/ 2147483647 h 971"/>
                  <a:gd name="T72" fmla="*/ 0 w 1251"/>
                  <a:gd name="T73" fmla="*/ 2147483647 h 971"/>
                  <a:gd name="T74" fmla="*/ 2147483647 w 1251"/>
                  <a:gd name="T75" fmla="*/ 2147483647 h 971"/>
                  <a:gd name="T76" fmla="*/ 2147483647 w 1251"/>
                  <a:gd name="T77" fmla="*/ 2147483647 h 971"/>
                  <a:gd name="T78" fmla="*/ 2147483647 w 1251"/>
                  <a:gd name="T79" fmla="*/ 2147483647 h 971"/>
                  <a:gd name="T80" fmla="*/ 2147483647 w 1251"/>
                  <a:gd name="T81" fmla="*/ 2147483647 h 971"/>
                  <a:gd name="T82" fmla="*/ 2147483647 w 1251"/>
                  <a:gd name="T83" fmla="*/ 2147483647 h 971"/>
                  <a:gd name="T84" fmla="*/ 2147483647 w 1251"/>
                  <a:gd name="T85" fmla="*/ 2147483647 h 971"/>
                  <a:gd name="T86" fmla="*/ 2147483647 w 1251"/>
                  <a:gd name="T87" fmla="*/ 2147483647 h 971"/>
                  <a:gd name="T88" fmla="*/ 2147483647 w 1251"/>
                  <a:gd name="T89" fmla="*/ 2147483647 h 971"/>
                  <a:gd name="T90" fmla="*/ 2147483647 w 1251"/>
                  <a:gd name="T91" fmla="*/ 2147483647 h 971"/>
                  <a:gd name="T92" fmla="*/ 2147483647 w 1251"/>
                  <a:gd name="T93" fmla="*/ 2147483647 h 971"/>
                  <a:gd name="T94" fmla="*/ 2147483647 w 1251"/>
                  <a:gd name="T95" fmla="*/ 2147483647 h 971"/>
                  <a:gd name="T96" fmla="*/ 2147483647 w 1251"/>
                  <a:gd name="T97" fmla="*/ 2147483647 h 971"/>
                  <a:gd name="T98" fmla="*/ 2147483647 w 1251"/>
                  <a:gd name="T99" fmla="*/ 2147483647 h 971"/>
                  <a:gd name="T100" fmla="*/ 2147483647 w 1251"/>
                  <a:gd name="T101" fmla="*/ 2147483647 h 971"/>
                  <a:gd name="T102" fmla="*/ 2147483647 w 1251"/>
                  <a:gd name="T103" fmla="*/ 2147483647 h 971"/>
                  <a:gd name="T104" fmla="*/ 2147483647 w 1251"/>
                  <a:gd name="T105" fmla="*/ 2147483647 h 971"/>
                  <a:gd name="T106" fmla="*/ 2147483647 w 1251"/>
                  <a:gd name="T107" fmla="*/ 2147483647 h 971"/>
                  <a:gd name="T108" fmla="*/ 2147483647 w 1251"/>
                  <a:gd name="T109" fmla="*/ 0 h 971"/>
                  <a:gd name="T110" fmla="*/ 2147483647 w 1251"/>
                  <a:gd name="T111" fmla="*/ 0 h 971"/>
                  <a:gd name="T112" fmla="*/ 2147483647 w 1251"/>
                  <a:gd name="T113" fmla="*/ 0 h 971"/>
                  <a:gd name="T114" fmla="*/ 2147483647 w 1251"/>
                  <a:gd name="T115" fmla="*/ 2147483647 h 971"/>
                  <a:gd name="T116" fmla="*/ 2147483647 w 1251"/>
                  <a:gd name="T117" fmla="*/ 2147483647 h 9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51"/>
                  <a:gd name="T178" fmla="*/ 0 h 971"/>
                  <a:gd name="T179" fmla="*/ 1251 w 1251"/>
                  <a:gd name="T180" fmla="*/ 971 h 971"/>
                  <a:gd name="connsiteX0" fmla="*/ 10000 w 10000"/>
                  <a:gd name="connsiteY0" fmla="*/ 3368 h 10000"/>
                  <a:gd name="connsiteX1" fmla="*/ 9984 w 10000"/>
                  <a:gd name="connsiteY1" fmla="*/ 3368 h 10000"/>
                  <a:gd name="connsiteX2" fmla="*/ 9800 w 10000"/>
                  <a:gd name="connsiteY2" fmla="*/ 3759 h 10000"/>
                  <a:gd name="connsiteX3" fmla="*/ 9616 w 10000"/>
                  <a:gd name="connsiteY3" fmla="*/ 4150 h 10000"/>
                  <a:gd name="connsiteX4" fmla="*/ 9416 w 10000"/>
                  <a:gd name="connsiteY4" fmla="*/ 4511 h 10000"/>
                  <a:gd name="connsiteX5" fmla="*/ 9201 w 10000"/>
                  <a:gd name="connsiteY5" fmla="*/ 4861 h 10000"/>
                  <a:gd name="connsiteX6" fmla="*/ 8985 w 10000"/>
                  <a:gd name="connsiteY6" fmla="*/ 5221 h 10000"/>
                  <a:gd name="connsiteX7" fmla="*/ 8761 w 10000"/>
                  <a:gd name="connsiteY7" fmla="*/ 5561 h 10000"/>
                  <a:gd name="connsiteX8" fmla="*/ 8529 w 10000"/>
                  <a:gd name="connsiteY8" fmla="*/ 5891 h 10000"/>
                  <a:gd name="connsiteX9" fmla="*/ 8281 w 10000"/>
                  <a:gd name="connsiteY9" fmla="*/ 6189 h 10000"/>
                  <a:gd name="connsiteX10" fmla="*/ 8034 w 10000"/>
                  <a:gd name="connsiteY10" fmla="*/ 6509 h 10000"/>
                  <a:gd name="connsiteX11" fmla="*/ 7794 w 10000"/>
                  <a:gd name="connsiteY11" fmla="*/ 6787 h 10000"/>
                  <a:gd name="connsiteX12" fmla="*/ 7530 w 10000"/>
                  <a:gd name="connsiteY12" fmla="*/ 7055 h 10000"/>
                  <a:gd name="connsiteX13" fmla="*/ 7266 w 10000"/>
                  <a:gd name="connsiteY13" fmla="*/ 7333 h 10000"/>
                  <a:gd name="connsiteX14" fmla="*/ 6994 w 10000"/>
                  <a:gd name="connsiteY14" fmla="*/ 7590 h 10000"/>
                  <a:gd name="connsiteX15" fmla="*/ 6715 w 10000"/>
                  <a:gd name="connsiteY15" fmla="*/ 7827 h 10000"/>
                  <a:gd name="connsiteX16" fmla="*/ 6419 w 10000"/>
                  <a:gd name="connsiteY16" fmla="*/ 8064 h 10000"/>
                  <a:gd name="connsiteX17" fmla="*/ 6131 w 10000"/>
                  <a:gd name="connsiteY17" fmla="*/ 8280 h 10000"/>
                  <a:gd name="connsiteX18" fmla="*/ 5835 w 10000"/>
                  <a:gd name="connsiteY18" fmla="*/ 8486 h 10000"/>
                  <a:gd name="connsiteX19" fmla="*/ 5548 w 10000"/>
                  <a:gd name="connsiteY19" fmla="*/ 8682 h 10000"/>
                  <a:gd name="connsiteX20" fmla="*/ 5236 w 10000"/>
                  <a:gd name="connsiteY20" fmla="*/ 8857 h 10000"/>
                  <a:gd name="connsiteX21" fmla="*/ 4932 w 10000"/>
                  <a:gd name="connsiteY21" fmla="*/ 9011 h 10000"/>
                  <a:gd name="connsiteX22" fmla="*/ 4620 w 10000"/>
                  <a:gd name="connsiteY22" fmla="*/ 9176 h 10000"/>
                  <a:gd name="connsiteX23" fmla="*/ 4317 w 10000"/>
                  <a:gd name="connsiteY23" fmla="*/ 9310 h 10000"/>
                  <a:gd name="connsiteX24" fmla="*/ 3997 w 10000"/>
                  <a:gd name="connsiteY24" fmla="*/ 9454 h 10000"/>
                  <a:gd name="connsiteX25" fmla="*/ 3669 w 10000"/>
                  <a:gd name="connsiteY25" fmla="*/ 9567 h 10000"/>
                  <a:gd name="connsiteX26" fmla="*/ 3349 w 10000"/>
                  <a:gd name="connsiteY26" fmla="*/ 9670 h 10000"/>
                  <a:gd name="connsiteX27" fmla="*/ 3030 w 10000"/>
                  <a:gd name="connsiteY27" fmla="*/ 9743 h 10000"/>
                  <a:gd name="connsiteX28" fmla="*/ 2702 w 10000"/>
                  <a:gd name="connsiteY28" fmla="*/ 9825 h 10000"/>
                  <a:gd name="connsiteX29" fmla="*/ 2366 w 10000"/>
                  <a:gd name="connsiteY29" fmla="*/ 9887 h 10000"/>
                  <a:gd name="connsiteX30" fmla="*/ 2038 w 10000"/>
                  <a:gd name="connsiteY30" fmla="*/ 9949 h 10000"/>
                  <a:gd name="connsiteX31" fmla="*/ 1703 w 10000"/>
                  <a:gd name="connsiteY31" fmla="*/ 9979 h 10000"/>
                  <a:gd name="connsiteX32" fmla="*/ 1367 w 10000"/>
                  <a:gd name="connsiteY32" fmla="*/ 10000 h 10000"/>
                  <a:gd name="connsiteX33" fmla="*/ 1047 w 10000"/>
                  <a:gd name="connsiteY33" fmla="*/ 10000 h 10000"/>
                  <a:gd name="connsiteX34" fmla="*/ 1047 w 10000"/>
                  <a:gd name="connsiteY34" fmla="*/ 9979 h 10000"/>
                  <a:gd name="connsiteX35" fmla="*/ 0 w 10000"/>
                  <a:gd name="connsiteY35" fmla="*/ 6622 h 10000"/>
                  <a:gd name="connsiteX36" fmla="*/ 1047 w 10000"/>
                  <a:gd name="connsiteY36" fmla="*/ 3244 h 10000"/>
                  <a:gd name="connsiteX37" fmla="*/ 1047 w 10000"/>
                  <a:gd name="connsiteY37" fmla="*/ 3285 h 10000"/>
                  <a:gd name="connsiteX38" fmla="*/ 1367 w 10000"/>
                  <a:gd name="connsiteY38" fmla="*/ 3265 h 10000"/>
                  <a:gd name="connsiteX39" fmla="*/ 1687 w 10000"/>
                  <a:gd name="connsiteY39" fmla="*/ 3223 h 10000"/>
                  <a:gd name="connsiteX40" fmla="*/ 2030 w 10000"/>
                  <a:gd name="connsiteY40" fmla="*/ 3162 h 10000"/>
                  <a:gd name="connsiteX41" fmla="*/ 2334 w 10000"/>
                  <a:gd name="connsiteY41" fmla="*/ 3069 h 10000"/>
                  <a:gd name="connsiteX42" fmla="*/ 2654 w 10000"/>
                  <a:gd name="connsiteY42" fmla="*/ 2945 h 10000"/>
                  <a:gd name="connsiteX43" fmla="*/ 2966 w 10000"/>
                  <a:gd name="connsiteY43" fmla="*/ 2791 h 10000"/>
                  <a:gd name="connsiteX44" fmla="*/ 3269 w 10000"/>
                  <a:gd name="connsiteY44" fmla="*/ 2636 h 10000"/>
                  <a:gd name="connsiteX45" fmla="*/ 3565 w 10000"/>
                  <a:gd name="connsiteY45" fmla="*/ 2430 h 10000"/>
                  <a:gd name="connsiteX46" fmla="*/ 3837 w 10000"/>
                  <a:gd name="connsiteY46" fmla="*/ 2194 h 10000"/>
                  <a:gd name="connsiteX47" fmla="*/ 4117 w 10000"/>
                  <a:gd name="connsiteY47" fmla="*/ 1957 h 10000"/>
                  <a:gd name="connsiteX48" fmla="*/ 4380 w 10000"/>
                  <a:gd name="connsiteY48" fmla="*/ 1689 h 10000"/>
                  <a:gd name="connsiteX49" fmla="*/ 4620 w 10000"/>
                  <a:gd name="connsiteY49" fmla="*/ 1411 h 10000"/>
                  <a:gd name="connsiteX50" fmla="*/ 4852 w 10000"/>
                  <a:gd name="connsiteY50" fmla="*/ 1092 h 10000"/>
                  <a:gd name="connsiteX51" fmla="*/ 5068 w 10000"/>
                  <a:gd name="connsiteY51" fmla="*/ 752 h 10000"/>
                  <a:gd name="connsiteX52" fmla="*/ 5284 w 10000"/>
                  <a:gd name="connsiteY52" fmla="*/ 381 h 10000"/>
                  <a:gd name="connsiteX53" fmla="*/ 5468 w 10000"/>
                  <a:gd name="connsiteY53" fmla="*/ 0 h 10000"/>
                  <a:gd name="connsiteX54" fmla="*/ 10000 w 10000"/>
                  <a:gd name="connsiteY54" fmla="*/ 3368 h 10000"/>
                  <a:gd name="connsiteX0" fmla="*/ 8953 w 8953"/>
                  <a:gd name="connsiteY0" fmla="*/ 3368 h 10000"/>
                  <a:gd name="connsiteX1" fmla="*/ 8937 w 8953"/>
                  <a:gd name="connsiteY1" fmla="*/ 3368 h 10000"/>
                  <a:gd name="connsiteX2" fmla="*/ 8753 w 8953"/>
                  <a:gd name="connsiteY2" fmla="*/ 3759 h 10000"/>
                  <a:gd name="connsiteX3" fmla="*/ 8569 w 8953"/>
                  <a:gd name="connsiteY3" fmla="*/ 4150 h 10000"/>
                  <a:gd name="connsiteX4" fmla="*/ 8369 w 8953"/>
                  <a:gd name="connsiteY4" fmla="*/ 4511 h 10000"/>
                  <a:gd name="connsiteX5" fmla="*/ 8154 w 8953"/>
                  <a:gd name="connsiteY5" fmla="*/ 4861 h 10000"/>
                  <a:gd name="connsiteX6" fmla="*/ 7938 w 8953"/>
                  <a:gd name="connsiteY6" fmla="*/ 5221 h 10000"/>
                  <a:gd name="connsiteX7" fmla="*/ 7714 w 8953"/>
                  <a:gd name="connsiteY7" fmla="*/ 5561 h 10000"/>
                  <a:gd name="connsiteX8" fmla="*/ 7482 w 8953"/>
                  <a:gd name="connsiteY8" fmla="*/ 5891 h 10000"/>
                  <a:gd name="connsiteX9" fmla="*/ 7234 w 8953"/>
                  <a:gd name="connsiteY9" fmla="*/ 6189 h 10000"/>
                  <a:gd name="connsiteX10" fmla="*/ 6987 w 8953"/>
                  <a:gd name="connsiteY10" fmla="*/ 6509 h 10000"/>
                  <a:gd name="connsiteX11" fmla="*/ 6747 w 8953"/>
                  <a:gd name="connsiteY11" fmla="*/ 6787 h 10000"/>
                  <a:gd name="connsiteX12" fmla="*/ 6483 w 8953"/>
                  <a:gd name="connsiteY12" fmla="*/ 7055 h 10000"/>
                  <a:gd name="connsiteX13" fmla="*/ 6219 w 8953"/>
                  <a:gd name="connsiteY13" fmla="*/ 7333 h 10000"/>
                  <a:gd name="connsiteX14" fmla="*/ 5947 w 8953"/>
                  <a:gd name="connsiteY14" fmla="*/ 7590 h 10000"/>
                  <a:gd name="connsiteX15" fmla="*/ 5668 w 8953"/>
                  <a:gd name="connsiteY15" fmla="*/ 7827 h 10000"/>
                  <a:gd name="connsiteX16" fmla="*/ 5372 w 8953"/>
                  <a:gd name="connsiteY16" fmla="*/ 8064 h 10000"/>
                  <a:gd name="connsiteX17" fmla="*/ 5084 w 8953"/>
                  <a:gd name="connsiteY17" fmla="*/ 8280 h 10000"/>
                  <a:gd name="connsiteX18" fmla="*/ 4788 w 8953"/>
                  <a:gd name="connsiteY18" fmla="*/ 8486 h 10000"/>
                  <a:gd name="connsiteX19" fmla="*/ 4501 w 8953"/>
                  <a:gd name="connsiteY19" fmla="*/ 8682 h 10000"/>
                  <a:gd name="connsiteX20" fmla="*/ 4189 w 8953"/>
                  <a:gd name="connsiteY20" fmla="*/ 8857 h 10000"/>
                  <a:gd name="connsiteX21" fmla="*/ 3885 w 8953"/>
                  <a:gd name="connsiteY21" fmla="*/ 9011 h 10000"/>
                  <a:gd name="connsiteX22" fmla="*/ 3573 w 8953"/>
                  <a:gd name="connsiteY22" fmla="*/ 9176 h 10000"/>
                  <a:gd name="connsiteX23" fmla="*/ 3270 w 8953"/>
                  <a:gd name="connsiteY23" fmla="*/ 9310 h 10000"/>
                  <a:gd name="connsiteX24" fmla="*/ 2950 w 8953"/>
                  <a:gd name="connsiteY24" fmla="*/ 9454 h 10000"/>
                  <a:gd name="connsiteX25" fmla="*/ 2622 w 8953"/>
                  <a:gd name="connsiteY25" fmla="*/ 9567 h 10000"/>
                  <a:gd name="connsiteX26" fmla="*/ 2302 w 8953"/>
                  <a:gd name="connsiteY26" fmla="*/ 9670 h 10000"/>
                  <a:gd name="connsiteX27" fmla="*/ 1983 w 8953"/>
                  <a:gd name="connsiteY27" fmla="*/ 9743 h 10000"/>
                  <a:gd name="connsiteX28" fmla="*/ 1655 w 8953"/>
                  <a:gd name="connsiteY28" fmla="*/ 9825 h 10000"/>
                  <a:gd name="connsiteX29" fmla="*/ 1319 w 8953"/>
                  <a:gd name="connsiteY29" fmla="*/ 9887 h 10000"/>
                  <a:gd name="connsiteX30" fmla="*/ 991 w 8953"/>
                  <a:gd name="connsiteY30" fmla="*/ 9949 h 10000"/>
                  <a:gd name="connsiteX31" fmla="*/ 656 w 8953"/>
                  <a:gd name="connsiteY31" fmla="*/ 9979 h 10000"/>
                  <a:gd name="connsiteX32" fmla="*/ 320 w 8953"/>
                  <a:gd name="connsiteY32" fmla="*/ 10000 h 10000"/>
                  <a:gd name="connsiteX33" fmla="*/ 0 w 8953"/>
                  <a:gd name="connsiteY33" fmla="*/ 10000 h 10000"/>
                  <a:gd name="connsiteX34" fmla="*/ 0 w 8953"/>
                  <a:gd name="connsiteY34" fmla="*/ 9979 h 10000"/>
                  <a:gd name="connsiteX35" fmla="*/ 0 w 8953"/>
                  <a:gd name="connsiteY35" fmla="*/ 3244 h 10000"/>
                  <a:gd name="connsiteX36" fmla="*/ 0 w 8953"/>
                  <a:gd name="connsiteY36" fmla="*/ 3285 h 10000"/>
                  <a:gd name="connsiteX37" fmla="*/ 320 w 8953"/>
                  <a:gd name="connsiteY37" fmla="*/ 3265 h 10000"/>
                  <a:gd name="connsiteX38" fmla="*/ 640 w 8953"/>
                  <a:gd name="connsiteY38" fmla="*/ 3223 h 10000"/>
                  <a:gd name="connsiteX39" fmla="*/ 983 w 8953"/>
                  <a:gd name="connsiteY39" fmla="*/ 3162 h 10000"/>
                  <a:gd name="connsiteX40" fmla="*/ 1287 w 8953"/>
                  <a:gd name="connsiteY40" fmla="*/ 3069 h 10000"/>
                  <a:gd name="connsiteX41" fmla="*/ 1607 w 8953"/>
                  <a:gd name="connsiteY41" fmla="*/ 2945 h 10000"/>
                  <a:gd name="connsiteX42" fmla="*/ 1919 w 8953"/>
                  <a:gd name="connsiteY42" fmla="*/ 2791 h 10000"/>
                  <a:gd name="connsiteX43" fmla="*/ 2222 w 8953"/>
                  <a:gd name="connsiteY43" fmla="*/ 2636 h 10000"/>
                  <a:gd name="connsiteX44" fmla="*/ 2518 w 8953"/>
                  <a:gd name="connsiteY44" fmla="*/ 2430 h 10000"/>
                  <a:gd name="connsiteX45" fmla="*/ 2790 w 8953"/>
                  <a:gd name="connsiteY45" fmla="*/ 2194 h 10000"/>
                  <a:gd name="connsiteX46" fmla="*/ 3070 w 8953"/>
                  <a:gd name="connsiteY46" fmla="*/ 1957 h 10000"/>
                  <a:gd name="connsiteX47" fmla="*/ 3333 w 8953"/>
                  <a:gd name="connsiteY47" fmla="*/ 1689 h 10000"/>
                  <a:gd name="connsiteX48" fmla="*/ 3573 w 8953"/>
                  <a:gd name="connsiteY48" fmla="*/ 1411 h 10000"/>
                  <a:gd name="connsiteX49" fmla="*/ 3805 w 8953"/>
                  <a:gd name="connsiteY49" fmla="*/ 1092 h 10000"/>
                  <a:gd name="connsiteX50" fmla="*/ 4021 w 8953"/>
                  <a:gd name="connsiteY50" fmla="*/ 752 h 10000"/>
                  <a:gd name="connsiteX51" fmla="*/ 4237 w 8953"/>
                  <a:gd name="connsiteY51" fmla="*/ 381 h 10000"/>
                  <a:gd name="connsiteX52" fmla="*/ 4421 w 8953"/>
                  <a:gd name="connsiteY52" fmla="*/ 0 h 10000"/>
                  <a:gd name="connsiteX53" fmla="*/ 8953 w 8953"/>
                  <a:gd name="connsiteY53" fmla="*/ 33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53" h="10000">
                    <a:moveTo>
                      <a:pt x="8953" y="3368"/>
                    </a:moveTo>
                    <a:lnTo>
                      <a:pt x="8937" y="3368"/>
                    </a:lnTo>
                    <a:lnTo>
                      <a:pt x="8753" y="3759"/>
                    </a:lnTo>
                    <a:lnTo>
                      <a:pt x="8569" y="4150"/>
                    </a:lnTo>
                    <a:cubicBezTo>
                      <a:pt x="8502" y="4270"/>
                      <a:pt x="8436" y="4391"/>
                      <a:pt x="8369" y="4511"/>
                    </a:cubicBezTo>
                    <a:lnTo>
                      <a:pt x="8154" y="4861"/>
                    </a:lnTo>
                    <a:lnTo>
                      <a:pt x="7938" y="5221"/>
                    </a:lnTo>
                    <a:cubicBezTo>
                      <a:pt x="7863" y="5334"/>
                      <a:pt x="7789" y="5448"/>
                      <a:pt x="7714" y="5561"/>
                    </a:cubicBezTo>
                    <a:lnTo>
                      <a:pt x="7482" y="5891"/>
                    </a:lnTo>
                    <a:lnTo>
                      <a:pt x="7234" y="6189"/>
                    </a:lnTo>
                    <a:lnTo>
                      <a:pt x="6987" y="6509"/>
                    </a:lnTo>
                    <a:lnTo>
                      <a:pt x="6747" y="6787"/>
                    </a:lnTo>
                    <a:lnTo>
                      <a:pt x="6483" y="7055"/>
                    </a:lnTo>
                    <a:lnTo>
                      <a:pt x="6219" y="7333"/>
                    </a:lnTo>
                    <a:lnTo>
                      <a:pt x="5947" y="7590"/>
                    </a:lnTo>
                    <a:lnTo>
                      <a:pt x="5668" y="7827"/>
                    </a:lnTo>
                    <a:lnTo>
                      <a:pt x="5372" y="8064"/>
                    </a:lnTo>
                    <a:lnTo>
                      <a:pt x="5084" y="8280"/>
                    </a:lnTo>
                    <a:lnTo>
                      <a:pt x="4788" y="8486"/>
                    </a:lnTo>
                    <a:lnTo>
                      <a:pt x="4501" y="8682"/>
                    </a:lnTo>
                    <a:lnTo>
                      <a:pt x="4189" y="8857"/>
                    </a:lnTo>
                    <a:lnTo>
                      <a:pt x="3885" y="9011"/>
                    </a:lnTo>
                    <a:lnTo>
                      <a:pt x="3573" y="9176"/>
                    </a:lnTo>
                    <a:lnTo>
                      <a:pt x="3270" y="9310"/>
                    </a:lnTo>
                    <a:lnTo>
                      <a:pt x="2950" y="9454"/>
                    </a:lnTo>
                    <a:lnTo>
                      <a:pt x="2622" y="9567"/>
                    </a:lnTo>
                    <a:lnTo>
                      <a:pt x="2302" y="9670"/>
                    </a:lnTo>
                    <a:lnTo>
                      <a:pt x="1983" y="9743"/>
                    </a:lnTo>
                    <a:lnTo>
                      <a:pt x="1655" y="9825"/>
                    </a:lnTo>
                    <a:lnTo>
                      <a:pt x="1319" y="9887"/>
                    </a:lnTo>
                    <a:lnTo>
                      <a:pt x="991" y="9949"/>
                    </a:lnTo>
                    <a:lnTo>
                      <a:pt x="656" y="9979"/>
                    </a:lnTo>
                    <a:lnTo>
                      <a:pt x="320" y="10000"/>
                    </a:lnTo>
                    <a:lnTo>
                      <a:pt x="0" y="10000"/>
                    </a:lnTo>
                    <a:lnTo>
                      <a:pt x="0" y="9979"/>
                    </a:lnTo>
                    <a:lnTo>
                      <a:pt x="0" y="3244"/>
                    </a:lnTo>
                    <a:lnTo>
                      <a:pt x="0" y="3285"/>
                    </a:lnTo>
                    <a:lnTo>
                      <a:pt x="320" y="3265"/>
                    </a:lnTo>
                    <a:lnTo>
                      <a:pt x="640" y="3223"/>
                    </a:lnTo>
                    <a:lnTo>
                      <a:pt x="983" y="3162"/>
                    </a:lnTo>
                    <a:lnTo>
                      <a:pt x="1287" y="3069"/>
                    </a:lnTo>
                    <a:lnTo>
                      <a:pt x="1607" y="2945"/>
                    </a:lnTo>
                    <a:lnTo>
                      <a:pt x="1919" y="2791"/>
                    </a:lnTo>
                    <a:lnTo>
                      <a:pt x="2222" y="2636"/>
                    </a:lnTo>
                    <a:lnTo>
                      <a:pt x="2518" y="2430"/>
                    </a:lnTo>
                    <a:lnTo>
                      <a:pt x="2790" y="2194"/>
                    </a:lnTo>
                    <a:lnTo>
                      <a:pt x="3070" y="1957"/>
                    </a:lnTo>
                    <a:lnTo>
                      <a:pt x="3333" y="1689"/>
                    </a:lnTo>
                    <a:lnTo>
                      <a:pt x="3573" y="1411"/>
                    </a:lnTo>
                    <a:lnTo>
                      <a:pt x="3805" y="1092"/>
                    </a:lnTo>
                    <a:lnTo>
                      <a:pt x="4021" y="752"/>
                    </a:lnTo>
                    <a:lnTo>
                      <a:pt x="4237" y="381"/>
                    </a:lnTo>
                    <a:cubicBezTo>
                      <a:pt x="4298" y="254"/>
                      <a:pt x="4360" y="127"/>
                      <a:pt x="4421" y="0"/>
                    </a:cubicBezTo>
                    <a:lnTo>
                      <a:pt x="8953" y="3368"/>
                    </a:lnTo>
                  </a:path>
                </a:pathLst>
              </a:custGeom>
              <a:solidFill>
                <a:schemeClr val="bg1">
                  <a:lumMod val="95000"/>
                </a:schemeClr>
              </a:solidFill>
              <a:ln w="38100" cap="rnd">
                <a:solidFill>
                  <a:schemeClr val="bg1"/>
                </a:solidFill>
                <a:round/>
                <a:headEnd/>
                <a:tailEnd/>
              </a:ln>
            </p:spPr>
            <p:txBody>
              <a:bodyPr lIns="103900" tIns="51951" rIns="103900" bIns="5195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sym typeface="Trebuchet MS" panose="020B0603020202020204" pitchFamily="34" charset="0"/>
                </a:endParaRPr>
              </a:p>
            </p:txBody>
          </p:sp>
          <p:sp>
            <p:nvSpPr>
              <p:cNvPr id="110" name="CircleSegment">
                <a:extLst>
                  <a:ext uri="{FF2B5EF4-FFF2-40B4-BE49-F238E27FC236}">
                    <a16:creationId xmlns:a16="http://schemas.microsoft.com/office/drawing/2014/main" id="{991DFEE2-80CB-611B-0659-F1A966E1C208}"/>
                  </a:ext>
                </a:extLst>
              </p:cNvPr>
              <p:cNvSpPr>
                <a:spLocks/>
              </p:cNvSpPr>
              <p:nvPr>
                <p:custDataLst>
                  <p:tags r:id="rId7"/>
                </p:custDataLst>
              </p:nvPr>
            </p:nvSpPr>
            <p:spPr bwMode="gray">
              <a:xfrm>
                <a:off x="4199704" y="4322614"/>
                <a:ext cx="1884780" cy="1637935"/>
              </a:xfrm>
              <a:custGeom>
                <a:avLst/>
                <a:gdLst>
                  <a:gd name="T0" fmla="*/ 2147483647 w 1123"/>
                  <a:gd name="T1" fmla="*/ 2147483647 h 973"/>
                  <a:gd name="T2" fmla="*/ 2147483647 w 1123"/>
                  <a:gd name="T3" fmla="*/ 2147483647 h 973"/>
                  <a:gd name="T4" fmla="*/ 2147483647 w 1123"/>
                  <a:gd name="T5" fmla="*/ 2147483647 h 973"/>
                  <a:gd name="T6" fmla="*/ 2147483647 w 1123"/>
                  <a:gd name="T7" fmla="*/ 2147483647 h 973"/>
                  <a:gd name="T8" fmla="*/ 2147483647 w 1123"/>
                  <a:gd name="T9" fmla="*/ 2147483647 h 973"/>
                  <a:gd name="T10" fmla="*/ 2147483647 w 1123"/>
                  <a:gd name="T11" fmla="*/ 2147483647 h 973"/>
                  <a:gd name="T12" fmla="*/ 2147483647 w 1123"/>
                  <a:gd name="T13" fmla="*/ 2147483647 h 973"/>
                  <a:gd name="T14" fmla="*/ 2147483647 w 1123"/>
                  <a:gd name="T15" fmla="*/ 2147483647 h 973"/>
                  <a:gd name="T16" fmla="*/ 2147483647 w 1123"/>
                  <a:gd name="T17" fmla="*/ 2147483647 h 973"/>
                  <a:gd name="T18" fmla="*/ 2147483647 w 1123"/>
                  <a:gd name="T19" fmla="*/ 2147483647 h 973"/>
                  <a:gd name="T20" fmla="*/ 2147483647 w 1123"/>
                  <a:gd name="T21" fmla="*/ 2147483647 h 973"/>
                  <a:gd name="T22" fmla="*/ 2147483647 w 1123"/>
                  <a:gd name="T23" fmla="*/ 2147483647 h 973"/>
                  <a:gd name="T24" fmla="*/ 2147483647 w 1123"/>
                  <a:gd name="T25" fmla="*/ 2147483647 h 973"/>
                  <a:gd name="T26" fmla="*/ 2147483647 w 1123"/>
                  <a:gd name="T27" fmla="*/ 2147483647 h 973"/>
                  <a:gd name="T28" fmla="*/ 2147483647 w 1123"/>
                  <a:gd name="T29" fmla="*/ 2147483647 h 973"/>
                  <a:gd name="T30" fmla="*/ 2147483647 w 1123"/>
                  <a:gd name="T31" fmla="*/ 2147483647 h 973"/>
                  <a:gd name="T32" fmla="*/ 2147483647 w 1123"/>
                  <a:gd name="T33" fmla="*/ 2147483647 h 973"/>
                  <a:gd name="T34" fmla="*/ 0 w 1123"/>
                  <a:gd name="T35" fmla="*/ 2147483647 h 973"/>
                  <a:gd name="T36" fmla="*/ 2147483647 w 1123"/>
                  <a:gd name="T37" fmla="*/ 2147483647 h 973"/>
                  <a:gd name="T38" fmla="*/ 2147483647 w 1123"/>
                  <a:gd name="T39" fmla="*/ 2147483647 h 973"/>
                  <a:gd name="T40" fmla="*/ 2147483647 w 1123"/>
                  <a:gd name="T41" fmla="*/ 2147483647 h 973"/>
                  <a:gd name="T42" fmla="*/ 2147483647 w 1123"/>
                  <a:gd name="T43" fmla="*/ 2147483647 h 973"/>
                  <a:gd name="T44" fmla="*/ 2147483647 w 1123"/>
                  <a:gd name="T45" fmla="*/ 0 h 973"/>
                  <a:gd name="T46" fmla="*/ 2147483647 w 1123"/>
                  <a:gd name="T47" fmla="*/ 0 h 973"/>
                  <a:gd name="T48" fmla="*/ 2147483647 w 1123"/>
                  <a:gd name="T49" fmla="*/ 2147483647 h 973"/>
                  <a:gd name="T50" fmla="*/ 2147483647 w 1123"/>
                  <a:gd name="T51" fmla="*/ 2147483647 h 973"/>
                  <a:gd name="T52" fmla="*/ 2147483647 w 1123"/>
                  <a:gd name="T53" fmla="*/ 2147483647 h 973"/>
                  <a:gd name="T54" fmla="*/ 2147483647 w 1123"/>
                  <a:gd name="T55" fmla="*/ 2147483647 h 973"/>
                  <a:gd name="T56" fmla="*/ 2147483647 w 1123"/>
                  <a:gd name="T57" fmla="*/ 2147483647 h 973"/>
                  <a:gd name="T58" fmla="*/ 2147483647 w 1123"/>
                  <a:gd name="T59" fmla="*/ 2147483647 h 973"/>
                  <a:gd name="T60" fmla="*/ 2147483647 w 1123"/>
                  <a:gd name="T61" fmla="*/ 2147483647 h 973"/>
                  <a:gd name="T62" fmla="*/ 2147483647 w 1123"/>
                  <a:gd name="T63" fmla="*/ 2147483647 h 973"/>
                  <a:gd name="T64" fmla="*/ 2147483647 w 1123"/>
                  <a:gd name="T65" fmla="*/ 2147483647 h 973"/>
                  <a:gd name="T66" fmla="*/ 2147483647 w 1123"/>
                  <a:gd name="T67" fmla="*/ 2147483647 h 9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3"/>
                  <a:gd name="T103" fmla="*/ 0 h 973"/>
                  <a:gd name="T104" fmla="*/ 1123 w 1123"/>
                  <a:gd name="T105" fmla="*/ 973 h 973"/>
                  <a:gd name="connsiteX0" fmla="*/ 10000 w 10000"/>
                  <a:gd name="connsiteY0" fmla="*/ 10000 h 10000"/>
                  <a:gd name="connsiteX1" fmla="*/ 9982 w 10000"/>
                  <a:gd name="connsiteY1" fmla="*/ 10000 h 10000"/>
                  <a:gd name="connsiteX2" fmla="*/ 9617 w 10000"/>
                  <a:gd name="connsiteY2" fmla="*/ 10000 h 10000"/>
                  <a:gd name="connsiteX3" fmla="*/ 9243 w 10000"/>
                  <a:gd name="connsiteY3" fmla="*/ 9979 h 10000"/>
                  <a:gd name="connsiteX4" fmla="*/ 8887 w 10000"/>
                  <a:gd name="connsiteY4" fmla="*/ 9949 h 10000"/>
                  <a:gd name="connsiteX5" fmla="*/ 8504 w 10000"/>
                  <a:gd name="connsiteY5" fmla="*/ 9908 h 10000"/>
                  <a:gd name="connsiteX6" fmla="*/ 8148 w 10000"/>
                  <a:gd name="connsiteY6" fmla="*/ 9846 h 10000"/>
                  <a:gd name="connsiteX7" fmla="*/ 7774 w 10000"/>
                  <a:gd name="connsiteY7" fmla="*/ 9764 h 10000"/>
                  <a:gd name="connsiteX8" fmla="*/ 7409 w 10000"/>
                  <a:gd name="connsiteY8" fmla="*/ 9671 h 10000"/>
                  <a:gd name="connsiteX9" fmla="*/ 7053 w 10000"/>
                  <a:gd name="connsiteY9" fmla="*/ 9568 h 10000"/>
                  <a:gd name="connsiteX10" fmla="*/ 6687 w 10000"/>
                  <a:gd name="connsiteY10" fmla="*/ 9455 h 10000"/>
                  <a:gd name="connsiteX11" fmla="*/ 6331 w 10000"/>
                  <a:gd name="connsiteY11" fmla="*/ 9332 h 10000"/>
                  <a:gd name="connsiteX12" fmla="*/ 5975 w 10000"/>
                  <a:gd name="connsiteY12" fmla="*/ 9178 h 10000"/>
                  <a:gd name="connsiteX13" fmla="*/ 5610 w 10000"/>
                  <a:gd name="connsiteY13" fmla="*/ 9013 h 10000"/>
                  <a:gd name="connsiteX14" fmla="*/ 5254 w 10000"/>
                  <a:gd name="connsiteY14" fmla="*/ 8839 h 10000"/>
                  <a:gd name="connsiteX15" fmla="*/ 4907 w 10000"/>
                  <a:gd name="connsiteY15" fmla="*/ 8664 h 10000"/>
                  <a:gd name="connsiteX16" fmla="*/ 4568 w 10000"/>
                  <a:gd name="connsiteY16" fmla="*/ 8448 h 10000"/>
                  <a:gd name="connsiteX17" fmla="*/ 4230 w 10000"/>
                  <a:gd name="connsiteY17" fmla="*/ 8232 h 10000"/>
                  <a:gd name="connsiteX18" fmla="*/ 3882 w 10000"/>
                  <a:gd name="connsiteY18" fmla="*/ 7996 h 10000"/>
                  <a:gd name="connsiteX19" fmla="*/ 3562 w 10000"/>
                  <a:gd name="connsiteY19" fmla="*/ 7760 h 10000"/>
                  <a:gd name="connsiteX20" fmla="*/ 3250 w 10000"/>
                  <a:gd name="connsiteY20" fmla="*/ 7503 h 10000"/>
                  <a:gd name="connsiteX21" fmla="*/ 2939 w 10000"/>
                  <a:gd name="connsiteY21" fmla="*/ 7246 h 10000"/>
                  <a:gd name="connsiteX22" fmla="*/ 2636 w 10000"/>
                  <a:gd name="connsiteY22" fmla="*/ 6968 h 10000"/>
                  <a:gd name="connsiteX23" fmla="*/ 2342 w 10000"/>
                  <a:gd name="connsiteY23" fmla="*/ 6691 h 10000"/>
                  <a:gd name="connsiteX24" fmla="*/ 2066 w 10000"/>
                  <a:gd name="connsiteY24" fmla="*/ 6393 h 10000"/>
                  <a:gd name="connsiteX25" fmla="*/ 1799 w 10000"/>
                  <a:gd name="connsiteY25" fmla="*/ 6084 h 10000"/>
                  <a:gd name="connsiteX26" fmla="*/ 1541 w 10000"/>
                  <a:gd name="connsiteY26" fmla="*/ 5786 h 10000"/>
                  <a:gd name="connsiteX27" fmla="*/ 1300 w 10000"/>
                  <a:gd name="connsiteY27" fmla="*/ 5447 h 10000"/>
                  <a:gd name="connsiteX28" fmla="*/ 1060 w 10000"/>
                  <a:gd name="connsiteY28" fmla="*/ 5128 h 10000"/>
                  <a:gd name="connsiteX29" fmla="*/ 819 w 10000"/>
                  <a:gd name="connsiteY29" fmla="*/ 4800 h 10000"/>
                  <a:gd name="connsiteX30" fmla="*/ 614 w 10000"/>
                  <a:gd name="connsiteY30" fmla="*/ 4440 h 10000"/>
                  <a:gd name="connsiteX31" fmla="*/ 392 w 10000"/>
                  <a:gd name="connsiteY31" fmla="*/ 4090 h 10000"/>
                  <a:gd name="connsiteX32" fmla="*/ 205 w 10000"/>
                  <a:gd name="connsiteY32" fmla="*/ 3731 h 10000"/>
                  <a:gd name="connsiteX33" fmla="*/ 18 w 10000"/>
                  <a:gd name="connsiteY33" fmla="*/ 3381 h 10000"/>
                  <a:gd name="connsiteX34" fmla="*/ 0 w 10000"/>
                  <a:gd name="connsiteY34" fmla="*/ 3381 h 10000"/>
                  <a:gd name="connsiteX35" fmla="*/ 18 w 10000"/>
                  <a:gd name="connsiteY35" fmla="*/ 3381 h 10000"/>
                  <a:gd name="connsiteX36" fmla="*/ 18 w 10000"/>
                  <a:gd name="connsiteY36" fmla="*/ 3361 h 10000"/>
                  <a:gd name="connsiteX37" fmla="*/ 988 w 10000"/>
                  <a:gd name="connsiteY37" fmla="*/ 1953 h 10000"/>
                  <a:gd name="connsiteX38" fmla="*/ 3508 w 10000"/>
                  <a:gd name="connsiteY38" fmla="*/ 277 h 10000"/>
                  <a:gd name="connsiteX39" fmla="*/ 5049 w 10000"/>
                  <a:gd name="connsiteY39" fmla="*/ 21 h 10000"/>
                  <a:gd name="connsiteX40" fmla="*/ 5049 w 10000"/>
                  <a:gd name="connsiteY40" fmla="*/ 0 h 10000"/>
                  <a:gd name="connsiteX41" fmla="*/ 5049 w 10000"/>
                  <a:gd name="connsiteY41" fmla="*/ 21 h 10000"/>
                  <a:gd name="connsiteX42" fmla="*/ 5067 w 10000"/>
                  <a:gd name="connsiteY42" fmla="*/ 0 h 10000"/>
                  <a:gd name="connsiteX43" fmla="*/ 5049 w 10000"/>
                  <a:gd name="connsiteY43" fmla="*/ 21 h 10000"/>
                  <a:gd name="connsiteX44" fmla="*/ 5254 w 10000"/>
                  <a:gd name="connsiteY44" fmla="*/ 380 h 10000"/>
                  <a:gd name="connsiteX45" fmla="*/ 5459 w 10000"/>
                  <a:gd name="connsiteY45" fmla="*/ 719 h 10000"/>
                  <a:gd name="connsiteX46" fmla="*/ 5681 w 10000"/>
                  <a:gd name="connsiteY46" fmla="*/ 1048 h 10000"/>
                  <a:gd name="connsiteX47" fmla="*/ 5939 w 10000"/>
                  <a:gd name="connsiteY47" fmla="*/ 1367 h 10000"/>
                  <a:gd name="connsiteX48" fmla="*/ 6215 w 10000"/>
                  <a:gd name="connsiteY48" fmla="*/ 1665 h 10000"/>
                  <a:gd name="connsiteX49" fmla="*/ 6500 w 10000"/>
                  <a:gd name="connsiteY49" fmla="*/ 1942 h 10000"/>
                  <a:gd name="connsiteX50" fmla="*/ 6812 w 10000"/>
                  <a:gd name="connsiteY50" fmla="*/ 2189 h 10000"/>
                  <a:gd name="connsiteX51" fmla="*/ 7133 w 10000"/>
                  <a:gd name="connsiteY51" fmla="*/ 2415 h 10000"/>
                  <a:gd name="connsiteX52" fmla="*/ 7480 w 10000"/>
                  <a:gd name="connsiteY52" fmla="*/ 2631 h 10000"/>
                  <a:gd name="connsiteX53" fmla="*/ 7818 w 10000"/>
                  <a:gd name="connsiteY53" fmla="*/ 2806 h 10000"/>
                  <a:gd name="connsiteX54" fmla="*/ 8183 w 10000"/>
                  <a:gd name="connsiteY54" fmla="*/ 2960 h 10000"/>
                  <a:gd name="connsiteX55" fmla="*/ 8522 w 10000"/>
                  <a:gd name="connsiteY55" fmla="*/ 3083 h 10000"/>
                  <a:gd name="connsiteX56" fmla="*/ 8887 w 10000"/>
                  <a:gd name="connsiteY56" fmla="*/ 3176 h 10000"/>
                  <a:gd name="connsiteX57" fmla="*/ 9261 w 10000"/>
                  <a:gd name="connsiteY57" fmla="*/ 3237 h 10000"/>
                  <a:gd name="connsiteX58" fmla="*/ 9617 w 10000"/>
                  <a:gd name="connsiteY58" fmla="*/ 3279 h 10000"/>
                  <a:gd name="connsiteX59" fmla="*/ 9982 w 10000"/>
                  <a:gd name="connsiteY59" fmla="*/ 3299 h 10000"/>
                  <a:gd name="connsiteX60" fmla="*/ 8833 w 10000"/>
                  <a:gd name="connsiteY60" fmla="*/ 6629 h 10000"/>
                  <a:gd name="connsiteX61" fmla="*/ 10000 w 10000"/>
                  <a:gd name="connsiteY61" fmla="*/ 9979 h 10000"/>
                  <a:gd name="connsiteX62" fmla="*/ 10000 w 10000"/>
                  <a:gd name="connsiteY62" fmla="*/ 10000 h 10000"/>
                  <a:gd name="connsiteX0" fmla="*/ 10000 w 10000"/>
                  <a:gd name="connsiteY0" fmla="*/ 10000 h 10000"/>
                  <a:gd name="connsiteX1" fmla="*/ 9982 w 10000"/>
                  <a:gd name="connsiteY1" fmla="*/ 10000 h 10000"/>
                  <a:gd name="connsiteX2" fmla="*/ 9617 w 10000"/>
                  <a:gd name="connsiteY2" fmla="*/ 10000 h 10000"/>
                  <a:gd name="connsiteX3" fmla="*/ 9243 w 10000"/>
                  <a:gd name="connsiteY3" fmla="*/ 9979 h 10000"/>
                  <a:gd name="connsiteX4" fmla="*/ 8887 w 10000"/>
                  <a:gd name="connsiteY4" fmla="*/ 9949 h 10000"/>
                  <a:gd name="connsiteX5" fmla="*/ 8504 w 10000"/>
                  <a:gd name="connsiteY5" fmla="*/ 9908 h 10000"/>
                  <a:gd name="connsiteX6" fmla="*/ 8148 w 10000"/>
                  <a:gd name="connsiteY6" fmla="*/ 9846 h 10000"/>
                  <a:gd name="connsiteX7" fmla="*/ 7774 w 10000"/>
                  <a:gd name="connsiteY7" fmla="*/ 9764 h 10000"/>
                  <a:gd name="connsiteX8" fmla="*/ 7409 w 10000"/>
                  <a:gd name="connsiteY8" fmla="*/ 9671 h 10000"/>
                  <a:gd name="connsiteX9" fmla="*/ 7053 w 10000"/>
                  <a:gd name="connsiteY9" fmla="*/ 9568 h 10000"/>
                  <a:gd name="connsiteX10" fmla="*/ 6687 w 10000"/>
                  <a:gd name="connsiteY10" fmla="*/ 9455 h 10000"/>
                  <a:gd name="connsiteX11" fmla="*/ 6331 w 10000"/>
                  <a:gd name="connsiteY11" fmla="*/ 9332 h 10000"/>
                  <a:gd name="connsiteX12" fmla="*/ 5975 w 10000"/>
                  <a:gd name="connsiteY12" fmla="*/ 9178 h 10000"/>
                  <a:gd name="connsiteX13" fmla="*/ 5610 w 10000"/>
                  <a:gd name="connsiteY13" fmla="*/ 9013 h 10000"/>
                  <a:gd name="connsiteX14" fmla="*/ 5254 w 10000"/>
                  <a:gd name="connsiteY14" fmla="*/ 8839 h 10000"/>
                  <a:gd name="connsiteX15" fmla="*/ 4907 w 10000"/>
                  <a:gd name="connsiteY15" fmla="*/ 8664 h 10000"/>
                  <a:gd name="connsiteX16" fmla="*/ 4568 w 10000"/>
                  <a:gd name="connsiteY16" fmla="*/ 8448 h 10000"/>
                  <a:gd name="connsiteX17" fmla="*/ 4230 w 10000"/>
                  <a:gd name="connsiteY17" fmla="*/ 8232 h 10000"/>
                  <a:gd name="connsiteX18" fmla="*/ 3882 w 10000"/>
                  <a:gd name="connsiteY18" fmla="*/ 7996 h 10000"/>
                  <a:gd name="connsiteX19" fmla="*/ 3562 w 10000"/>
                  <a:gd name="connsiteY19" fmla="*/ 7760 h 10000"/>
                  <a:gd name="connsiteX20" fmla="*/ 3250 w 10000"/>
                  <a:gd name="connsiteY20" fmla="*/ 7503 h 10000"/>
                  <a:gd name="connsiteX21" fmla="*/ 2939 w 10000"/>
                  <a:gd name="connsiteY21" fmla="*/ 7246 h 10000"/>
                  <a:gd name="connsiteX22" fmla="*/ 2636 w 10000"/>
                  <a:gd name="connsiteY22" fmla="*/ 6968 h 10000"/>
                  <a:gd name="connsiteX23" fmla="*/ 2342 w 10000"/>
                  <a:gd name="connsiteY23" fmla="*/ 6691 h 10000"/>
                  <a:gd name="connsiteX24" fmla="*/ 2066 w 10000"/>
                  <a:gd name="connsiteY24" fmla="*/ 6393 h 10000"/>
                  <a:gd name="connsiteX25" fmla="*/ 1799 w 10000"/>
                  <a:gd name="connsiteY25" fmla="*/ 6084 h 10000"/>
                  <a:gd name="connsiteX26" fmla="*/ 1541 w 10000"/>
                  <a:gd name="connsiteY26" fmla="*/ 5786 h 10000"/>
                  <a:gd name="connsiteX27" fmla="*/ 1300 w 10000"/>
                  <a:gd name="connsiteY27" fmla="*/ 5447 h 10000"/>
                  <a:gd name="connsiteX28" fmla="*/ 1060 w 10000"/>
                  <a:gd name="connsiteY28" fmla="*/ 5128 h 10000"/>
                  <a:gd name="connsiteX29" fmla="*/ 819 w 10000"/>
                  <a:gd name="connsiteY29" fmla="*/ 4800 h 10000"/>
                  <a:gd name="connsiteX30" fmla="*/ 614 w 10000"/>
                  <a:gd name="connsiteY30" fmla="*/ 4440 h 10000"/>
                  <a:gd name="connsiteX31" fmla="*/ 392 w 10000"/>
                  <a:gd name="connsiteY31" fmla="*/ 4090 h 10000"/>
                  <a:gd name="connsiteX32" fmla="*/ 205 w 10000"/>
                  <a:gd name="connsiteY32" fmla="*/ 3731 h 10000"/>
                  <a:gd name="connsiteX33" fmla="*/ 18 w 10000"/>
                  <a:gd name="connsiteY33" fmla="*/ 3381 h 10000"/>
                  <a:gd name="connsiteX34" fmla="*/ 0 w 10000"/>
                  <a:gd name="connsiteY34" fmla="*/ 3381 h 10000"/>
                  <a:gd name="connsiteX35" fmla="*/ 18 w 10000"/>
                  <a:gd name="connsiteY35" fmla="*/ 3381 h 10000"/>
                  <a:gd name="connsiteX36" fmla="*/ 18 w 10000"/>
                  <a:gd name="connsiteY36" fmla="*/ 3361 h 10000"/>
                  <a:gd name="connsiteX37" fmla="*/ 988 w 10000"/>
                  <a:gd name="connsiteY37" fmla="*/ 1953 h 10000"/>
                  <a:gd name="connsiteX38" fmla="*/ 5049 w 10000"/>
                  <a:gd name="connsiteY38" fmla="*/ 21 h 10000"/>
                  <a:gd name="connsiteX39" fmla="*/ 5049 w 10000"/>
                  <a:gd name="connsiteY39" fmla="*/ 0 h 10000"/>
                  <a:gd name="connsiteX40" fmla="*/ 5049 w 10000"/>
                  <a:gd name="connsiteY40" fmla="*/ 21 h 10000"/>
                  <a:gd name="connsiteX41" fmla="*/ 5067 w 10000"/>
                  <a:gd name="connsiteY41" fmla="*/ 0 h 10000"/>
                  <a:gd name="connsiteX42" fmla="*/ 5049 w 10000"/>
                  <a:gd name="connsiteY42" fmla="*/ 21 h 10000"/>
                  <a:gd name="connsiteX43" fmla="*/ 5254 w 10000"/>
                  <a:gd name="connsiteY43" fmla="*/ 380 h 10000"/>
                  <a:gd name="connsiteX44" fmla="*/ 5459 w 10000"/>
                  <a:gd name="connsiteY44" fmla="*/ 719 h 10000"/>
                  <a:gd name="connsiteX45" fmla="*/ 5681 w 10000"/>
                  <a:gd name="connsiteY45" fmla="*/ 1048 h 10000"/>
                  <a:gd name="connsiteX46" fmla="*/ 5939 w 10000"/>
                  <a:gd name="connsiteY46" fmla="*/ 1367 h 10000"/>
                  <a:gd name="connsiteX47" fmla="*/ 6215 w 10000"/>
                  <a:gd name="connsiteY47" fmla="*/ 1665 h 10000"/>
                  <a:gd name="connsiteX48" fmla="*/ 6500 w 10000"/>
                  <a:gd name="connsiteY48" fmla="*/ 1942 h 10000"/>
                  <a:gd name="connsiteX49" fmla="*/ 6812 w 10000"/>
                  <a:gd name="connsiteY49" fmla="*/ 2189 h 10000"/>
                  <a:gd name="connsiteX50" fmla="*/ 7133 w 10000"/>
                  <a:gd name="connsiteY50" fmla="*/ 2415 h 10000"/>
                  <a:gd name="connsiteX51" fmla="*/ 7480 w 10000"/>
                  <a:gd name="connsiteY51" fmla="*/ 2631 h 10000"/>
                  <a:gd name="connsiteX52" fmla="*/ 7818 w 10000"/>
                  <a:gd name="connsiteY52" fmla="*/ 2806 h 10000"/>
                  <a:gd name="connsiteX53" fmla="*/ 8183 w 10000"/>
                  <a:gd name="connsiteY53" fmla="*/ 2960 h 10000"/>
                  <a:gd name="connsiteX54" fmla="*/ 8522 w 10000"/>
                  <a:gd name="connsiteY54" fmla="*/ 3083 h 10000"/>
                  <a:gd name="connsiteX55" fmla="*/ 8887 w 10000"/>
                  <a:gd name="connsiteY55" fmla="*/ 3176 h 10000"/>
                  <a:gd name="connsiteX56" fmla="*/ 9261 w 10000"/>
                  <a:gd name="connsiteY56" fmla="*/ 3237 h 10000"/>
                  <a:gd name="connsiteX57" fmla="*/ 9617 w 10000"/>
                  <a:gd name="connsiteY57" fmla="*/ 3279 h 10000"/>
                  <a:gd name="connsiteX58" fmla="*/ 9982 w 10000"/>
                  <a:gd name="connsiteY58" fmla="*/ 3299 h 10000"/>
                  <a:gd name="connsiteX59" fmla="*/ 8833 w 10000"/>
                  <a:gd name="connsiteY59" fmla="*/ 6629 h 10000"/>
                  <a:gd name="connsiteX60" fmla="*/ 10000 w 10000"/>
                  <a:gd name="connsiteY60" fmla="*/ 9979 h 10000"/>
                  <a:gd name="connsiteX61" fmla="*/ 10000 w 10000"/>
                  <a:gd name="connsiteY61" fmla="*/ 10000 h 10000"/>
                  <a:gd name="connsiteX0" fmla="*/ 10000 w 10000"/>
                  <a:gd name="connsiteY0" fmla="*/ 10000 h 10000"/>
                  <a:gd name="connsiteX1" fmla="*/ 9982 w 10000"/>
                  <a:gd name="connsiteY1" fmla="*/ 10000 h 10000"/>
                  <a:gd name="connsiteX2" fmla="*/ 9617 w 10000"/>
                  <a:gd name="connsiteY2" fmla="*/ 10000 h 10000"/>
                  <a:gd name="connsiteX3" fmla="*/ 9243 w 10000"/>
                  <a:gd name="connsiteY3" fmla="*/ 9979 h 10000"/>
                  <a:gd name="connsiteX4" fmla="*/ 8887 w 10000"/>
                  <a:gd name="connsiteY4" fmla="*/ 9949 h 10000"/>
                  <a:gd name="connsiteX5" fmla="*/ 8504 w 10000"/>
                  <a:gd name="connsiteY5" fmla="*/ 9908 h 10000"/>
                  <a:gd name="connsiteX6" fmla="*/ 8148 w 10000"/>
                  <a:gd name="connsiteY6" fmla="*/ 9846 h 10000"/>
                  <a:gd name="connsiteX7" fmla="*/ 7774 w 10000"/>
                  <a:gd name="connsiteY7" fmla="*/ 9764 h 10000"/>
                  <a:gd name="connsiteX8" fmla="*/ 7409 w 10000"/>
                  <a:gd name="connsiteY8" fmla="*/ 9671 h 10000"/>
                  <a:gd name="connsiteX9" fmla="*/ 7053 w 10000"/>
                  <a:gd name="connsiteY9" fmla="*/ 9568 h 10000"/>
                  <a:gd name="connsiteX10" fmla="*/ 6687 w 10000"/>
                  <a:gd name="connsiteY10" fmla="*/ 9455 h 10000"/>
                  <a:gd name="connsiteX11" fmla="*/ 6331 w 10000"/>
                  <a:gd name="connsiteY11" fmla="*/ 9332 h 10000"/>
                  <a:gd name="connsiteX12" fmla="*/ 5975 w 10000"/>
                  <a:gd name="connsiteY12" fmla="*/ 9178 h 10000"/>
                  <a:gd name="connsiteX13" fmla="*/ 5610 w 10000"/>
                  <a:gd name="connsiteY13" fmla="*/ 9013 h 10000"/>
                  <a:gd name="connsiteX14" fmla="*/ 5254 w 10000"/>
                  <a:gd name="connsiteY14" fmla="*/ 8839 h 10000"/>
                  <a:gd name="connsiteX15" fmla="*/ 4907 w 10000"/>
                  <a:gd name="connsiteY15" fmla="*/ 8664 h 10000"/>
                  <a:gd name="connsiteX16" fmla="*/ 4568 w 10000"/>
                  <a:gd name="connsiteY16" fmla="*/ 8448 h 10000"/>
                  <a:gd name="connsiteX17" fmla="*/ 4230 w 10000"/>
                  <a:gd name="connsiteY17" fmla="*/ 8232 h 10000"/>
                  <a:gd name="connsiteX18" fmla="*/ 3882 w 10000"/>
                  <a:gd name="connsiteY18" fmla="*/ 7996 h 10000"/>
                  <a:gd name="connsiteX19" fmla="*/ 3562 w 10000"/>
                  <a:gd name="connsiteY19" fmla="*/ 7760 h 10000"/>
                  <a:gd name="connsiteX20" fmla="*/ 3250 w 10000"/>
                  <a:gd name="connsiteY20" fmla="*/ 7503 h 10000"/>
                  <a:gd name="connsiteX21" fmla="*/ 2939 w 10000"/>
                  <a:gd name="connsiteY21" fmla="*/ 7246 h 10000"/>
                  <a:gd name="connsiteX22" fmla="*/ 2636 w 10000"/>
                  <a:gd name="connsiteY22" fmla="*/ 6968 h 10000"/>
                  <a:gd name="connsiteX23" fmla="*/ 2342 w 10000"/>
                  <a:gd name="connsiteY23" fmla="*/ 6691 h 10000"/>
                  <a:gd name="connsiteX24" fmla="*/ 2066 w 10000"/>
                  <a:gd name="connsiteY24" fmla="*/ 6393 h 10000"/>
                  <a:gd name="connsiteX25" fmla="*/ 1799 w 10000"/>
                  <a:gd name="connsiteY25" fmla="*/ 6084 h 10000"/>
                  <a:gd name="connsiteX26" fmla="*/ 1541 w 10000"/>
                  <a:gd name="connsiteY26" fmla="*/ 5786 h 10000"/>
                  <a:gd name="connsiteX27" fmla="*/ 1300 w 10000"/>
                  <a:gd name="connsiteY27" fmla="*/ 5447 h 10000"/>
                  <a:gd name="connsiteX28" fmla="*/ 1060 w 10000"/>
                  <a:gd name="connsiteY28" fmla="*/ 5128 h 10000"/>
                  <a:gd name="connsiteX29" fmla="*/ 819 w 10000"/>
                  <a:gd name="connsiteY29" fmla="*/ 4800 h 10000"/>
                  <a:gd name="connsiteX30" fmla="*/ 614 w 10000"/>
                  <a:gd name="connsiteY30" fmla="*/ 4440 h 10000"/>
                  <a:gd name="connsiteX31" fmla="*/ 392 w 10000"/>
                  <a:gd name="connsiteY31" fmla="*/ 4090 h 10000"/>
                  <a:gd name="connsiteX32" fmla="*/ 205 w 10000"/>
                  <a:gd name="connsiteY32" fmla="*/ 3731 h 10000"/>
                  <a:gd name="connsiteX33" fmla="*/ 18 w 10000"/>
                  <a:gd name="connsiteY33" fmla="*/ 3381 h 10000"/>
                  <a:gd name="connsiteX34" fmla="*/ 0 w 10000"/>
                  <a:gd name="connsiteY34" fmla="*/ 3381 h 10000"/>
                  <a:gd name="connsiteX35" fmla="*/ 18 w 10000"/>
                  <a:gd name="connsiteY35" fmla="*/ 3381 h 10000"/>
                  <a:gd name="connsiteX36" fmla="*/ 18 w 10000"/>
                  <a:gd name="connsiteY36" fmla="*/ 3361 h 10000"/>
                  <a:gd name="connsiteX37" fmla="*/ 5049 w 10000"/>
                  <a:gd name="connsiteY37" fmla="*/ 21 h 10000"/>
                  <a:gd name="connsiteX38" fmla="*/ 5049 w 10000"/>
                  <a:gd name="connsiteY38" fmla="*/ 0 h 10000"/>
                  <a:gd name="connsiteX39" fmla="*/ 5049 w 10000"/>
                  <a:gd name="connsiteY39" fmla="*/ 21 h 10000"/>
                  <a:gd name="connsiteX40" fmla="*/ 5067 w 10000"/>
                  <a:gd name="connsiteY40" fmla="*/ 0 h 10000"/>
                  <a:gd name="connsiteX41" fmla="*/ 5049 w 10000"/>
                  <a:gd name="connsiteY41" fmla="*/ 21 h 10000"/>
                  <a:gd name="connsiteX42" fmla="*/ 5254 w 10000"/>
                  <a:gd name="connsiteY42" fmla="*/ 380 h 10000"/>
                  <a:gd name="connsiteX43" fmla="*/ 5459 w 10000"/>
                  <a:gd name="connsiteY43" fmla="*/ 719 h 10000"/>
                  <a:gd name="connsiteX44" fmla="*/ 5681 w 10000"/>
                  <a:gd name="connsiteY44" fmla="*/ 1048 h 10000"/>
                  <a:gd name="connsiteX45" fmla="*/ 5939 w 10000"/>
                  <a:gd name="connsiteY45" fmla="*/ 1367 h 10000"/>
                  <a:gd name="connsiteX46" fmla="*/ 6215 w 10000"/>
                  <a:gd name="connsiteY46" fmla="*/ 1665 h 10000"/>
                  <a:gd name="connsiteX47" fmla="*/ 6500 w 10000"/>
                  <a:gd name="connsiteY47" fmla="*/ 1942 h 10000"/>
                  <a:gd name="connsiteX48" fmla="*/ 6812 w 10000"/>
                  <a:gd name="connsiteY48" fmla="*/ 2189 h 10000"/>
                  <a:gd name="connsiteX49" fmla="*/ 7133 w 10000"/>
                  <a:gd name="connsiteY49" fmla="*/ 2415 h 10000"/>
                  <a:gd name="connsiteX50" fmla="*/ 7480 w 10000"/>
                  <a:gd name="connsiteY50" fmla="*/ 2631 h 10000"/>
                  <a:gd name="connsiteX51" fmla="*/ 7818 w 10000"/>
                  <a:gd name="connsiteY51" fmla="*/ 2806 h 10000"/>
                  <a:gd name="connsiteX52" fmla="*/ 8183 w 10000"/>
                  <a:gd name="connsiteY52" fmla="*/ 2960 h 10000"/>
                  <a:gd name="connsiteX53" fmla="*/ 8522 w 10000"/>
                  <a:gd name="connsiteY53" fmla="*/ 3083 h 10000"/>
                  <a:gd name="connsiteX54" fmla="*/ 8887 w 10000"/>
                  <a:gd name="connsiteY54" fmla="*/ 3176 h 10000"/>
                  <a:gd name="connsiteX55" fmla="*/ 9261 w 10000"/>
                  <a:gd name="connsiteY55" fmla="*/ 3237 h 10000"/>
                  <a:gd name="connsiteX56" fmla="*/ 9617 w 10000"/>
                  <a:gd name="connsiteY56" fmla="*/ 3279 h 10000"/>
                  <a:gd name="connsiteX57" fmla="*/ 9982 w 10000"/>
                  <a:gd name="connsiteY57" fmla="*/ 3299 h 10000"/>
                  <a:gd name="connsiteX58" fmla="*/ 8833 w 10000"/>
                  <a:gd name="connsiteY58" fmla="*/ 6629 h 10000"/>
                  <a:gd name="connsiteX59" fmla="*/ 10000 w 10000"/>
                  <a:gd name="connsiteY59" fmla="*/ 9979 h 10000"/>
                  <a:gd name="connsiteX60" fmla="*/ 10000 w 10000"/>
                  <a:gd name="connsiteY60" fmla="*/ 10000 h 10000"/>
                  <a:gd name="connsiteX0" fmla="*/ 10000 w 10000"/>
                  <a:gd name="connsiteY0" fmla="*/ 10000 h 10000"/>
                  <a:gd name="connsiteX1" fmla="*/ 9982 w 10000"/>
                  <a:gd name="connsiteY1" fmla="*/ 10000 h 10000"/>
                  <a:gd name="connsiteX2" fmla="*/ 9617 w 10000"/>
                  <a:gd name="connsiteY2" fmla="*/ 10000 h 10000"/>
                  <a:gd name="connsiteX3" fmla="*/ 9243 w 10000"/>
                  <a:gd name="connsiteY3" fmla="*/ 9979 h 10000"/>
                  <a:gd name="connsiteX4" fmla="*/ 8887 w 10000"/>
                  <a:gd name="connsiteY4" fmla="*/ 9949 h 10000"/>
                  <a:gd name="connsiteX5" fmla="*/ 8504 w 10000"/>
                  <a:gd name="connsiteY5" fmla="*/ 9908 h 10000"/>
                  <a:gd name="connsiteX6" fmla="*/ 8148 w 10000"/>
                  <a:gd name="connsiteY6" fmla="*/ 9846 h 10000"/>
                  <a:gd name="connsiteX7" fmla="*/ 7774 w 10000"/>
                  <a:gd name="connsiteY7" fmla="*/ 9764 h 10000"/>
                  <a:gd name="connsiteX8" fmla="*/ 7409 w 10000"/>
                  <a:gd name="connsiteY8" fmla="*/ 9671 h 10000"/>
                  <a:gd name="connsiteX9" fmla="*/ 7053 w 10000"/>
                  <a:gd name="connsiteY9" fmla="*/ 9568 h 10000"/>
                  <a:gd name="connsiteX10" fmla="*/ 6687 w 10000"/>
                  <a:gd name="connsiteY10" fmla="*/ 9455 h 10000"/>
                  <a:gd name="connsiteX11" fmla="*/ 6331 w 10000"/>
                  <a:gd name="connsiteY11" fmla="*/ 9332 h 10000"/>
                  <a:gd name="connsiteX12" fmla="*/ 5975 w 10000"/>
                  <a:gd name="connsiteY12" fmla="*/ 9178 h 10000"/>
                  <a:gd name="connsiteX13" fmla="*/ 5610 w 10000"/>
                  <a:gd name="connsiteY13" fmla="*/ 9013 h 10000"/>
                  <a:gd name="connsiteX14" fmla="*/ 5254 w 10000"/>
                  <a:gd name="connsiteY14" fmla="*/ 8839 h 10000"/>
                  <a:gd name="connsiteX15" fmla="*/ 4907 w 10000"/>
                  <a:gd name="connsiteY15" fmla="*/ 8664 h 10000"/>
                  <a:gd name="connsiteX16" fmla="*/ 4568 w 10000"/>
                  <a:gd name="connsiteY16" fmla="*/ 8448 h 10000"/>
                  <a:gd name="connsiteX17" fmla="*/ 4230 w 10000"/>
                  <a:gd name="connsiteY17" fmla="*/ 8232 h 10000"/>
                  <a:gd name="connsiteX18" fmla="*/ 3882 w 10000"/>
                  <a:gd name="connsiteY18" fmla="*/ 7996 h 10000"/>
                  <a:gd name="connsiteX19" fmla="*/ 3562 w 10000"/>
                  <a:gd name="connsiteY19" fmla="*/ 7760 h 10000"/>
                  <a:gd name="connsiteX20" fmla="*/ 3250 w 10000"/>
                  <a:gd name="connsiteY20" fmla="*/ 7503 h 10000"/>
                  <a:gd name="connsiteX21" fmla="*/ 2939 w 10000"/>
                  <a:gd name="connsiteY21" fmla="*/ 7246 h 10000"/>
                  <a:gd name="connsiteX22" fmla="*/ 2636 w 10000"/>
                  <a:gd name="connsiteY22" fmla="*/ 6968 h 10000"/>
                  <a:gd name="connsiteX23" fmla="*/ 2342 w 10000"/>
                  <a:gd name="connsiteY23" fmla="*/ 6691 h 10000"/>
                  <a:gd name="connsiteX24" fmla="*/ 2066 w 10000"/>
                  <a:gd name="connsiteY24" fmla="*/ 6393 h 10000"/>
                  <a:gd name="connsiteX25" fmla="*/ 1799 w 10000"/>
                  <a:gd name="connsiteY25" fmla="*/ 6084 h 10000"/>
                  <a:gd name="connsiteX26" fmla="*/ 1541 w 10000"/>
                  <a:gd name="connsiteY26" fmla="*/ 5786 h 10000"/>
                  <a:gd name="connsiteX27" fmla="*/ 1300 w 10000"/>
                  <a:gd name="connsiteY27" fmla="*/ 5447 h 10000"/>
                  <a:gd name="connsiteX28" fmla="*/ 1060 w 10000"/>
                  <a:gd name="connsiteY28" fmla="*/ 5128 h 10000"/>
                  <a:gd name="connsiteX29" fmla="*/ 819 w 10000"/>
                  <a:gd name="connsiteY29" fmla="*/ 4800 h 10000"/>
                  <a:gd name="connsiteX30" fmla="*/ 614 w 10000"/>
                  <a:gd name="connsiteY30" fmla="*/ 4440 h 10000"/>
                  <a:gd name="connsiteX31" fmla="*/ 392 w 10000"/>
                  <a:gd name="connsiteY31" fmla="*/ 4090 h 10000"/>
                  <a:gd name="connsiteX32" fmla="*/ 205 w 10000"/>
                  <a:gd name="connsiteY32" fmla="*/ 3731 h 10000"/>
                  <a:gd name="connsiteX33" fmla="*/ 18 w 10000"/>
                  <a:gd name="connsiteY33" fmla="*/ 3381 h 10000"/>
                  <a:gd name="connsiteX34" fmla="*/ 0 w 10000"/>
                  <a:gd name="connsiteY34" fmla="*/ 3381 h 10000"/>
                  <a:gd name="connsiteX35" fmla="*/ 18 w 10000"/>
                  <a:gd name="connsiteY35" fmla="*/ 3381 h 10000"/>
                  <a:gd name="connsiteX36" fmla="*/ 18 w 10000"/>
                  <a:gd name="connsiteY36" fmla="*/ 3361 h 10000"/>
                  <a:gd name="connsiteX37" fmla="*/ 5049 w 10000"/>
                  <a:gd name="connsiteY37" fmla="*/ 21 h 10000"/>
                  <a:gd name="connsiteX38" fmla="*/ 5049 w 10000"/>
                  <a:gd name="connsiteY38" fmla="*/ 0 h 10000"/>
                  <a:gd name="connsiteX39" fmla="*/ 5049 w 10000"/>
                  <a:gd name="connsiteY39" fmla="*/ 21 h 10000"/>
                  <a:gd name="connsiteX40" fmla="*/ 5067 w 10000"/>
                  <a:gd name="connsiteY40" fmla="*/ 0 h 10000"/>
                  <a:gd name="connsiteX41" fmla="*/ 5049 w 10000"/>
                  <a:gd name="connsiteY41" fmla="*/ 21 h 10000"/>
                  <a:gd name="connsiteX42" fmla="*/ 5254 w 10000"/>
                  <a:gd name="connsiteY42" fmla="*/ 380 h 10000"/>
                  <a:gd name="connsiteX43" fmla="*/ 5459 w 10000"/>
                  <a:gd name="connsiteY43" fmla="*/ 719 h 10000"/>
                  <a:gd name="connsiteX44" fmla="*/ 5681 w 10000"/>
                  <a:gd name="connsiteY44" fmla="*/ 1048 h 10000"/>
                  <a:gd name="connsiteX45" fmla="*/ 5939 w 10000"/>
                  <a:gd name="connsiteY45" fmla="*/ 1367 h 10000"/>
                  <a:gd name="connsiteX46" fmla="*/ 6215 w 10000"/>
                  <a:gd name="connsiteY46" fmla="*/ 1665 h 10000"/>
                  <a:gd name="connsiteX47" fmla="*/ 6500 w 10000"/>
                  <a:gd name="connsiteY47" fmla="*/ 1942 h 10000"/>
                  <a:gd name="connsiteX48" fmla="*/ 6812 w 10000"/>
                  <a:gd name="connsiteY48" fmla="*/ 2189 h 10000"/>
                  <a:gd name="connsiteX49" fmla="*/ 7133 w 10000"/>
                  <a:gd name="connsiteY49" fmla="*/ 2415 h 10000"/>
                  <a:gd name="connsiteX50" fmla="*/ 7480 w 10000"/>
                  <a:gd name="connsiteY50" fmla="*/ 2631 h 10000"/>
                  <a:gd name="connsiteX51" fmla="*/ 7818 w 10000"/>
                  <a:gd name="connsiteY51" fmla="*/ 2806 h 10000"/>
                  <a:gd name="connsiteX52" fmla="*/ 8183 w 10000"/>
                  <a:gd name="connsiteY52" fmla="*/ 2960 h 10000"/>
                  <a:gd name="connsiteX53" fmla="*/ 8522 w 10000"/>
                  <a:gd name="connsiteY53" fmla="*/ 3083 h 10000"/>
                  <a:gd name="connsiteX54" fmla="*/ 8887 w 10000"/>
                  <a:gd name="connsiteY54" fmla="*/ 3176 h 10000"/>
                  <a:gd name="connsiteX55" fmla="*/ 9261 w 10000"/>
                  <a:gd name="connsiteY55" fmla="*/ 3237 h 10000"/>
                  <a:gd name="connsiteX56" fmla="*/ 9617 w 10000"/>
                  <a:gd name="connsiteY56" fmla="*/ 3279 h 10000"/>
                  <a:gd name="connsiteX57" fmla="*/ 9982 w 10000"/>
                  <a:gd name="connsiteY57" fmla="*/ 3299 h 10000"/>
                  <a:gd name="connsiteX58" fmla="*/ 10000 w 10000"/>
                  <a:gd name="connsiteY58" fmla="*/ 9979 h 10000"/>
                  <a:gd name="connsiteX59" fmla="*/ 10000 w 10000"/>
                  <a:gd name="connsiteY5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00" h="10000">
                    <a:moveTo>
                      <a:pt x="10000" y="10000"/>
                    </a:moveTo>
                    <a:lnTo>
                      <a:pt x="9982" y="10000"/>
                    </a:lnTo>
                    <a:lnTo>
                      <a:pt x="9617" y="10000"/>
                    </a:lnTo>
                    <a:lnTo>
                      <a:pt x="9243" y="9979"/>
                    </a:lnTo>
                    <a:lnTo>
                      <a:pt x="8887" y="9949"/>
                    </a:lnTo>
                    <a:lnTo>
                      <a:pt x="8504" y="9908"/>
                    </a:lnTo>
                    <a:lnTo>
                      <a:pt x="8148" y="9846"/>
                    </a:lnTo>
                    <a:lnTo>
                      <a:pt x="7774" y="9764"/>
                    </a:lnTo>
                    <a:lnTo>
                      <a:pt x="7409" y="9671"/>
                    </a:lnTo>
                    <a:lnTo>
                      <a:pt x="7053" y="9568"/>
                    </a:lnTo>
                    <a:lnTo>
                      <a:pt x="6687" y="9455"/>
                    </a:lnTo>
                    <a:lnTo>
                      <a:pt x="6331" y="9332"/>
                    </a:lnTo>
                    <a:lnTo>
                      <a:pt x="5975" y="9178"/>
                    </a:lnTo>
                    <a:lnTo>
                      <a:pt x="5610" y="9013"/>
                    </a:lnTo>
                    <a:lnTo>
                      <a:pt x="5254" y="8839"/>
                    </a:lnTo>
                    <a:lnTo>
                      <a:pt x="4907" y="8664"/>
                    </a:lnTo>
                    <a:lnTo>
                      <a:pt x="4568" y="8448"/>
                    </a:lnTo>
                    <a:lnTo>
                      <a:pt x="4230" y="8232"/>
                    </a:lnTo>
                    <a:lnTo>
                      <a:pt x="3882" y="7996"/>
                    </a:lnTo>
                    <a:lnTo>
                      <a:pt x="3562" y="7760"/>
                    </a:lnTo>
                    <a:lnTo>
                      <a:pt x="3250" y="7503"/>
                    </a:lnTo>
                    <a:lnTo>
                      <a:pt x="2939" y="7246"/>
                    </a:lnTo>
                    <a:lnTo>
                      <a:pt x="2636" y="6968"/>
                    </a:lnTo>
                    <a:lnTo>
                      <a:pt x="2342" y="6691"/>
                    </a:lnTo>
                    <a:lnTo>
                      <a:pt x="2066" y="6393"/>
                    </a:lnTo>
                    <a:lnTo>
                      <a:pt x="1799" y="6084"/>
                    </a:lnTo>
                    <a:lnTo>
                      <a:pt x="1541" y="5786"/>
                    </a:lnTo>
                    <a:lnTo>
                      <a:pt x="1300" y="5447"/>
                    </a:lnTo>
                    <a:lnTo>
                      <a:pt x="1060" y="5128"/>
                    </a:lnTo>
                    <a:lnTo>
                      <a:pt x="819" y="4800"/>
                    </a:lnTo>
                    <a:lnTo>
                      <a:pt x="614" y="4440"/>
                    </a:lnTo>
                    <a:lnTo>
                      <a:pt x="392" y="4090"/>
                    </a:lnTo>
                    <a:cubicBezTo>
                      <a:pt x="330" y="3970"/>
                      <a:pt x="267" y="3851"/>
                      <a:pt x="205" y="3731"/>
                    </a:cubicBezTo>
                    <a:cubicBezTo>
                      <a:pt x="143" y="3614"/>
                      <a:pt x="80" y="3498"/>
                      <a:pt x="18" y="3381"/>
                    </a:cubicBezTo>
                    <a:lnTo>
                      <a:pt x="0" y="3381"/>
                    </a:lnTo>
                    <a:lnTo>
                      <a:pt x="18" y="3381"/>
                    </a:lnTo>
                    <a:lnTo>
                      <a:pt x="18" y="3361"/>
                    </a:lnTo>
                    <a:lnTo>
                      <a:pt x="5049" y="21"/>
                    </a:lnTo>
                    <a:lnTo>
                      <a:pt x="5049" y="0"/>
                    </a:lnTo>
                    <a:lnTo>
                      <a:pt x="5049" y="21"/>
                    </a:lnTo>
                    <a:lnTo>
                      <a:pt x="5067" y="0"/>
                    </a:lnTo>
                    <a:lnTo>
                      <a:pt x="5049" y="21"/>
                    </a:lnTo>
                    <a:cubicBezTo>
                      <a:pt x="5117" y="141"/>
                      <a:pt x="5186" y="260"/>
                      <a:pt x="5254" y="380"/>
                    </a:cubicBezTo>
                    <a:lnTo>
                      <a:pt x="5459" y="719"/>
                    </a:lnTo>
                    <a:lnTo>
                      <a:pt x="5681" y="1048"/>
                    </a:lnTo>
                    <a:lnTo>
                      <a:pt x="5939" y="1367"/>
                    </a:lnTo>
                    <a:lnTo>
                      <a:pt x="6215" y="1665"/>
                    </a:lnTo>
                    <a:lnTo>
                      <a:pt x="6500" y="1942"/>
                    </a:lnTo>
                    <a:lnTo>
                      <a:pt x="6812" y="2189"/>
                    </a:lnTo>
                    <a:lnTo>
                      <a:pt x="7133" y="2415"/>
                    </a:lnTo>
                    <a:lnTo>
                      <a:pt x="7480" y="2631"/>
                    </a:lnTo>
                    <a:lnTo>
                      <a:pt x="7818" y="2806"/>
                    </a:lnTo>
                    <a:lnTo>
                      <a:pt x="8183" y="2960"/>
                    </a:lnTo>
                    <a:lnTo>
                      <a:pt x="8522" y="3083"/>
                    </a:lnTo>
                    <a:lnTo>
                      <a:pt x="8887" y="3176"/>
                    </a:lnTo>
                    <a:lnTo>
                      <a:pt x="9261" y="3237"/>
                    </a:lnTo>
                    <a:lnTo>
                      <a:pt x="9617" y="3279"/>
                    </a:lnTo>
                    <a:lnTo>
                      <a:pt x="9982" y="3299"/>
                    </a:lnTo>
                    <a:cubicBezTo>
                      <a:pt x="9988" y="5526"/>
                      <a:pt x="9994" y="7752"/>
                      <a:pt x="10000" y="9979"/>
                    </a:cubicBezTo>
                    <a:lnTo>
                      <a:pt x="10000" y="10000"/>
                    </a:lnTo>
                  </a:path>
                </a:pathLst>
              </a:custGeom>
              <a:solidFill>
                <a:schemeClr val="bg1">
                  <a:lumMod val="95000"/>
                </a:schemeClr>
              </a:solidFill>
              <a:ln w="38100" cap="rnd">
                <a:solidFill>
                  <a:schemeClr val="bg1"/>
                </a:solidFill>
                <a:round/>
                <a:headEnd/>
                <a:tailEnd/>
              </a:ln>
            </p:spPr>
            <p:txBody>
              <a:bodyPr lIns="103900" tIns="51951" rIns="103900" bIns="5195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sym typeface="Trebuchet MS" panose="020B0603020202020204" pitchFamily="34" charset="0"/>
                </a:endParaRPr>
              </a:p>
            </p:txBody>
          </p:sp>
        </p:grpSp>
        <p:sp>
          <p:nvSpPr>
            <p:cNvPr id="111" name="Oval 152">
              <a:extLst>
                <a:ext uri="{FF2B5EF4-FFF2-40B4-BE49-F238E27FC236}">
                  <a16:creationId xmlns:a16="http://schemas.microsoft.com/office/drawing/2014/main" id="{6B14EA6B-275A-C712-D77A-701A1FF6D42E}"/>
                </a:ext>
              </a:extLst>
            </p:cNvPr>
            <p:cNvSpPr/>
            <p:nvPr/>
          </p:nvSpPr>
          <p:spPr bwMode="gray">
            <a:xfrm>
              <a:off x="5526504" y="3087416"/>
              <a:ext cx="1713165" cy="1713165"/>
            </a:xfrm>
            <a:prstGeom prst="ellipse">
              <a:avLst/>
            </a:prstGeom>
            <a:solidFill>
              <a:schemeClr val="bg1"/>
            </a:solidFill>
            <a:ln w="76200" cap="flat" cmpd="sng" algn="ctr">
              <a:solidFill>
                <a:srgbClr val="002060"/>
              </a:solid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US" sz="1600" b="0" i="0" u="none" strike="noStrike" kern="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112" name="Rectangle 111">
              <a:extLst>
                <a:ext uri="{FF2B5EF4-FFF2-40B4-BE49-F238E27FC236}">
                  <a16:creationId xmlns:a16="http://schemas.microsoft.com/office/drawing/2014/main" id="{A62908CD-FB35-49EF-6947-84D5BD42DEDB}"/>
                </a:ext>
              </a:extLst>
            </p:cNvPr>
            <p:cNvSpPr/>
            <p:nvPr/>
          </p:nvSpPr>
          <p:spPr>
            <a:xfrm>
              <a:off x="5640375" y="3413968"/>
              <a:ext cx="1540287" cy="1090032"/>
            </a:xfrm>
            <a:prstGeom prst="rect">
              <a:avLst/>
            </a:prstGeom>
          </p:spPr>
          <p:txBody>
            <a:bodyPr wrap="square">
              <a:spAutoFit/>
            </a:bodyPr>
            <a:lstStyle/>
            <a:p>
              <a:pPr marL="0" marR="0" lvl="0" indent="0" algn="ctr" defTabSz="914400" rtl="0" eaLnBrk="1" fontAlgn="auto" latinLnBrk="0" hangingPunct="1">
                <a:lnSpc>
                  <a:spcPct val="100000"/>
                </a:lnSpc>
                <a:spcBef>
                  <a:spcPts val="300"/>
                </a:spcBef>
                <a:spcAft>
                  <a:spcPts val="300"/>
                </a:spcAft>
                <a:buClr>
                  <a:srgbClr val="FFFFFF"/>
                </a:buClr>
                <a:buSzPct val="100000"/>
                <a:buFontTx/>
                <a:buNone/>
                <a:tabLst/>
                <a:defRPr/>
              </a:pPr>
              <a:r>
                <a:rPr kumimoji="0" lang="fr-FR" sz="1200" b="1" i="0" u="none" strike="noStrike" kern="0" cap="none" spc="0" normalizeH="0" baseline="0" noProof="0" dirty="0">
                  <a:ln>
                    <a:noFill/>
                  </a:ln>
                  <a:solidFill>
                    <a:srgbClr val="012A4A"/>
                  </a:solidFill>
                  <a:effectLst/>
                  <a:uLnTx/>
                  <a:uFillTx/>
                  <a:latin typeface="Verdana"/>
                  <a:ea typeface="+mn-ea"/>
                  <a:cs typeface="+mn-cs"/>
                </a:rPr>
                <a:t>Options politiques pour stimuler la MRD en Afrique</a:t>
              </a:r>
              <a:endParaRPr kumimoji="0" lang="da-DK" sz="1200" b="1" i="0" u="none" strike="noStrike" kern="0" cap="none" spc="0" normalizeH="0" baseline="0" noProof="0" dirty="0">
                <a:ln>
                  <a:noFill/>
                </a:ln>
                <a:solidFill>
                  <a:srgbClr val="012A4A"/>
                </a:solidFill>
                <a:effectLst/>
                <a:uLnTx/>
                <a:uFillTx/>
                <a:latin typeface="Verdana"/>
                <a:ea typeface="+mn-ea"/>
                <a:cs typeface="+mn-cs"/>
              </a:endParaRPr>
            </a:p>
          </p:txBody>
        </p:sp>
        <p:sp>
          <p:nvSpPr>
            <p:cNvPr id="113" name="Oval 33">
              <a:extLst>
                <a:ext uri="{FF2B5EF4-FFF2-40B4-BE49-F238E27FC236}">
                  <a16:creationId xmlns:a16="http://schemas.microsoft.com/office/drawing/2014/main" id="{DC256186-B622-1B34-50F9-93DC9E7E0819}"/>
                </a:ext>
              </a:extLst>
            </p:cNvPr>
            <p:cNvSpPr/>
            <p:nvPr/>
          </p:nvSpPr>
          <p:spPr bwMode="gray">
            <a:xfrm rot="21127265">
              <a:off x="6793177" y="2316074"/>
              <a:ext cx="736492" cy="746721"/>
            </a:xfrm>
            <a:prstGeom prst="ellipse">
              <a:avLst/>
            </a:prstGeom>
            <a:solidFill>
              <a:srgbClr val="013A63"/>
            </a:solidFill>
            <a:ln w="38100" cap="flat" cmpd="sng" algn="ctr">
              <a:solidFill>
                <a:schemeClr val="bg1"/>
              </a:solid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US" sz="1600" b="0" i="0" u="none" strike="noStrike" kern="0" cap="none" spc="0" normalizeH="0" baseline="0" noProof="0" dirty="0">
                <a:ln>
                  <a:noFill/>
                </a:ln>
                <a:solidFill>
                  <a:srgbClr val="FFFFFF"/>
                </a:solidFill>
                <a:effectLst/>
                <a:uLnTx/>
                <a:uFillTx/>
                <a:latin typeface="Verdana" panose="020B0604030504040204" pitchFamily="34" charset="0"/>
                <a:ea typeface="+mn-ea"/>
                <a:cs typeface="+mn-cs"/>
              </a:endParaRPr>
            </a:p>
          </p:txBody>
        </p:sp>
        <p:pic>
          <p:nvPicPr>
            <p:cNvPr id="114" name="Graphic 11" descr="List">
              <a:extLst>
                <a:ext uri="{FF2B5EF4-FFF2-40B4-BE49-F238E27FC236}">
                  <a16:creationId xmlns:a16="http://schemas.microsoft.com/office/drawing/2014/main" id="{8D08F157-4E86-DBC5-99BE-84B5D32D9F0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69895" y="2397906"/>
              <a:ext cx="583056" cy="583056"/>
            </a:xfrm>
            <a:prstGeom prst="rect">
              <a:avLst/>
            </a:prstGeom>
          </p:spPr>
        </p:pic>
        <p:sp>
          <p:nvSpPr>
            <p:cNvPr id="115" name="Oval 175">
              <a:extLst>
                <a:ext uri="{FF2B5EF4-FFF2-40B4-BE49-F238E27FC236}">
                  <a16:creationId xmlns:a16="http://schemas.microsoft.com/office/drawing/2014/main" id="{9B4E803E-3B73-10BA-3BCB-87DD7FE60C6B}"/>
                </a:ext>
              </a:extLst>
            </p:cNvPr>
            <p:cNvSpPr/>
            <p:nvPr/>
          </p:nvSpPr>
          <p:spPr bwMode="gray">
            <a:xfrm rot="21127265">
              <a:off x="5285936" y="2316479"/>
              <a:ext cx="734959" cy="745911"/>
            </a:xfrm>
            <a:prstGeom prst="ellipse">
              <a:avLst/>
            </a:prstGeom>
            <a:solidFill>
              <a:srgbClr val="012A4A"/>
            </a:solidFill>
            <a:ln w="38100" cap="flat" cmpd="sng" algn="ctr">
              <a:solidFill>
                <a:schemeClr val="bg1"/>
              </a:solid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US" sz="1600" b="0" i="0" u="none" strike="noStrike" kern="0" cap="none" spc="0" normalizeH="0" baseline="0" noProof="0" dirty="0">
                <a:ln>
                  <a:noFill/>
                </a:ln>
                <a:solidFill>
                  <a:srgbClr val="FF0000"/>
                </a:solidFill>
                <a:effectLst/>
                <a:uLnTx/>
                <a:uFillTx/>
                <a:latin typeface="Verdana" panose="020B0604030504040204" pitchFamily="34" charset="0"/>
                <a:ea typeface="+mn-ea"/>
                <a:cs typeface="+mn-cs"/>
              </a:endParaRPr>
            </a:p>
          </p:txBody>
        </p:sp>
        <p:pic>
          <p:nvPicPr>
            <p:cNvPr id="116" name="Graphic 34" descr="Bar chart">
              <a:extLst>
                <a:ext uri="{FF2B5EF4-FFF2-40B4-BE49-F238E27FC236}">
                  <a16:creationId xmlns:a16="http://schemas.microsoft.com/office/drawing/2014/main" id="{237FE5C8-8788-E238-AA58-A8DB78F2CA1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363017" y="2399037"/>
              <a:ext cx="580795" cy="580795"/>
            </a:xfrm>
            <a:prstGeom prst="rect">
              <a:avLst/>
            </a:prstGeom>
          </p:spPr>
        </p:pic>
        <p:sp>
          <p:nvSpPr>
            <p:cNvPr id="117" name="Oval 26">
              <a:extLst>
                <a:ext uri="{FF2B5EF4-FFF2-40B4-BE49-F238E27FC236}">
                  <a16:creationId xmlns:a16="http://schemas.microsoft.com/office/drawing/2014/main" id="{47E0F5D9-0877-148B-0523-6919ABC22875}"/>
                </a:ext>
              </a:extLst>
            </p:cNvPr>
            <p:cNvSpPr/>
            <p:nvPr/>
          </p:nvSpPr>
          <p:spPr bwMode="gray">
            <a:xfrm rot="21127265">
              <a:off x="5296077" y="4893097"/>
              <a:ext cx="736492" cy="746721"/>
            </a:xfrm>
            <a:prstGeom prst="ellipse">
              <a:avLst/>
            </a:prstGeom>
            <a:solidFill>
              <a:srgbClr val="2A6F97"/>
            </a:solidFill>
            <a:ln w="38100" cap="flat" cmpd="sng" algn="ctr">
              <a:solidFill>
                <a:schemeClr val="bg1"/>
              </a:solid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US" sz="1600" b="0" i="0" u="none" strike="noStrike" kern="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118" name="Oval 33">
              <a:extLst>
                <a:ext uri="{FF2B5EF4-FFF2-40B4-BE49-F238E27FC236}">
                  <a16:creationId xmlns:a16="http://schemas.microsoft.com/office/drawing/2014/main" id="{B13B1CFF-FB9F-7E1F-C32A-9E8ED3B58B95}"/>
                </a:ext>
              </a:extLst>
            </p:cNvPr>
            <p:cNvSpPr/>
            <p:nvPr/>
          </p:nvSpPr>
          <p:spPr bwMode="gray">
            <a:xfrm rot="21127265">
              <a:off x="6793177" y="4844403"/>
              <a:ext cx="736492" cy="746721"/>
            </a:xfrm>
            <a:prstGeom prst="ellipse">
              <a:avLst/>
            </a:prstGeom>
            <a:solidFill>
              <a:srgbClr val="014F86"/>
            </a:solidFill>
            <a:ln w="38100" cap="flat" cmpd="sng" algn="ctr">
              <a:solidFill>
                <a:schemeClr val="bg1"/>
              </a:solid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US" sz="1600" b="0" i="0" u="none" strike="noStrike" kern="0" cap="none" spc="0" normalizeH="0" baseline="0" noProof="0" dirty="0">
                <a:ln>
                  <a:noFill/>
                </a:ln>
                <a:solidFill>
                  <a:srgbClr val="FFFFFF"/>
                </a:solidFill>
                <a:effectLst/>
                <a:uLnTx/>
                <a:uFillTx/>
                <a:latin typeface="Verdana" panose="020B0604030504040204" pitchFamily="34" charset="0"/>
                <a:ea typeface="+mn-ea"/>
                <a:cs typeface="+mn-cs"/>
              </a:endParaRPr>
            </a:p>
          </p:txBody>
        </p:sp>
        <p:pic>
          <p:nvPicPr>
            <p:cNvPr id="119" name="Graphic 11" descr="List">
              <a:extLst>
                <a:ext uri="{FF2B5EF4-FFF2-40B4-BE49-F238E27FC236}">
                  <a16:creationId xmlns:a16="http://schemas.microsoft.com/office/drawing/2014/main" id="{E54A1F94-A11B-8E47-E687-28FD5FC6B23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69895" y="4926235"/>
              <a:ext cx="583056" cy="583056"/>
            </a:xfrm>
            <a:prstGeom prst="rect">
              <a:avLst/>
            </a:prstGeom>
          </p:spPr>
        </p:pic>
        <p:sp>
          <p:nvSpPr>
            <p:cNvPr id="120" name="Oval 33">
              <a:extLst>
                <a:ext uri="{FF2B5EF4-FFF2-40B4-BE49-F238E27FC236}">
                  <a16:creationId xmlns:a16="http://schemas.microsoft.com/office/drawing/2014/main" id="{1AB61C6A-A584-F5C6-EAEE-97CCC3AA0DF5}"/>
                </a:ext>
              </a:extLst>
            </p:cNvPr>
            <p:cNvSpPr/>
            <p:nvPr/>
          </p:nvSpPr>
          <p:spPr bwMode="gray">
            <a:xfrm rot="21127265">
              <a:off x="7527254" y="3570638"/>
              <a:ext cx="736492" cy="746721"/>
            </a:xfrm>
            <a:prstGeom prst="ellipse">
              <a:avLst/>
            </a:prstGeom>
            <a:solidFill>
              <a:srgbClr val="01497C"/>
            </a:solidFill>
            <a:ln w="38100" cap="flat" cmpd="sng" algn="ctr">
              <a:solidFill>
                <a:schemeClr val="bg1"/>
              </a:solid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US" sz="1600" b="0" i="0" u="none" strike="noStrike" kern="0" cap="none" spc="0" normalizeH="0" baseline="0" noProof="0">
                <a:ln>
                  <a:noFill/>
                </a:ln>
                <a:solidFill>
                  <a:srgbClr val="FFFFFF"/>
                </a:solidFill>
                <a:effectLst/>
                <a:uLnTx/>
                <a:uFillTx/>
                <a:latin typeface="Verdana" panose="020B0604030504040204" pitchFamily="34" charset="0"/>
                <a:ea typeface="+mn-ea"/>
                <a:cs typeface="+mn-cs"/>
              </a:endParaRPr>
            </a:p>
          </p:txBody>
        </p:sp>
        <p:pic>
          <p:nvPicPr>
            <p:cNvPr id="121" name="Graphic 11" descr="Dollar">
              <a:extLst>
                <a:ext uri="{FF2B5EF4-FFF2-40B4-BE49-F238E27FC236}">
                  <a16:creationId xmlns:a16="http://schemas.microsoft.com/office/drawing/2014/main" id="{26CB2214-EDA6-C89D-ACBA-A1618C28D8B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603972" y="3652470"/>
              <a:ext cx="583055" cy="583056"/>
            </a:xfrm>
            <a:prstGeom prst="rect">
              <a:avLst/>
            </a:prstGeom>
          </p:spPr>
        </p:pic>
        <p:sp>
          <p:nvSpPr>
            <p:cNvPr id="122" name="Oval 29">
              <a:extLst>
                <a:ext uri="{FF2B5EF4-FFF2-40B4-BE49-F238E27FC236}">
                  <a16:creationId xmlns:a16="http://schemas.microsoft.com/office/drawing/2014/main" id="{6AD1F831-F198-5216-FFB1-60A862CB3776}"/>
                </a:ext>
              </a:extLst>
            </p:cNvPr>
            <p:cNvSpPr/>
            <p:nvPr/>
          </p:nvSpPr>
          <p:spPr bwMode="gray">
            <a:xfrm rot="21127265">
              <a:off x="4502426" y="3570638"/>
              <a:ext cx="736492" cy="746721"/>
            </a:xfrm>
            <a:prstGeom prst="ellipse">
              <a:avLst/>
            </a:prstGeom>
            <a:solidFill>
              <a:srgbClr val="2C7DA0"/>
            </a:solidFill>
            <a:ln w="38100" cap="flat" cmpd="sng" algn="ctr">
              <a:solidFill>
                <a:schemeClr val="bg1"/>
              </a:solid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en-US" sz="1600" b="0" i="0" u="none" strike="noStrike" kern="0" cap="none" spc="0" normalizeH="0" baseline="0" noProof="0">
                <a:ln>
                  <a:noFill/>
                </a:ln>
                <a:solidFill>
                  <a:srgbClr val="FFFFFF"/>
                </a:solidFill>
                <a:effectLst/>
                <a:uLnTx/>
                <a:uFillTx/>
                <a:latin typeface="Verdana" panose="020B0604030504040204" pitchFamily="34" charset="0"/>
                <a:ea typeface="+mn-ea"/>
                <a:cs typeface="+mn-cs"/>
              </a:endParaRPr>
            </a:p>
          </p:txBody>
        </p:sp>
        <p:pic>
          <p:nvPicPr>
            <p:cNvPr id="123" name="Graphic 40" descr="Court">
              <a:extLst>
                <a:ext uri="{FF2B5EF4-FFF2-40B4-BE49-F238E27FC236}">
                  <a16:creationId xmlns:a16="http://schemas.microsoft.com/office/drawing/2014/main" id="{57CC51AE-98AB-AD09-CD71-F7F80D46058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79144" y="3652470"/>
              <a:ext cx="583056" cy="583056"/>
            </a:xfrm>
            <a:prstGeom prst="rect">
              <a:avLst/>
            </a:prstGeom>
          </p:spPr>
        </p:pic>
        <p:grpSp>
          <p:nvGrpSpPr>
            <p:cNvPr id="124" name="Groupe 123">
              <a:extLst>
                <a:ext uri="{FF2B5EF4-FFF2-40B4-BE49-F238E27FC236}">
                  <a16:creationId xmlns:a16="http://schemas.microsoft.com/office/drawing/2014/main" id="{178372E4-EB4D-985B-C3AD-698F9A9E490D}"/>
                </a:ext>
              </a:extLst>
            </p:cNvPr>
            <p:cNvGrpSpPr/>
            <p:nvPr/>
          </p:nvGrpSpPr>
          <p:grpSpPr>
            <a:xfrm>
              <a:off x="5409485" y="4976480"/>
              <a:ext cx="479807" cy="479807"/>
              <a:chOff x="5409485" y="4976480"/>
              <a:chExt cx="479807" cy="479807"/>
            </a:xfrm>
          </p:grpSpPr>
          <p:sp>
            <p:nvSpPr>
              <p:cNvPr id="125" name="Forme libre : forme 51">
                <a:extLst>
                  <a:ext uri="{FF2B5EF4-FFF2-40B4-BE49-F238E27FC236}">
                    <a16:creationId xmlns:a16="http://schemas.microsoft.com/office/drawing/2014/main" id="{F05DF0A8-5D2B-6B3A-ED45-9BCA39C05E23}"/>
                  </a:ext>
                </a:extLst>
              </p:cNvPr>
              <p:cNvSpPr/>
              <p:nvPr/>
            </p:nvSpPr>
            <p:spPr>
              <a:xfrm>
                <a:off x="5578936" y="4976480"/>
                <a:ext cx="310356" cy="309748"/>
              </a:xfrm>
              <a:custGeom>
                <a:avLst/>
                <a:gdLst>
                  <a:gd name="connsiteX0" fmla="*/ 255695 w 310356"/>
                  <a:gd name="connsiteY0" fmla="*/ 54662 h 309748"/>
                  <a:gd name="connsiteX1" fmla="*/ 249621 w 310356"/>
                  <a:gd name="connsiteY1" fmla="*/ 0 h 309748"/>
                  <a:gd name="connsiteX2" fmla="*/ 182813 w 310356"/>
                  <a:gd name="connsiteY2" fmla="*/ 66809 h 309748"/>
                  <a:gd name="connsiteX3" fmla="*/ 186457 w 310356"/>
                  <a:gd name="connsiteY3" fmla="*/ 98391 h 309748"/>
                  <a:gd name="connsiteX4" fmla="*/ 89281 w 310356"/>
                  <a:gd name="connsiteY4" fmla="*/ 195567 h 309748"/>
                  <a:gd name="connsiteX5" fmla="*/ 60735 w 310356"/>
                  <a:gd name="connsiteY5" fmla="*/ 188279 h 309748"/>
                  <a:gd name="connsiteX6" fmla="*/ 0 w 310356"/>
                  <a:gd name="connsiteY6" fmla="*/ 249014 h 309748"/>
                  <a:gd name="connsiteX7" fmla="*/ 60735 w 310356"/>
                  <a:gd name="connsiteY7" fmla="*/ 309749 h 309748"/>
                  <a:gd name="connsiteX8" fmla="*/ 121470 w 310356"/>
                  <a:gd name="connsiteY8" fmla="*/ 249014 h 309748"/>
                  <a:gd name="connsiteX9" fmla="*/ 114789 w 310356"/>
                  <a:gd name="connsiteY9" fmla="*/ 221075 h 309748"/>
                  <a:gd name="connsiteX10" fmla="*/ 211966 w 310356"/>
                  <a:gd name="connsiteY10" fmla="*/ 123899 h 309748"/>
                  <a:gd name="connsiteX11" fmla="*/ 243548 w 310356"/>
                  <a:gd name="connsiteY11" fmla="*/ 127544 h 309748"/>
                  <a:gd name="connsiteX12" fmla="*/ 310356 w 310356"/>
                  <a:gd name="connsiteY12" fmla="*/ 60735 h 309748"/>
                  <a:gd name="connsiteX13" fmla="*/ 255695 w 310356"/>
                  <a:gd name="connsiteY13" fmla="*/ 54662 h 30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356" h="309748">
                    <a:moveTo>
                      <a:pt x="255695" y="54662"/>
                    </a:moveTo>
                    <a:lnTo>
                      <a:pt x="249621" y="0"/>
                    </a:lnTo>
                    <a:lnTo>
                      <a:pt x="182813" y="66809"/>
                    </a:lnTo>
                    <a:lnTo>
                      <a:pt x="186457" y="98391"/>
                    </a:lnTo>
                    <a:lnTo>
                      <a:pt x="89281" y="195567"/>
                    </a:lnTo>
                    <a:cubicBezTo>
                      <a:pt x="80778" y="191315"/>
                      <a:pt x="71060" y="188279"/>
                      <a:pt x="60735" y="188279"/>
                    </a:cubicBezTo>
                    <a:cubicBezTo>
                      <a:pt x="27331" y="188279"/>
                      <a:pt x="0" y="215609"/>
                      <a:pt x="0" y="249014"/>
                    </a:cubicBezTo>
                    <a:cubicBezTo>
                      <a:pt x="0" y="282418"/>
                      <a:pt x="27331" y="309749"/>
                      <a:pt x="60735" y="309749"/>
                    </a:cubicBezTo>
                    <a:cubicBezTo>
                      <a:pt x="94139" y="309749"/>
                      <a:pt x="121470" y="282418"/>
                      <a:pt x="121470" y="249014"/>
                    </a:cubicBezTo>
                    <a:cubicBezTo>
                      <a:pt x="121470" y="238689"/>
                      <a:pt x="119041" y="229578"/>
                      <a:pt x="114789" y="221075"/>
                    </a:cubicBezTo>
                    <a:lnTo>
                      <a:pt x="211966" y="123899"/>
                    </a:lnTo>
                    <a:lnTo>
                      <a:pt x="243548" y="127544"/>
                    </a:lnTo>
                    <a:lnTo>
                      <a:pt x="310356" y="60735"/>
                    </a:lnTo>
                    <a:lnTo>
                      <a:pt x="255695" y="54662"/>
                    </a:lnTo>
                    <a:close/>
                  </a:path>
                </a:pathLst>
              </a:custGeom>
              <a:solidFill>
                <a:schemeClr val="bg1"/>
              </a:solidFill>
              <a:ln w="6052" cap="flat">
                <a:noFill/>
                <a:prstDash val="solid"/>
                <a:miter/>
              </a:ln>
            </p:spPr>
            <p:txBody>
              <a:bodyPr rtlCol="0" anchor="ctr"/>
              <a:lstStyle/>
              <a:p>
                <a:endParaRPr lang="fr-CI"/>
              </a:p>
            </p:txBody>
          </p:sp>
          <p:sp>
            <p:nvSpPr>
              <p:cNvPr id="126" name="Forme libre : forme 52">
                <a:extLst>
                  <a:ext uri="{FF2B5EF4-FFF2-40B4-BE49-F238E27FC236}">
                    <a16:creationId xmlns:a16="http://schemas.microsoft.com/office/drawing/2014/main" id="{21AD20FC-DA49-EA24-5402-B6E6EE7A4456}"/>
                  </a:ext>
                </a:extLst>
              </p:cNvPr>
              <p:cNvSpPr/>
              <p:nvPr/>
            </p:nvSpPr>
            <p:spPr>
              <a:xfrm>
                <a:off x="5409485" y="4994701"/>
                <a:ext cx="461586" cy="461586"/>
              </a:xfrm>
              <a:custGeom>
                <a:avLst/>
                <a:gdLst>
                  <a:gd name="connsiteX0" fmla="*/ 430005 w 461586"/>
                  <a:gd name="connsiteY0" fmla="*/ 126329 h 461586"/>
                  <a:gd name="connsiteX1" fmla="*/ 422109 w 461586"/>
                  <a:gd name="connsiteY1" fmla="*/ 134832 h 461586"/>
                  <a:gd name="connsiteX2" fmla="*/ 410569 w 461586"/>
                  <a:gd name="connsiteY2" fmla="*/ 133617 h 461586"/>
                  <a:gd name="connsiteX3" fmla="*/ 397815 w 461586"/>
                  <a:gd name="connsiteY3" fmla="*/ 131795 h 461586"/>
                  <a:gd name="connsiteX4" fmla="*/ 425146 w 461586"/>
                  <a:gd name="connsiteY4" fmla="*/ 230793 h 461586"/>
                  <a:gd name="connsiteX5" fmla="*/ 230793 w 461586"/>
                  <a:gd name="connsiteY5" fmla="*/ 425145 h 461586"/>
                  <a:gd name="connsiteX6" fmla="*/ 36441 w 461586"/>
                  <a:gd name="connsiteY6" fmla="*/ 230793 h 461586"/>
                  <a:gd name="connsiteX7" fmla="*/ 230793 w 461586"/>
                  <a:gd name="connsiteY7" fmla="*/ 36441 h 461586"/>
                  <a:gd name="connsiteX8" fmla="*/ 329792 w 461586"/>
                  <a:gd name="connsiteY8" fmla="*/ 63772 h 461586"/>
                  <a:gd name="connsiteX9" fmla="*/ 328577 w 461586"/>
                  <a:gd name="connsiteY9" fmla="*/ 51625 h 461586"/>
                  <a:gd name="connsiteX10" fmla="*/ 326755 w 461586"/>
                  <a:gd name="connsiteY10" fmla="*/ 39478 h 461586"/>
                  <a:gd name="connsiteX11" fmla="*/ 335258 w 461586"/>
                  <a:gd name="connsiteY11" fmla="*/ 30975 h 461586"/>
                  <a:gd name="connsiteX12" fmla="*/ 339509 w 461586"/>
                  <a:gd name="connsiteY12" fmla="*/ 26723 h 461586"/>
                  <a:gd name="connsiteX13" fmla="*/ 230793 w 461586"/>
                  <a:gd name="connsiteY13" fmla="*/ 0 h 461586"/>
                  <a:gd name="connsiteX14" fmla="*/ 0 w 461586"/>
                  <a:gd name="connsiteY14" fmla="*/ 230793 h 461586"/>
                  <a:gd name="connsiteX15" fmla="*/ 230793 w 461586"/>
                  <a:gd name="connsiteY15" fmla="*/ 461586 h 461586"/>
                  <a:gd name="connsiteX16" fmla="*/ 461587 w 461586"/>
                  <a:gd name="connsiteY16" fmla="*/ 230793 h 461586"/>
                  <a:gd name="connsiteX17" fmla="*/ 434256 w 461586"/>
                  <a:gd name="connsiteY17" fmla="*/ 122685 h 461586"/>
                  <a:gd name="connsiteX18" fmla="*/ 430005 w 461586"/>
                  <a:gd name="connsiteY18" fmla="*/ 126329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586" h="461586">
                    <a:moveTo>
                      <a:pt x="430005" y="126329"/>
                    </a:moveTo>
                    <a:lnTo>
                      <a:pt x="422109" y="134832"/>
                    </a:lnTo>
                    <a:lnTo>
                      <a:pt x="410569" y="133617"/>
                    </a:lnTo>
                    <a:lnTo>
                      <a:pt x="397815" y="131795"/>
                    </a:lnTo>
                    <a:cubicBezTo>
                      <a:pt x="414821" y="160948"/>
                      <a:pt x="425146" y="194352"/>
                      <a:pt x="425146" y="230793"/>
                    </a:cubicBezTo>
                    <a:cubicBezTo>
                      <a:pt x="425146" y="337687"/>
                      <a:pt x="337687" y="425145"/>
                      <a:pt x="230793" y="425145"/>
                    </a:cubicBezTo>
                    <a:cubicBezTo>
                      <a:pt x="123900" y="425145"/>
                      <a:pt x="36441" y="337687"/>
                      <a:pt x="36441" y="230793"/>
                    </a:cubicBezTo>
                    <a:cubicBezTo>
                      <a:pt x="36441" y="123899"/>
                      <a:pt x="123900" y="36441"/>
                      <a:pt x="230793" y="36441"/>
                    </a:cubicBezTo>
                    <a:cubicBezTo>
                      <a:pt x="266627" y="36441"/>
                      <a:pt x="300639" y="46159"/>
                      <a:pt x="329792" y="63772"/>
                    </a:cubicBezTo>
                    <a:lnTo>
                      <a:pt x="328577" y="51625"/>
                    </a:lnTo>
                    <a:lnTo>
                      <a:pt x="326755" y="39478"/>
                    </a:lnTo>
                    <a:lnTo>
                      <a:pt x="335258" y="30975"/>
                    </a:lnTo>
                    <a:lnTo>
                      <a:pt x="339509" y="26723"/>
                    </a:lnTo>
                    <a:cubicBezTo>
                      <a:pt x="306712" y="9718"/>
                      <a:pt x="270271" y="0"/>
                      <a:pt x="230793" y="0"/>
                    </a:cubicBezTo>
                    <a:cubicBezTo>
                      <a:pt x="103250" y="0"/>
                      <a:pt x="0" y="103250"/>
                      <a:pt x="0" y="230793"/>
                    </a:cubicBezTo>
                    <a:cubicBezTo>
                      <a:pt x="0" y="358337"/>
                      <a:pt x="103250" y="461586"/>
                      <a:pt x="230793" y="461586"/>
                    </a:cubicBezTo>
                    <a:cubicBezTo>
                      <a:pt x="358337" y="461586"/>
                      <a:pt x="461587" y="358337"/>
                      <a:pt x="461587" y="230793"/>
                    </a:cubicBezTo>
                    <a:cubicBezTo>
                      <a:pt x="461587" y="191315"/>
                      <a:pt x="451869" y="154874"/>
                      <a:pt x="434256" y="122685"/>
                    </a:cubicBezTo>
                    <a:lnTo>
                      <a:pt x="430005" y="126329"/>
                    </a:lnTo>
                    <a:close/>
                  </a:path>
                </a:pathLst>
              </a:custGeom>
              <a:solidFill>
                <a:schemeClr val="bg1"/>
              </a:solidFill>
              <a:ln w="6052" cap="flat">
                <a:noFill/>
                <a:prstDash val="solid"/>
                <a:miter/>
              </a:ln>
            </p:spPr>
            <p:txBody>
              <a:bodyPr rtlCol="0" anchor="ctr"/>
              <a:lstStyle/>
              <a:p>
                <a:endParaRPr lang="fr-CI"/>
              </a:p>
            </p:txBody>
          </p:sp>
          <p:sp>
            <p:nvSpPr>
              <p:cNvPr id="127" name="Forme libre : forme 53">
                <a:extLst>
                  <a:ext uri="{FF2B5EF4-FFF2-40B4-BE49-F238E27FC236}">
                    <a16:creationId xmlns:a16="http://schemas.microsoft.com/office/drawing/2014/main" id="{921A5274-AF3A-4188-FCAF-A4C131866812}"/>
                  </a:ext>
                </a:extLst>
              </p:cNvPr>
              <p:cNvSpPr/>
              <p:nvPr/>
            </p:nvSpPr>
            <p:spPr>
              <a:xfrm>
                <a:off x="5494514" y="5079730"/>
                <a:ext cx="291528" cy="291528"/>
              </a:xfrm>
              <a:custGeom>
                <a:avLst/>
                <a:gdLst>
                  <a:gd name="connsiteX0" fmla="*/ 247192 w 291528"/>
                  <a:gd name="connsiteY0" fmla="*/ 104464 h 291528"/>
                  <a:gd name="connsiteX1" fmla="*/ 255087 w 291528"/>
                  <a:gd name="connsiteY1" fmla="*/ 145764 h 291528"/>
                  <a:gd name="connsiteX2" fmla="*/ 145764 w 291528"/>
                  <a:gd name="connsiteY2" fmla="*/ 255087 h 291528"/>
                  <a:gd name="connsiteX3" fmla="*/ 36441 w 291528"/>
                  <a:gd name="connsiteY3" fmla="*/ 145764 h 291528"/>
                  <a:gd name="connsiteX4" fmla="*/ 145764 w 291528"/>
                  <a:gd name="connsiteY4" fmla="*/ 36441 h 291528"/>
                  <a:gd name="connsiteX5" fmla="*/ 187064 w 291528"/>
                  <a:gd name="connsiteY5" fmla="*/ 44337 h 291528"/>
                  <a:gd name="connsiteX6" fmla="*/ 214395 w 291528"/>
                  <a:gd name="connsiteY6" fmla="*/ 17006 h 291528"/>
                  <a:gd name="connsiteX7" fmla="*/ 145764 w 291528"/>
                  <a:gd name="connsiteY7" fmla="*/ 0 h 291528"/>
                  <a:gd name="connsiteX8" fmla="*/ 0 w 291528"/>
                  <a:gd name="connsiteY8" fmla="*/ 145764 h 291528"/>
                  <a:gd name="connsiteX9" fmla="*/ 145764 w 291528"/>
                  <a:gd name="connsiteY9" fmla="*/ 291528 h 291528"/>
                  <a:gd name="connsiteX10" fmla="*/ 291529 w 291528"/>
                  <a:gd name="connsiteY10" fmla="*/ 145764 h 291528"/>
                  <a:gd name="connsiteX11" fmla="*/ 274523 w 291528"/>
                  <a:gd name="connsiteY11" fmla="*/ 77133 h 291528"/>
                  <a:gd name="connsiteX12" fmla="*/ 247192 w 291528"/>
                  <a:gd name="connsiteY12" fmla="*/ 104464 h 29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28" h="291528">
                    <a:moveTo>
                      <a:pt x="247192" y="104464"/>
                    </a:moveTo>
                    <a:cubicBezTo>
                      <a:pt x="252658" y="117219"/>
                      <a:pt x="255087" y="131188"/>
                      <a:pt x="255087" y="145764"/>
                    </a:cubicBezTo>
                    <a:cubicBezTo>
                      <a:pt x="255087" y="205892"/>
                      <a:pt x="205892" y="255087"/>
                      <a:pt x="145764" y="255087"/>
                    </a:cubicBezTo>
                    <a:cubicBezTo>
                      <a:pt x="85636" y="255087"/>
                      <a:pt x="36441" y="205892"/>
                      <a:pt x="36441" y="145764"/>
                    </a:cubicBezTo>
                    <a:cubicBezTo>
                      <a:pt x="36441" y="85636"/>
                      <a:pt x="85636" y="36441"/>
                      <a:pt x="145764" y="36441"/>
                    </a:cubicBezTo>
                    <a:cubicBezTo>
                      <a:pt x="160341" y="36441"/>
                      <a:pt x="174310" y="39478"/>
                      <a:pt x="187064" y="44337"/>
                    </a:cubicBezTo>
                    <a:lnTo>
                      <a:pt x="214395" y="17006"/>
                    </a:lnTo>
                    <a:cubicBezTo>
                      <a:pt x="193745" y="6074"/>
                      <a:pt x="170666" y="0"/>
                      <a:pt x="145764" y="0"/>
                    </a:cubicBezTo>
                    <a:cubicBezTo>
                      <a:pt x="65594" y="0"/>
                      <a:pt x="0" y="65594"/>
                      <a:pt x="0" y="145764"/>
                    </a:cubicBezTo>
                    <a:cubicBezTo>
                      <a:pt x="0" y="225934"/>
                      <a:pt x="65594" y="291528"/>
                      <a:pt x="145764" y="291528"/>
                    </a:cubicBezTo>
                    <a:cubicBezTo>
                      <a:pt x="225935" y="291528"/>
                      <a:pt x="291529" y="225934"/>
                      <a:pt x="291529" y="145764"/>
                    </a:cubicBezTo>
                    <a:cubicBezTo>
                      <a:pt x="291529" y="120863"/>
                      <a:pt x="285455" y="97783"/>
                      <a:pt x="274523" y="77133"/>
                    </a:cubicBezTo>
                    <a:lnTo>
                      <a:pt x="247192" y="104464"/>
                    </a:lnTo>
                    <a:close/>
                  </a:path>
                </a:pathLst>
              </a:custGeom>
              <a:solidFill>
                <a:schemeClr val="bg1"/>
              </a:solidFill>
              <a:ln w="6052" cap="flat">
                <a:noFill/>
                <a:prstDash val="solid"/>
                <a:miter/>
              </a:ln>
            </p:spPr>
            <p:txBody>
              <a:bodyPr rtlCol="0" anchor="ctr"/>
              <a:lstStyle/>
              <a:p>
                <a:endParaRPr lang="fr-CI"/>
              </a:p>
            </p:txBody>
          </p:sp>
        </p:grpSp>
        <p:sp>
          <p:nvSpPr>
            <p:cNvPr id="128" name="Rechteck 77">
              <a:extLst>
                <a:ext uri="{FF2B5EF4-FFF2-40B4-BE49-F238E27FC236}">
                  <a16:creationId xmlns:a16="http://schemas.microsoft.com/office/drawing/2014/main" id="{1C958A7B-0F2C-E36C-FA0E-9B34E7A4267C}"/>
                </a:ext>
              </a:extLst>
            </p:cNvPr>
            <p:cNvSpPr/>
            <p:nvPr/>
          </p:nvSpPr>
          <p:spPr bwMode="gray">
            <a:xfrm>
              <a:off x="412748" y="2215010"/>
              <a:ext cx="4460087" cy="968955"/>
            </a:xfrm>
            <a:prstGeom prst="rect">
              <a:avLst/>
            </a:prstGeom>
            <a:noFill/>
            <a:ln w="317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defTabSz="914400" rtl="0" eaLnBrk="1" fontAlgn="auto" latinLnBrk="0" hangingPunct="1">
                <a:lnSpc>
                  <a:spcPct val="100000"/>
                </a:lnSpc>
                <a:spcBef>
                  <a:spcPts val="300"/>
                </a:spcBef>
                <a:spcAft>
                  <a:spcPts val="300"/>
                </a:spcAft>
                <a:buClr>
                  <a:srgbClr val="FFFFFF"/>
                </a:buClr>
                <a:buSzPct val="100000"/>
                <a:tabLst/>
                <a:defRPr/>
              </a:pPr>
              <a:r>
                <a:rPr kumimoji="0" lang="da-DK"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Strenghthen</a:t>
              </a:r>
              <a:r>
                <a:rPr kumimoji="0" lang="da-DK"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a-DK"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Tax</a:t>
              </a:r>
              <a:r>
                <a:rPr kumimoji="0" lang="da-DK"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a-DK"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Adminstrative</a:t>
              </a:r>
              <a:r>
                <a:rPr kumimoji="0" lang="da-DK"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a-DK"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Capacity</a:t>
              </a:r>
              <a:endParaRPr kumimoji="0" lang="da-DK"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defTabSz="914400" rtl="0" eaLnBrk="1" fontAlgn="auto" latinLnBrk="0" hangingPunct="1">
                <a:lnSpc>
                  <a:spcPct val="100000"/>
                </a:lnSpc>
                <a:spcBef>
                  <a:spcPts val="300"/>
                </a:spcBef>
                <a:spcAft>
                  <a:spcPts val="300"/>
                </a:spcAft>
                <a:buClr>
                  <a:srgbClr val="FFFFFF"/>
                </a:buClr>
                <a:buSzPct val="100000"/>
                <a:tabLst/>
                <a:defRPr/>
              </a:pPr>
              <a:r>
                <a:rPr lang="da-DK" sz="1600" kern="0" dirty="0">
                  <a:solidFill>
                    <a:prstClr val="black"/>
                  </a:solidFill>
                  <a:latin typeface="Arial" panose="020B0604020202020204" pitchFamily="34" charset="0"/>
                  <a:cs typeface="Arial" panose="020B0604020202020204" pitchFamily="34" charset="0"/>
                </a:rPr>
                <a:t>Investments in </a:t>
              </a:r>
              <a:r>
                <a:rPr kumimoji="0" lang="da-DK" sz="16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HR </a:t>
              </a:r>
              <a:r>
                <a:rPr kumimoji="0" lang="da-DK" sz="16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capacity</a:t>
              </a:r>
              <a:r>
                <a:rPr kumimoji="0" lang="da-DK" sz="16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IT systems, organisation, </a:t>
              </a:r>
              <a:r>
                <a:rPr kumimoji="0" lang="da-DK" sz="16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funding</a:t>
              </a:r>
              <a:endParaRPr kumimoji="0" lang="da-DK" sz="16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9" name="Rechteck 81">
              <a:extLst>
                <a:ext uri="{FF2B5EF4-FFF2-40B4-BE49-F238E27FC236}">
                  <a16:creationId xmlns:a16="http://schemas.microsoft.com/office/drawing/2014/main" id="{4D6B52CF-05FF-ADD2-0338-F784B5783753}"/>
                </a:ext>
              </a:extLst>
            </p:cNvPr>
            <p:cNvSpPr/>
            <p:nvPr/>
          </p:nvSpPr>
          <p:spPr bwMode="gray">
            <a:xfrm>
              <a:off x="412748" y="5123782"/>
              <a:ext cx="5696555" cy="1556429"/>
            </a:xfrm>
            <a:prstGeom prst="rect">
              <a:avLst/>
            </a:prstGeom>
            <a:noFill/>
            <a:ln w="3175" cap="flat" cmpd="sng" algn="ctr">
              <a:noFill/>
              <a:prstDash val="solid"/>
            </a:ln>
            <a:effectLst/>
          </p:spPr>
          <p:txBody>
            <a:bodyPr lIns="0" tIns="0" rIns="0" bIns="0" rtlCol="0" anchor="ctr" anchorCtr="0"/>
            <a:lstStyle/>
            <a:p>
              <a:pPr marL="0" marR="0" lvl="0" indent="0" defTabSz="914400" rtl="0" eaLnBrk="1" fontAlgn="auto" latinLnBrk="0" hangingPunct="1">
                <a:lnSpc>
                  <a:spcPct val="100000"/>
                </a:lnSpc>
                <a:spcBef>
                  <a:spcPts val="300"/>
                </a:spcBef>
                <a:spcAft>
                  <a:spcPts val="300"/>
                </a:spcAft>
                <a:buClr>
                  <a:srgbClr val="FFFFFF"/>
                </a:buClr>
                <a:buSzPct val="100000"/>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Intensify the fight against tax evasion and illicit financial flows</a:t>
              </a:r>
            </a:p>
            <a:p>
              <a:pPr marL="285750" marR="0" lvl="0" indent="-285750"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Char char="•"/>
                <a:tabLst/>
                <a:defRPr/>
              </a:pPr>
              <a:r>
                <a:rPr lang="en-US" sz="1600" dirty="0">
                  <a:latin typeface="Arial" panose="020B0604020202020204" pitchFamily="34" charset="0"/>
                  <a:ea typeface="Times New Roman" panose="02020603050405020304" pitchFamily="18" charset="0"/>
                  <a:cs typeface="Arial" panose="020B0604020202020204" pitchFamily="34" charset="0"/>
                </a:rPr>
                <a:t>Adherence to international standards, AEOI, Beneficial ownership registries, strengthening legal frameworks to address profit shifting, transfer pricing and tax evasion</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0" name="Rechteck 80">
              <a:extLst>
                <a:ext uri="{FF2B5EF4-FFF2-40B4-BE49-F238E27FC236}">
                  <a16:creationId xmlns:a16="http://schemas.microsoft.com/office/drawing/2014/main" id="{32150E08-ABEB-92CD-D0EB-D9922C7A6BBC}"/>
                </a:ext>
              </a:extLst>
            </p:cNvPr>
            <p:cNvSpPr/>
            <p:nvPr/>
          </p:nvSpPr>
          <p:spPr bwMode="gray">
            <a:xfrm>
              <a:off x="399921" y="3276002"/>
              <a:ext cx="4835625" cy="1687348"/>
            </a:xfrm>
            <a:prstGeom prst="rect">
              <a:avLst/>
            </a:prstGeom>
            <a:noFill/>
            <a:ln w="3175" cap="flat" cmpd="sng" algn="ctr">
              <a:noFill/>
              <a:prstDash val="solid"/>
            </a:ln>
            <a:effectLst/>
          </p:spPr>
          <p:txBody>
            <a:bodyPr lIns="0" tIns="0" rIns="0" bIns="0" rtlCol="0" anchor="ctr" anchorCtr="0"/>
            <a:lstStyle/>
            <a:p>
              <a:pPr marL="0" marR="0" lvl="0" indent="0" defTabSz="914400" rtl="0" eaLnBrk="1" fontAlgn="auto" latinLnBrk="0" hangingPunct="1">
                <a:lnSpc>
                  <a:spcPct val="100000"/>
                </a:lnSpc>
                <a:spcBef>
                  <a:spcPts val="300"/>
                </a:spcBef>
                <a:spcAft>
                  <a:spcPts val="300"/>
                </a:spcAft>
                <a:buClr>
                  <a:srgbClr val="FFFFFF"/>
                </a:buClr>
                <a:buSzPct val="100000"/>
                <a:buFontTx/>
                <a:buNone/>
                <a:tabLst/>
                <a:defRPr/>
              </a:pPr>
              <a:r>
                <a:rPr lang="en-GB" sz="1600" b="1" dirty="0">
                  <a:effectLst/>
                  <a:latin typeface="Arial" panose="020B0604020202020204" pitchFamily="34" charset="0"/>
                  <a:ea typeface="Times New Roman" panose="02020603050405020304" pitchFamily="18" charset="0"/>
                  <a:cs typeface="Arial" panose="020B0604020202020204" pitchFamily="34" charset="0"/>
                </a:rPr>
                <a:t>Promote formalisation and implement </a:t>
              </a:r>
              <a:r>
                <a:rPr lang="en-GB" sz="1600" dirty="0">
                  <a:effectLst/>
                  <a:latin typeface="Arial" panose="020B0604020202020204" pitchFamily="34" charset="0"/>
                  <a:ea typeface="Times New Roman" panose="02020603050405020304" pitchFamily="18" charset="0"/>
                  <a:cs typeface="Arial" panose="020B0604020202020204" pitchFamily="34" charset="0"/>
                </a:rPr>
                <a:t>comprehensive compliance improvement programs. </a:t>
              </a:r>
            </a:p>
            <a:p>
              <a:pPr marR="0" lvl="0" defTabSz="914400" rtl="0" eaLnBrk="1" fontAlgn="auto" latinLnBrk="0" hangingPunct="1">
                <a:lnSpc>
                  <a:spcPct val="100000"/>
                </a:lnSpc>
                <a:spcBef>
                  <a:spcPts val="300"/>
                </a:spcBef>
                <a:spcAft>
                  <a:spcPts val="300"/>
                </a:spcAft>
                <a:buClr>
                  <a:srgbClr val="FFFFFF"/>
                </a:buClr>
                <a:buSzPct val="100000"/>
                <a:tabLst/>
                <a:defRPr/>
              </a:pPr>
              <a:r>
                <a:rPr lang="en-GB" sz="1600" dirty="0">
                  <a:latin typeface="Arial" panose="020B0604020202020204" pitchFamily="34" charset="0"/>
                  <a:ea typeface="Times New Roman" panose="02020603050405020304" pitchFamily="18" charset="0"/>
                  <a:cs typeface="Arial" panose="020B0604020202020204" pitchFamily="34" charset="0"/>
                </a:rPr>
                <a:t>T</a:t>
              </a:r>
              <a:r>
                <a:rPr lang="en-GB" sz="1600" dirty="0">
                  <a:effectLst/>
                  <a:latin typeface="Arial" panose="020B0604020202020204" pitchFamily="34" charset="0"/>
                  <a:ea typeface="Times New Roman" panose="02020603050405020304" pitchFamily="18" charset="0"/>
                  <a:cs typeface="Arial" panose="020B0604020202020204" pitchFamily="34" charset="0"/>
                </a:rPr>
                <a:t>axpayer education, expansion of tax payment points, simplified tax regi</a:t>
              </a:r>
              <a:r>
                <a:rPr lang="en-GB" sz="1600" dirty="0">
                  <a:latin typeface="Arial" panose="020B0604020202020204" pitchFamily="34" charset="0"/>
                  <a:ea typeface="Times New Roman" panose="02020603050405020304" pitchFamily="18" charset="0"/>
                  <a:cs typeface="Arial" panose="020B0604020202020204" pitchFamily="34" charset="0"/>
                </a:rPr>
                <a:t>mes and</a:t>
              </a:r>
              <a:r>
                <a:rPr lang="en-GB" sz="1600" dirty="0">
                  <a:effectLst/>
                  <a:latin typeface="Arial" panose="020B0604020202020204" pitchFamily="34" charset="0"/>
                  <a:ea typeface="Times New Roman" panose="02020603050405020304" pitchFamily="18" charset="0"/>
                  <a:cs typeface="Arial" panose="020B0604020202020204" pitchFamily="34" charset="0"/>
                </a:rPr>
                <a:t> expansion of services to MSMEs, </a:t>
              </a:r>
              <a:endParaRPr kumimoji="0" lang="da-DK" sz="16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1" name="Rechteck 82">
              <a:extLst>
                <a:ext uri="{FF2B5EF4-FFF2-40B4-BE49-F238E27FC236}">
                  <a16:creationId xmlns:a16="http://schemas.microsoft.com/office/drawing/2014/main" id="{EF9718FD-0B9B-26F2-89EA-322484869A58}"/>
                </a:ext>
              </a:extLst>
            </p:cNvPr>
            <p:cNvSpPr/>
            <p:nvPr/>
          </p:nvSpPr>
          <p:spPr bwMode="gray">
            <a:xfrm>
              <a:off x="7912900" y="5246684"/>
              <a:ext cx="4758114" cy="968955"/>
            </a:xfrm>
            <a:prstGeom prst="rect">
              <a:avLst/>
            </a:prstGeom>
            <a:noFill/>
            <a:ln w="3175" cap="flat" cmpd="sng" algn="ctr">
              <a:noFill/>
              <a:prstDash val="solid"/>
            </a:ln>
            <a:effectLst/>
          </p:spPr>
          <p:txBody>
            <a:bodyPr lIns="0" tIns="0" rIns="0" bIns="0" rtlCol="0" anchor="ctr" anchorCtr="0"/>
            <a:lstStyle/>
            <a:p>
              <a:pPr marL="0" marR="0" lvl="0" indent="0" algn="l" defTabSz="914400" rtl="0" eaLnBrk="1" fontAlgn="auto" latinLnBrk="0" hangingPunct="1">
                <a:lnSpc>
                  <a:spcPct val="100000"/>
                </a:lnSpc>
                <a:spcBef>
                  <a:spcPts val="300"/>
                </a:spcBef>
                <a:spcAft>
                  <a:spcPts val="300"/>
                </a:spcAft>
                <a:buClr>
                  <a:srgbClr val="FFFFFF"/>
                </a:buClr>
                <a:buSzPct val="100000"/>
                <a:buFontTx/>
                <a:buNone/>
                <a:tabLst/>
                <a:defRPr/>
              </a:pPr>
              <a:r>
                <a:rPr lang="en-GB" sz="1400" b="1" dirty="0">
                  <a:effectLst/>
                  <a:latin typeface="Arial" panose="020B0604020202020204" pitchFamily="34" charset="0"/>
                  <a:ea typeface="Times New Roman" panose="02020603050405020304" pitchFamily="18" charset="0"/>
                  <a:cs typeface="Arial" panose="020B0604020202020204" pitchFamily="34" charset="0"/>
                </a:rPr>
                <a:t>Expand and diversify sources of taxation</a:t>
              </a:r>
            </a:p>
            <a:p>
              <a:pPr marL="285750" marR="0" lvl="0" indent="-285750" algn="l"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Char char="•"/>
                <a:tabLst/>
                <a:defRPr/>
              </a:pPr>
              <a:r>
                <a:rPr kumimoji="0" lang="en-GB" sz="1400" i="0" u="none" strike="noStrike" kern="0" cap="none" spc="0" normalizeH="0" baseline="0" noProof="0" dirty="0">
                  <a:ln>
                    <a:noFill/>
                  </a:ln>
                  <a:solidFill>
                    <a:prstClr val="black"/>
                  </a:solidFill>
                  <a:uLnTx/>
                  <a:uFillTx/>
                  <a:latin typeface="Arial" panose="020B0604020202020204" pitchFamily="34" charset="0"/>
                  <a:cs typeface="Arial" panose="020B0604020202020204" pitchFamily="34" charset="0"/>
                </a:rPr>
                <a:t>Environmental and carbon tax, </a:t>
              </a:r>
              <a:r>
                <a:rPr lang="en-GB" sz="1400" kern="0" dirty="0">
                  <a:solidFill>
                    <a:prstClr val="black"/>
                  </a:solidFill>
                  <a:effectLst/>
                  <a:latin typeface="Arial" panose="020B0604020202020204" pitchFamily="34" charset="0"/>
                  <a:cs typeface="Arial" panose="020B0604020202020204" pitchFamily="34" charset="0"/>
                </a:rPr>
                <a:t>Property and High Net Worth Individuals taxation, </a:t>
              </a:r>
              <a:r>
                <a:rPr lang="en-GB" sz="1400" kern="0" dirty="0">
                  <a:solidFill>
                    <a:prstClr val="black"/>
                  </a:solidFill>
                  <a:latin typeface="Arial" panose="020B0604020202020204" pitchFamily="34" charset="0"/>
                  <a:cs typeface="Arial" panose="020B0604020202020204" pitchFamily="34" charset="0"/>
                </a:rPr>
                <a:t>E-commerce, taxation on harmful products- tobacco, alcohol, sugar etc,</a:t>
              </a:r>
              <a:endParaRPr lang="en-GB" sz="1400" kern="0" dirty="0">
                <a:solidFill>
                  <a:prstClr val="black"/>
                </a:solidFill>
                <a:effectLst/>
                <a:latin typeface="Arial" panose="020B0604020202020204" pitchFamily="34" charset="0"/>
                <a:cs typeface="Arial" panose="020B0604020202020204" pitchFamily="34" charset="0"/>
              </a:endParaRPr>
            </a:p>
          </p:txBody>
        </p:sp>
        <p:sp>
          <p:nvSpPr>
            <p:cNvPr id="132" name="Rechteck 78">
              <a:extLst>
                <a:ext uri="{FF2B5EF4-FFF2-40B4-BE49-F238E27FC236}">
                  <a16:creationId xmlns:a16="http://schemas.microsoft.com/office/drawing/2014/main" id="{6E0D3829-B3FD-B7CC-F590-44A6EFB6D922}"/>
                </a:ext>
              </a:extLst>
            </p:cNvPr>
            <p:cNvSpPr/>
            <p:nvPr/>
          </p:nvSpPr>
          <p:spPr bwMode="gray">
            <a:xfrm>
              <a:off x="8301088" y="1892860"/>
              <a:ext cx="4369926" cy="901876"/>
            </a:xfrm>
            <a:prstGeom prst="rect">
              <a:avLst/>
            </a:prstGeom>
            <a:noFill/>
            <a:ln w="317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
                  <a:srgbClr val="FFFFFF"/>
                </a:buClr>
                <a:buSzPct val="100000"/>
                <a:buFontTx/>
                <a:buNone/>
                <a:tabLst/>
                <a:defRPr/>
              </a:pPr>
              <a:r>
                <a:rPr lang="en-GB" sz="1400" b="1" dirty="0">
                  <a:effectLst/>
                  <a:latin typeface="Arial" panose="020B0604020202020204" pitchFamily="34" charset="0"/>
                  <a:ea typeface="Times New Roman" panose="02020603050405020304" pitchFamily="18" charset="0"/>
                  <a:cs typeface="Arial" panose="020B0604020202020204" pitchFamily="34" charset="0"/>
                </a:rPr>
                <a:t>Simplification of tax laws and regulations</a:t>
              </a:r>
            </a:p>
            <a:p>
              <a:pPr marL="0" marR="0" lvl="0" indent="0" algn="l" defTabSz="914400" rtl="0" eaLnBrk="1" fontAlgn="auto" latinLnBrk="0" hangingPunct="1">
                <a:lnSpc>
                  <a:spcPct val="100000"/>
                </a:lnSpc>
                <a:spcBef>
                  <a:spcPts val="300"/>
                </a:spcBef>
                <a:spcAft>
                  <a:spcPts val="300"/>
                </a:spcAft>
                <a:buClr>
                  <a:srgbClr val="FFFFFF"/>
                </a:buClr>
                <a:buSzPct val="100000"/>
                <a:buFontTx/>
                <a:buNone/>
                <a:tabLst/>
                <a:defRPr/>
              </a:pPr>
              <a:r>
                <a:rPr lang="en-GB" sz="1400" kern="0" dirty="0">
                  <a:solidFill>
                    <a:prstClr val="black"/>
                  </a:solidFill>
                  <a:latin typeface="Arial" panose="020B0604020202020204" pitchFamily="34" charset="0"/>
                  <a:cs typeface="Arial" panose="020B0604020202020204" pitchFamily="34" charset="0"/>
                </a:rPr>
                <a:t>Transparent and simplified tax regimes</a:t>
              </a:r>
            </a:p>
            <a:p>
              <a:pPr marL="0" marR="0" lvl="0" indent="0" algn="l" defTabSz="914400" rtl="0" eaLnBrk="1" fontAlgn="auto" latinLnBrk="0" hangingPunct="1">
                <a:lnSpc>
                  <a:spcPct val="100000"/>
                </a:lnSpc>
                <a:spcBef>
                  <a:spcPts val="300"/>
                </a:spcBef>
                <a:spcAft>
                  <a:spcPts val="300"/>
                </a:spcAft>
                <a:buClr>
                  <a:srgbClr val="FFFFFF"/>
                </a:buClr>
                <a:buSzPct val="100000"/>
                <a:buFontTx/>
                <a:buNone/>
                <a:tabLst/>
                <a:defRPr/>
              </a:pPr>
              <a:r>
                <a:rPr lang="en-GB" sz="1400" kern="0" dirty="0">
                  <a:solidFill>
                    <a:prstClr val="black"/>
                  </a:solidFill>
                  <a:latin typeface="Arial" panose="020B0604020202020204" pitchFamily="34" charset="0"/>
                  <a:cs typeface="Arial" panose="020B0604020202020204" pitchFamily="34" charset="0"/>
                </a:rPr>
                <a:t>Review of tax exemptions</a:t>
              </a:r>
            </a:p>
          </p:txBody>
        </p:sp>
        <p:sp>
          <p:nvSpPr>
            <p:cNvPr id="133" name="Rechteck 79">
              <a:extLst>
                <a:ext uri="{FF2B5EF4-FFF2-40B4-BE49-F238E27FC236}">
                  <a16:creationId xmlns:a16="http://schemas.microsoft.com/office/drawing/2014/main" id="{1D32D341-0A39-CBBF-E7BF-B373D47AAD8F}"/>
                </a:ext>
              </a:extLst>
            </p:cNvPr>
            <p:cNvSpPr/>
            <p:nvPr/>
          </p:nvSpPr>
          <p:spPr bwMode="gray">
            <a:xfrm>
              <a:off x="8418421" y="3943997"/>
              <a:ext cx="4252593" cy="1086758"/>
            </a:xfrm>
            <a:prstGeom prst="rect">
              <a:avLst/>
            </a:prstGeom>
            <a:noFill/>
            <a:ln w="317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
                  <a:srgbClr val="FFFFFF"/>
                </a:buClr>
                <a:buSzPct val="100000"/>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Harmonization of fiscal policies at regional and continental levels</a:t>
              </a:r>
            </a:p>
            <a:p>
              <a:pPr marL="0" marR="0" lvl="0" indent="0" algn="l" defTabSz="914400" rtl="0" eaLnBrk="1" fontAlgn="auto" latinLnBrk="0" hangingPunct="1">
                <a:lnSpc>
                  <a:spcPct val="100000"/>
                </a:lnSpc>
                <a:spcBef>
                  <a:spcPts val="300"/>
                </a:spcBef>
                <a:spcAft>
                  <a:spcPts val="300"/>
                </a:spcAft>
                <a:buClr>
                  <a:srgbClr val="FFFFFF"/>
                </a:buClr>
                <a:buSzPct val="100000"/>
                <a:buFontTx/>
                <a:buNone/>
                <a:tabLst/>
                <a:defRPr/>
              </a:pPr>
              <a:r>
                <a:rPr lang="en-US" sz="1200" b="1"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AfCTA</a:t>
              </a:r>
              <a:r>
                <a:rPr lang="en-US" sz="1200" dirty="0">
                  <a:effectLst/>
                  <a:latin typeface="Arial" panose="020B0604020202020204" pitchFamily="34" charset="0"/>
                  <a:ea typeface="Times New Roman" panose="02020603050405020304" pitchFamily="18" charset="0"/>
                  <a:cs typeface="Arial" panose="020B0604020202020204" pitchFamily="34" charset="0"/>
                </a:rPr>
                <a:t>, international tax treaties</a:t>
              </a:r>
            </a:p>
          </p:txBody>
        </p:sp>
        <p:sp>
          <p:nvSpPr>
            <p:cNvPr id="134" name="TextBox 3">
              <a:extLst>
                <a:ext uri="{FF2B5EF4-FFF2-40B4-BE49-F238E27FC236}">
                  <a16:creationId xmlns:a16="http://schemas.microsoft.com/office/drawing/2014/main" id="{2BD6EA19-8DB1-66BB-FD0B-F55D1F585CF9}"/>
                </a:ext>
              </a:extLst>
            </p:cNvPr>
            <p:cNvSpPr txBox="1"/>
            <p:nvPr/>
          </p:nvSpPr>
          <p:spPr>
            <a:xfrm>
              <a:off x="8195908" y="3002511"/>
              <a:ext cx="4475106" cy="109003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Digitalization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E-declaration/filing and online payment systems; creation of citizens unique identifiers; integration into IFMIS; use of mobile money service for tax payments; use of portable devises to ease tax registration</a:t>
              </a:r>
            </a:p>
          </p:txBody>
        </p:sp>
      </p:grpSp>
    </p:spTree>
    <p:custDataLst>
      <p:tags r:id="rId1"/>
    </p:custDataLst>
    <p:extLst>
      <p:ext uri="{BB962C8B-B14F-4D97-AF65-F5344CB8AC3E}">
        <p14:creationId xmlns:p14="http://schemas.microsoft.com/office/powerpoint/2010/main" val="162730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134BB400-2874-89A2-9C68-FC2898C26DE4}"/>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3" name="矩形 2">
            <a:extLst>
              <a:ext uri="{FF2B5EF4-FFF2-40B4-BE49-F238E27FC236}">
                <a16:creationId xmlns:a16="http://schemas.microsoft.com/office/drawing/2014/main" id="{53629B34-E059-05C7-DA35-DFD7EB3BF447}"/>
              </a:ext>
            </a:extLst>
          </p:cNvPr>
          <p:cNvSpPr/>
          <p:nvPr/>
        </p:nvSpPr>
        <p:spPr>
          <a:xfrm>
            <a:off x="690492" y="516902"/>
            <a:ext cx="10872858" cy="584775"/>
          </a:xfrm>
          <a:prstGeom prst="rect">
            <a:avLst/>
          </a:prstGeom>
        </p:spPr>
        <p:txBody>
          <a:bodyPr wrap="square">
            <a:spAutoFit/>
          </a:bodyPr>
          <a:lstStyle/>
          <a:p>
            <a:pPr>
              <a:defRPr/>
            </a:pPr>
            <a:r>
              <a:rPr lang="da-DK" sz="3200" b="1" dirty="0">
                <a:solidFill>
                  <a:srgbClr val="276C8A"/>
                </a:solidFill>
                <a:latin typeface="Arial" panose="020B0604020202020204" pitchFamily="34" charset="0"/>
                <a:ea typeface="Tahoma" panose="020B0604030504040204" pitchFamily="34" charset="0"/>
                <a:cs typeface="Arial" panose="020B0604020202020204" pitchFamily="34" charset="0"/>
              </a:rPr>
              <a:t>Illicit Financial Flows (IFF)</a:t>
            </a:r>
          </a:p>
        </p:txBody>
      </p:sp>
      <p:sp>
        <p:nvSpPr>
          <p:cNvPr id="22" name="Rounded Rectangle 11">
            <a:extLst>
              <a:ext uri="{FF2B5EF4-FFF2-40B4-BE49-F238E27FC236}">
                <a16:creationId xmlns:a16="http://schemas.microsoft.com/office/drawing/2014/main" id="{F7645E53-4AAC-879C-1DE2-468617165092}"/>
              </a:ext>
            </a:extLst>
          </p:cNvPr>
          <p:cNvSpPr/>
          <p:nvPr/>
        </p:nvSpPr>
        <p:spPr>
          <a:xfrm>
            <a:off x="1318101" y="4065186"/>
            <a:ext cx="9555798"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rgbClr val="154F8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23" name="Rounded Rectangle 11">
            <a:extLst>
              <a:ext uri="{FF2B5EF4-FFF2-40B4-BE49-F238E27FC236}">
                <a16:creationId xmlns:a16="http://schemas.microsoft.com/office/drawing/2014/main" id="{FC3BC5BF-ADC9-05FD-BF5E-3164BAAC32A4}"/>
              </a:ext>
            </a:extLst>
          </p:cNvPr>
          <p:cNvSpPr/>
          <p:nvPr/>
        </p:nvSpPr>
        <p:spPr>
          <a:xfrm>
            <a:off x="1318101" y="2623275"/>
            <a:ext cx="9555798"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rgbClr val="276C8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grpSp>
        <p:nvGrpSpPr>
          <p:cNvPr id="24" name="Group 25">
            <a:extLst>
              <a:ext uri="{FF2B5EF4-FFF2-40B4-BE49-F238E27FC236}">
                <a16:creationId xmlns:a16="http://schemas.microsoft.com/office/drawing/2014/main" id="{B4CF31DB-78D6-DDB6-9F15-13955EE67C86}"/>
              </a:ext>
            </a:extLst>
          </p:cNvPr>
          <p:cNvGrpSpPr/>
          <p:nvPr/>
        </p:nvGrpSpPr>
        <p:grpSpPr>
          <a:xfrm>
            <a:off x="1318101" y="1181364"/>
            <a:ext cx="9555798" cy="3943367"/>
            <a:chOff x="2950927" y="1842943"/>
            <a:chExt cx="5119886" cy="3943367"/>
          </a:xfrm>
        </p:grpSpPr>
        <p:sp>
          <p:nvSpPr>
            <p:cNvPr id="25" name="Rounded Rectangle 11">
              <a:extLst>
                <a:ext uri="{FF2B5EF4-FFF2-40B4-BE49-F238E27FC236}">
                  <a16:creationId xmlns:a16="http://schemas.microsoft.com/office/drawing/2014/main" id="{974D91C3-1749-D8E0-E1C3-B3DB7B3A8701}"/>
                </a:ext>
              </a:extLst>
            </p:cNvPr>
            <p:cNvSpPr/>
            <p:nvPr/>
          </p:nvSpPr>
          <p:spPr>
            <a:xfrm>
              <a:off x="2950927" y="1842943"/>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rgbClr val="06274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26" name="TextBox 28">
              <a:extLst>
                <a:ext uri="{FF2B5EF4-FFF2-40B4-BE49-F238E27FC236}">
                  <a16:creationId xmlns:a16="http://schemas.microsoft.com/office/drawing/2014/main" id="{8B74AD3B-2473-0916-74EF-B3BD1169C91D}"/>
                </a:ext>
              </a:extLst>
            </p:cNvPr>
            <p:cNvSpPr txBox="1"/>
            <p:nvPr/>
          </p:nvSpPr>
          <p:spPr>
            <a:xfrm>
              <a:off x="3914426" y="2047349"/>
              <a:ext cx="3865675" cy="830997"/>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Estimated loss due to IFF: $88.6 billion annually (UNCTAD).</a:t>
              </a:r>
            </a:p>
          </p:txBody>
        </p:sp>
        <p:sp>
          <p:nvSpPr>
            <p:cNvPr id="27" name="TextBox 28">
              <a:extLst>
                <a:ext uri="{FF2B5EF4-FFF2-40B4-BE49-F238E27FC236}">
                  <a16:creationId xmlns:a16="http://schemas.microsoft.com/office/drawing/2014/main" id="{C3D007F6-3B8D-B5C7-385A-993AAC2D074A}"/>
                </a:ext>
              </a:extLst>
            </p:cNvPr>
            <p:cNvSpPr txBox="1"/>
            <p:nvPr/>
          </p:nvSpPr>
          <p:spPr>
            <a:xfrm>
              <a:off x="3914426" y="3517561"/>
              <a:ext cx="386567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Reduces domestic resource mobilization efficiency.</a:t>
              </a:r>
            </a:p>
          </p:txBody>
        </p:sp>
        <p:sp>
          <p:nvSpPr>
            <p:cNvPr id="28" name="TextBox 28">
              <a:extLst>
                <a:ext uri="{FF2B5EF4-FFF2-40B4-BE49-F238E27FC236}">
                  <a16:creationId xmlns:a16="http://schemas.microsoft.com/office/drawing/2014/main" id="{53FD4DB7-DFEF-9C6C-11BB-D813E4D7DC86}"/>
                </a:ext>
              </a:extLst>
            </p:cNvPr>
            <p:cNvSpPr txBox="1"/>
            <p:nvPr/>
          </p:nvSpPr>
          <p:spPr>
            <a:xfrm>
              <a:off x="3914425" y="4955313"/>
              <a:ext cx="3865675" cy="830997"/>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Key drivers: Tax evasion, corruption, and trade mispricing.</a:t>
              </a:r>
            </a:p>
          </p:txBody>
        </p:sp>
      </p:grpSp>
      <p:sp>
        <p:nvSpPr>
          <p:cNvPr id="29" name="Rounded Rectangle 11">
            <a:extLst>
              <a:ext uri="{FF2B5EF4-FFF2-40B4-BE49-F238E27FC236}">
                <a16:creationId xmlns:a16="http://schemas.microsoft.com/office/drawing/2014/main" id="{E372F341-B9E5-5FFC-4D41-B9597636FE30}"/>
              </a:ext>
            </a:extLst>
          </p:cNvPr>
          <p:cNvSpPr/>
          <p:nvPr/>
        </p:nvSpPr>
        <p:spPr>
          <a:xfrm>
            <a:off x="1318101" y="5370465"/>
            <a:ext cx="9555798"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rgbClr val="154F8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34" name="TextBox 28">
            <a:extLst>
              <a:ext uri="{FF2B5EF4-FFF2-40B4-BE49-F238E27FC236}">
                <a16:creationId xmlns:a16="http://schemas.microsoft.com/office/drawing/2014/main" id="{2995E9BC-4DB6-0736-2552-48718B41DFDF}"/>
              </a:ext>
            </a:extLst>
          </p:cNvPr>
          <p:cNvSpPr txBox="1"/>
          <p:nvPr/>
        </p:nvSpPr>
        <p:spPr>
          <a:xfrm>
            <a:off x="3116382" y="5472230"/>
            <a:ext cx="7214928" cy="830997"/>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AfDB’s Action Plan 2024: Combating tax evasion and promoting transparency.</a:t>
            </a:r>
          </a:p>
        </p:txBody>
      </p:sp>
    </p:spTree>
    <p:custDataLst>
      <p:tags r:id="rId1"/>
    </p:custDataLst>
    <p:extLst>
      <p:ext uri="{BB962C8B-B14F-4D97-AF65-F5344CB8AC3E}">
        <p14:creationId xmlns:p14="http://schemas.microsoft.com/office/powerpoint/2010/main" val="352466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6E84A60-EB9A-FDA2-6381-ECAD9496C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a:extLst>
              <a:ext uri="{FF2B5EF4-FFF2-40B4-BE49-F238E27FC236}">
                <a16:creationId xmlns:a16="http://schemas.microsoft.com/office/drawing/2014/main" id="{B3DB8FCC-7293-397C-7C02-3A47947A4EAB}"/>
              </a:ext>
            </a:extLst>
          </p:cNvPr>
          <p:cNvSpPr txBox="1"/>
          <p:nvPr/>
        </p:nvSpPr>
        <p:spPr>
          <a:xfrm>
            <a:off x="892016" y="2301472"/>
            <a:ext cx="1040796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ptos" panose="020B0004020202020204" pitchFamily="34" charset="0"/>
                <a:ea typeface="Microsoft YaHei Light" panose="020B0502040204020203" pitchFamily="34" charset="-122"/>
                <a:cs typeface="Arial" panose="020B0604020202020204" pitchFamily="34" charset="0"/>
              </a:rPr>
              <a:t>Roles of the African Development Bank in Scaling Up DRM in Africa</a:t>
            </a:r>
          </a:p>
        </p:txBody>
      </p:sp>
      <p:pic>
        <p:nvPicPr>
          <p:cNvPr id="4" name="Picture 3" descr="A close-up of a logo&#10;&#10;Description automatically generated">
            <a:extLst>
              <a:ext uri="{FF2B5EF4-FFF2-40B4-BE49-F238E27FC236}">
                <a16:creationId xmlns:a16="http://schemas.microsoft.com/office/drawing/2014/main" id="{F757877E-204A-38CD-D748-F5B8B4054A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126" y="3227382"/>
            <a:ext cx="4146391" cy="1794386"/>
          </a:xfrm>
          <a:prstGeom prst="rect">
            <a:avLst/>
          </a:prstGeom>
        </p:spPr>
      </p:pic>
    </p:spTree>
    <p:custDataLst>
      <p:tags r:id="rId1"/>
    </p:custDataLst>
    <p:extLst>
      <p:ext uri="{BB962C8B-B14F-4D97-AF65-F5344CB8AC3E}">
        <p14:creationId xmlns:p14="http://schemas.microsoft.com/office/powerpoint/2010/main" val="237684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D4F29452-E042-D9E7-CF5B-06F79D15C152}"/>
              </a:ext>
            </a:extLst>
          </p:cNvPr>
          <p:cNvSpPr/>
          <p:nvPr/>
        </p:nvSpPr>
        <p:spPr>
          <a:xfrm>
            <a:off x="7184571" y="4323486"/>
            <a:ext cx="3946569" cy="1886717"/>
          </a:xfrm>
          <a:prstGeom prst="rect">
            <a:avLst/>
          </a:prstGeom>
          <a:solidFill>
            <a:schemeClr val="accent5">
              <a:alpha val="29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26782058-3140-6449-BA72-E3C8671061A9}"/>
              </a:ext>
            </a:extLst>
          </p:cNvPr>
          <p:cNvSpPr/>
          <p:nvPr/>
        </p:nvSpPr>
        <p:spPr>
          <a:xfrm>
            <a:off x="7184571" y="2041223"/>
            <a:ext cx="3946569" cy="1668597"/>
          </a:xfrm>
          <a:prstGeom prst="rect">
            <a:avLst/>
          </a:prstGeom>
          <a:solidFill>
            <a:schemeClr val="accent5">
              <a:alpha val="29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F756683A-D841-1A59-8330-A0BC35ACC2A9}"/>
              </a:ext>
            </a:extLst>
          </p:cNvPr>
          <p:cNvSpPr/>
          <p:nvPr/>
        </p:nvSpPr>
        <p:spPr>
          <a:xfrm>
            <a:off x="996043" y="4279845"/>
            <a:ext cx="3946569" cy="1886716"/>
          </a:xfrm>
          <a:prstGeom prst="rect">
            <a:avLst/>
          </a:prstGeom>
          <a:solidFill>
            <a:schemeClr val="accent5">
              <a:alpha val="29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E93B4249-56FD-51F5-4014-3C1FFDB28EF4}"/>
              </a:ext>
            </a:extLst>
          </p:cNvPr>
          <p:cNvSpPr/>
          <p:nvPr/>
        </p:nvSpPr>
        <p:spPr>
          <a:xfrm>
            <a:off x="996043" y="1964734"/>
            <a:ext cx="3946569" cy="1652824"/>
          </a:xfrm>
          <a:prstGeom prst="rect">
            <a:avLst/>
          </a:prstGeom>
          <a:solidFill>
            <a:schemeClr val="accent5">
              <a:alpha val="29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5" name="箭头: 五边形 1">
            <a:extLst>
              <a:ext uri="{FF2B5EF4-FFF2-40B4-BE49-F238E27FC236}">
                <a16:creationId xmlns:a16="http://schemas.microsoft.com/office/drawing/2014/main" id="{D56B971B-C8D3-164A-D53B-0014F325EB0B}"/>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16" name="矩形 2">
            <a:extLst>
              <a:ext uri="{FF2B5EF4-FFF2-40B4-BE49-F238E27FC236}">
                <a16:creationId xmlns:a16="http://schemas.microsoft.com/office/drawing/2014/main" id="{E4DE6C15-8AE3-2FEF-E39F-26E8A3CE6B8D}"/>
              </a:ext>
            </a:extLst>
          </p:cNvPr>
          <p:cNvSpPr/>
          <p:nvPr/>
        </p:nvSpPr>
        <p:spPr>
          <a:xfrm>
            <a:off x="690492" y="466174"/>
            <a:ext cx="10319368" cy="584775"/>
          </a:xfrm>
          <a:prstGeom prst="rect">
            <a:avLst/>
          </a:prstGeom>
        </p:spPr>
        <p:txBody>
          <a:bodyPr wrap="square">
            <a:spAutoFit/>
          </a:bodyPr>
          <a:lstStyle/>
          <a:p>
            <a:pPr lvl="0">
              <a:defRPr/>
            </a:pPr>
            <a:r>
              <a:rPr lang="da-DK" sz="3200" b="1" dirty="0">
                <a:solidFill>
                  <a:srgbClr val="276C8A"/>
                </a:solidFill>
                <a:latin typeface="Arial" panose="020B0604020202020204" pitchFamily="34" charset="0"/>
                <a:ea typeface="Tahoma" panose="020B0604030504040204" pitchFamily="34" charset="0"/>
                <a:cs typeface="Arial" panose="020B0604020202020204" pitchFamily="34" charset="0"/>
              </a:rPr>
              <a:t>AfDB’s Role in Financial Architecture</a:t>
            </a:r>
          </a:p>
        </p:txBody>
      </p:sp>
      <p:grpSp>
        <p:nvGrpSpPr>
          <p:cNvPr id="57" name="Groupe 56">
            <a:extLst>
              <a:ext uri="{FF2B5EF4-FFF2-40B4-BE49-F238E27FC236}">
                <a16:creationId xmlns:a16="http://schemas.microsoft.com/office/drawing/2014/main" id="{CB34C594-DFD0-182D-B5D7-729467E9A43B}"/>
              </a:ext>
            </a:extLst>
          </p:cNvPr>
          <p:cNvGrpSpPr/>
          <p:nvPr/>
        </p:nvGrpSpPr>
        <p:grpSpPr>
          <a:xfrm>
            <a:off x="4245345" y="2206280"/>
            <a:ext cx="3456861" cy="3417080"/>
            <a:chOff x="3798224" y="1137284"/>
            <a:chExt cx="4595553" cy="4542668"/>
          </a:xfrm>
        </p:grpSpPr>
        <p:sp>
          <p:nvSpPr>
            <p:cNvPr id="3" name="Freeform: Shape 119">
              <a:extLst>
                <a:ext uri="{FF2B5EF4-FFF2-40B4-BE49-F238E27FC236}">
                  <a16:creationId xmlns:a16="http://schemas.microsoft.com/office/drawing/2014/main" id="{0D29B060-20AF-E46E-4D11-C9641D99F588}"/>
                </a:ext>
              </a:extLst>
            </p:cNvPr>
            <p:cNvSpPr/>
            <p:nvPr/>
          </p:nvSpPr>
          <p:spPr>
            <a:xfrm>
              <a:off x="4661640" y="1974257"/>
              <a:ext cx="2868720" cy="2868720"/>
            </a:xfrm>
            <a:custGeom>
              <a:avLst/>
              <a:gdLst>
                <a:gd name="connsiteX0" fmla="*/ 1434361 w 2868720"/>
                <a:gd name="connsiteY0" fmla="*/ 0 h 2868720"/>
                <a:gd name="connsiteX1" fmla="*/ 2448607 w 2868720"/>
                <a:gd name="connsiteY1" fmla="*/ 420114 h 2868720"/>
                <a:gd name="connsiteX2" fmla="*/ 2448605 w 2868720"/>
                <a:gd name="connsiteY2" fmla="*/ 2448605 h 2868720"/>
                <a:gd name="connsiteX3" fmla="*/ 420114 w 2868720"/>
                <a:gd name="connsiteY3" fmla="*/ 2448607 h 2868720"/>
                <a:gd name="connsiteX4" fmla="*/ 420115 w 2868720"/>
                <a:gd name="connsiteY4" fmla="*/ 420115 h 2868720"/>
                <a:gd name="connsiteX5" fmla="*/ 1434361 w 2868720"/>
                <a:gd name="connsiteY5" fmla="*/ 0 h 286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8720" h="2868720">
                  <a:moveTo>
                    <a:pt x="1434361" y="0"/>
                  </a:moveTo>
                  <a:cubicBezTo>
                    <a:pt x="1801446" y="0"/>
                    <a:pt x="2168531" y="140038"/>
                    <a:pt x="2448607" y="420114"/>
                  </a:cubicBezTo>
                  <a:cubicBezTo>
                    <a:pt x="3008759" y="980266"/>
                    <a:pt x="3008758" y="1888452"/>
                    <a:pt x="2448605" y="2448605"/>
                  </a:cubicBezTo>
                  <a:cubicBezTo>
                    <a:pt x="1888452" y="3008758"/>
                    <a:pt x="980266" y="3008759"/>
                    <a:pt x="420114" y="2448607"/>
                  </a:cubicBezTo>
                  <a:cubicBezTo>
                    <a:pt x="-140038" y="1888454"/>
                    <a:pt x="-140038" y="980268"/>
                    <a:pt x="420115" y="420115"/>
                  </a:cubicBezTo>
                  <a:cubicBezTo>
                    <a:pt x="700192" y="140039"/>
                    <a:pt x="1067277" y="0"/>
                    <a:pt x="1434361" y="0"/>
                  </a:cubicBezTo>
                  <a:close/>
                </a:path>
              </a:pathLst>
            </a:custGeom>
            <a:solidFill>
              <a:schemeClr val="bg1"/>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endParaRPr lang="en-US" sz="3000">
                <a:solidFill>
                  <a:srgbClr val="FFFFFF"/>
                </a:solidFill>
                <a:effectLst>
                  <a:outerShdw blurRad="38100" dist="12700" dir="5400000" rotWithShape="0">
                    <a:srgbClr val="000000">
                      <a:alpha val="50000"/>
                    </a:srgbClr>
                  </a:outerShdw>
                </a:effectLst>
              </a:endParaRPr>
            </a:p>
          </p:txBody>
        </p:sp>
        <p:grpSp>
          <p:nvGrpSpPr>
            <p:cNvPr id="9" name="Group 122">
              <a:extLst>
                <a:ext uri="{FF2B5EF4-FFF2-40B4-BE49-F238E27FC236}">
                  <a16:creationId xmlns:a16="http://schemas.microsoft.com/office/drawing/2014/main" id="{3D4D2F36-F0D5-84AD-A4FC-A8B31EB15165}"/>
                </a:ext>
              </a:extLst>
            </p:cNvPr>
            <p:cNvGrpSpPr/>
            <p:nvPr/>
          </p:nvGrpSpPr>
          <p:grpSpPr>
            <a:xfrm>
              <a:off x="4017824" y="3847313"/>
              <a:ext cx="1612224" cy="1832639"/>
              <a:chOff x="4017824" y="3847313"/>
              <a:chExt cx="1612224" cy="1832639"/>
            </a:xfrm>
          </p:grpSpPr>
          <p:sp>
            <p:nvSpPr>
              <p:cNvPr id="10" name="Oval">
                <a:extLst>
                  <a:ext uri="{FF2B5EF4-FFF2-40B4-BE49-F238E27FC236}">
                    <a16:creationId xmlns:a16="http://schemas.microsoft.com/office/drawing/2014/main" id="{D78C7A6A-85A0-587E-9FCB-4323E7E79920}"/>
                  </a:ext>
                </a:extLst>
              </p:cNvPr>
              <p:cNvSpPr/>
              <p:nvPr/>
            </p:nvSpPr>
            <p:spPr>
              <a:xfrm rot="2700000">
                <a:off x="3798224" y="4631978"/>
                <a:ext cx="1267574" cy="828373"/>
              </a:xfrm>
              <a:prstGeom prst="ellipse">
                <a:avLst/>
              </a:prstGeom>
              <a:solidFill>
                <a:srgbClr val="154F8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1" name="Shape">
                <a:extLst>
                  <a:ext uri="{FF2B5EF4-FFF2-40B4-BE49-F238E27FC236}">
                    <a16:creationId xmlns:a16="http://schemas.microsoft.com/office/drawing/2014/main" id="{13A1229F-CD27-8D88-5B7D-44FA6CDB8AB1}"/>
                  </a:ext>
                </a:extLst>
              </p:cNvPr>
              <p:cNvSpPr/>
              <p:nvPr/>
            </p:nvSpPr>
            <p:spPr>
              <a:xfrm rot="2700000">
                <a:off x="4402203" y="3848127"/>
                <a:ext cx="1228659" cy="1227031"/>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276C8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grpSp>
        <p:grpSp>
          <p:nvGrpSpPr>
            <p:cNvPr id="12" name="Group 123">
              <a:extLst>
                <a:ext uri="{FF2B5EF4-FFF2-40B4-BE49-F238E27FC236}">
                  <a16:creationId xmlns:a16="http://schemas.microsoft.com/office/drawing/2014/main" id="{A0D08B94-34ED-6A48-9786-2EE366A8CB60}"/>
                </a:ext>
              </a:extLst>
            </p:cNvPr>
            <p:cNvGrpSpPr/>
            <p:nvPr/>
          </p:nvGrpSpPr>
          <p:grpSpPr>
            <a:xfrm>
              <a:off x="6561139" y="3848128"/>
              <a:ext cx="1832638" cy="1612223"/>
              <a:chOff x="6561139" y="3848128"/>
              <a:chExt cx="1832638" cy="1612223"/>
            </a:xfrm>
          </p:grpSpPr>
          <p:sp>
            <p:nvSpPr>
              <p:cNvPr id="13" name="Oval">
                <a:extLst>
                  <a:ext uri="{FF2B5EF4-FFF2-40B4-BE49-F238E27FC236}">
                    <a16:creationId xmlns:a16="http://schemas.microsoft.com/office/drawing/2014/main" id="{26113967-7690-0C2F-0409-EC59A15753C8}"/>
                  </a:ext>
                </a:extLst>
              </p:cNvPr>
              <p:cNvSpPr/>
              <p:nvPr/>
            </p:nvSpPr>
            <p:spPr>
              <a:xfrm rot="18900000">
                <a:off x="7126203" y="4631978"/>
                <a:ext cx="1267574" cy="828373"/>
              </a:xfrm>
              <a:prstGeom prst="ellipse">
                <a:avLst/>
              </a:prstGeom>
              <a:solidFill>
                <a:srgbClr val="61A5C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4" name="Shape">
                <a:extLst>
                  <a:ext uri="{FF2B5EF4-FFF2-40B4-BE49-F238E27FC236}">
                    <a16:creationId xmlns:a16="http://schemas.microsoft.com/office/drawing/2014/main" id="{54157D3F-2113-753E-05FC-EE48FA436271}"/>
                  </a:ext>
                </a:extLst>
              </p:cNvPr>
              <p:cNvSpPr/>
              <p:nvPr/>
            </p:nvSpPr>
            <p:spPr>
              <a:xfrm rot="18900000">
                <a:off x="6561139" y="3848128"/>
                <a:ext cx="1228659" cy="1227031"/>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154F8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grpSp>
        <p:grpSp>
          <p:nvGrpSpPr>
            <p:cNvPr id="29" name="Group 120">
              <a:extLst>
                <a:ext uri="{FF2B5EF4-FFF2-40B4-BE49-F238E27FC236}">
                  <a16:creationId xmlns:a16="http://schemas.microsoft.com/office/drawing/2014/main" id="{F64F3078-B97C-8973-A583-385E348FC15D}"/>
                </a:ext>
              </a:extLst>
            </p:cNvPr>
            <p:cNvGrpSpPr/>
            <p:nvPr/>
          </p:nvGrpSpPr>
          <p:grpSpPr>
            <a:xfrm>
              <a:off x="3798224" y="1356884"/>
              <a:ext cx="1832638" cy="1612223"/>
              <a:chOff x="3798224" y="1356884"/>
              <a:chExt cx="1832638" cy="1612223"/>
            </a:xfrm>
          </p:grpSpPr>
          <p:sp>
            <p:nvSpPr>
              <p:cNvPr id="30" name="Oval">
                <a:extLst>
                  <a:ext uri="{FF2B5EF4-FFF2-40B4-BE49-F238E27FC236}">
                    <a16:creationId xmlns:a16="http://schemas.microsoft.com/office/drawing/2014/main" id="{AF8AE118-62C3-B01E-FBFF-2142D859E91B}"/>
                  </a:ext>
                </a:extLst>
              </p:cNvPr>
              <p:cNvSpPr/>
              <p:nvPr/>
            </p:nvSpPr>
            <p:spPr>
              <a:xfrm rot="8100000">
                <a:off x="3798224" y="1356884"/>
                <a:ext cx="1267574" cy="828373"/>
              </a:xfrm>
              <a:prstGeom prst="ellipse">
                <a:avLst/>
              </a:prstGeom>
              <a:solidFill>
                <a:srgbClr val="276C8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31" name="Shape">
                <a:extLst>
                  <a:ext uri="{FF2B5EF4-FFF2-40B4-BE49-F238E27FC236}">
                    <a16:creationId xmlns:a16="http://schemas.microsoft.com/office/drawing/2014/main" id="{9BBA4D70-6BD1-1FC1-F655-8B5ED10B680E}"/>
                  </a:ext>
                </a:extLst>
              </p:cNvPr>
              <p:cNvSpPr/>
              <p:nvPr/>
            </p:nvSpPr>
            <p:spPr>
              <a:xfrm rot="8100000">
                <a:off x="4402203" y="1742076"/>
                <a:ext cx="1228659" cy="1227031"/>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06274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grpSp>
        <p:grpSp>
          <p:nvGrpSpPr>
            <p:cNvPr id="32" name="Group 121">
              <a:extLst>
                <a:ext uri="{FF2B5EF4-FFF2-40B4-BE49-F238E27FC236}">
                  <a16:creationId xmlns:a16="http://schemas.microsoft.com/office/drawing/2014/main" id="{85F2D63B-ECEF-9292-A557-4AFC5E51B1C7}"/>
                </a:ext>
              </a:extLst>
            </p:cNvPr>
            <p:cNvGrpSpPr/>
            <p:nvPr/>
          </p:nvGrpSpPr>
          <p:grpSpPr>
            <a:xfrm>
              <a:off x="6561953" y="1137284"/>
              <a:ext cx="1612223" cy="1832638"/>
              <a:chOff x="6561953" y="1137284"/>
              <a:chExt cx="1612223" cy="1832638"/>
            </a:xfrm>
          </p:grpSpPr>
          <p:sp>
            <p:nvSpPr>
              <p:cNvPr id="33" name="Oval">
                <a:extLst>
                  <a:ext uri="{FF2B5EF4-FFF2-40B4-BE49-F238E27FC236}">
                    <a16:creationId xmlns:a16="http://schemas.microsoft.com/office/drawing/2014/main" id="{E5BD039D-6DB3-A707-9CFE-0EFD9E816B64}"/>
                  </a:ext>
                </a:extLst>
              </p:cNvPr>
              <p:cNvSpPr/>
              <p:nvPr/>
            </p:nvSpPr>
            <p:spPr>
              <a:xfrm rot="13500000">
                <a:off x="7126203" y="1356884"/>
                <a:ext cx="1267574" cy="828373"/>
              </a:xfrm>
              <a:prstGeom prst="ellipse">
                <a:avLst/>
              </a:prstGeom>
              <a:solidFill>
                <a:srgbClr val="06274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34" name="Shape">
                <a:extLst>
                  <a:ext uri="{FF2B5EF4-FFF2-40B4-BE49-F238E27FC236}">
                    <a16:creationId xmlns:a16="http://schemas.microsoft.com/office/drawing/2014/main" id="{FBA2D14B-2123-8D3F-9FBC-A719ED0680BD}"/>
                  </a:ext>
                </a:extLst>
              </p:cNvPr>
              <p:cNvSpPr/>
              <p:nvPr/>
            </p:nvSpPr>
            <p:spPr>
              <a:xfrm rot="13500000">
                <a:off x="6561139" y="1742077"/>
                <a:ext cx="1228659" cy="1227031"/>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276C8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grpSp>
        <p:pic>
          <p:nvPicPr>
            <p:cNvPr id="41" name="Graphic 31" descr="Database with solid fill">
              <a:extLst>
                <a:ext uri="{FF2B5EF4-FFF2-40B4-BE49-F238E27FC236}">
                  <a16:creationId xmlns:a16="http://schemas.microsoft.com/office/drawing/2014/main" id="{9866FB3E-5346-96BA-6BF7-C9C1E4236E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8852" y="4753005"/>
              <a:ext cx="586319" cy="586319"/>
            </a:xfrm>
            <a:prstGeom prst="rect">
              <a:avLst/>
            </a:prstGeom>
            <a:effectLst>
              <a:outerShdw blurRad="50800" dist="38100" dir="2700000" algn="tl" rotWithShape="0">
                <a:prstClr val="black">
                  <a:alpha val="40000"/>
                </a:prstClr>
              </a:outerShdw>
            </a:effectLst>
          </p:spPr>
        </p:pic>
        <p:pic>
          <p:nvPicPr>
            <p:cNvPr id="42" name="Graphic 32" descr="Gears with solid fill">
              <a:extLst>
                <a:ext uri="{FF2B5EF4-FFF2-40B4-BE49-F238E27FC236}">
                  <a16:creationId xmlns:a16="http://schemas.microsoft.com/office/drawing/2014/main" id="{07A854E7-60EC-C609-D958-148E233847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6831" y="4753005"/>
              <a:ext cx="586319" cy="586319"/>
            </a:xfrm>
            <a:prstGeom prst="rect">
              <a:avLst/>
            </a:prstGeom>
            <a:effectLst>
              <a:outerShdw blurRad="50800" dist="38100" dir="2700000" algn="tl" rotWithShape="0">
                <a:prstClr val="black">
                  <a:alpha val="40000"/>
                </a:prstClr>
              </a:outerShdw>
            </a:effectLst>
          </p:spPr>
        </p:pic>
        <p:pic>
          <p:nvPicPr>
            <p:cNvPr id="43" name="Graphic 30" descr="Bullseye with solid fill">
              <a:extLst>
                <a:ext uri="{FF2B5EF4-FFF2-40B4-BE49-F238E27FC236}">
                  <a16:creationId xmlns:a16="http://schemas.microsoft.com/office/drawing/2014/main" id="{53AF5DBB-AFFF-F5C7-EB31-906DBAF3D7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8852" y="1477911"/>
              <a:ext cx="586319" cy="586319"/>
            </a:xfrm>
            <a:prstGeom prst="rect">
              <a:avLst/>
            </a:prstGeom>
            <a:effectLst>
              <a:outerShdw blurRad="50800" dist="38100" dir="2700000" algn="tl" rotWithShape="0">
                <a:prstClr val="black">
                  <a:alpha val="40000"/>
                </a:prstClr>
              </a:outerShdw>
            </a:effectLst>
          </p:spPr>
        </p:pic>
        <p:pic>
          <p:nvPicPr>
            <p:cNvPr id="44" name="Graphic 34" descr="Lightbulb with solid fill">
              <a:extLst>
                <a:ext uri="{FF2B5EF4-FFF2-40B4-BE49-F238E27FC236}">
                  <a16:creationId xmlns:a16="http://schemas.microsoft.com/office/drawing/2014/main" id="{3B3BAEFC-2D03-848D-580E-64F9F7B5C5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66831" y="1477911"/>
              <a:ext cx="586319" cy="586319"/>
            </a:xfrm>
            <a:prstGeom prst="rect">
              <a:avLst/>
            </a:prstGeom>
            <a:effectLst>
              <a:outerShdw blurRad="50800" dist="38100" dir="2700000" algn="tl" rotWithShape="0">
                <a:prstClr val="black">
                  <a:alpha val="40000"/>
                </a:prstClr>
              </a:outerShdw>
            </a:effectLst>
          </p:spPr>
        </p:pic>
      </p:grpSp>
      <p:sp>
        <p:nvSpPr>
          <p:cNvPr id="59" name="ZoneTexte 58">
            <a:extLst>
              <a:ext uri="{FF2B5EF4-FFF2-40B4-BE49-F238E27FC236}">
                <a16:creationId xmlns:a16="http://schemas.microsoft.com/office/drawing/2014/main" id="{5EBF25B4-3999-F8A0-08A4-F73EB7C37164}"/>
              </a:ext>
            </a:extLst>
          </p:cNvPr>
          <p:cNvSpPr txBox="1"/>
          <p:nvPr/>
        </p:nvSpPr>
        <p:spPr>
          <a:xfrm>
            <a:off x="1185036" y="2047898"/>
            <a:ext cx="3172138" cy="1569660"/>
          </a:xfrm>
          <a:prstGeom prst="rect">
            <a:avLst/>
          </a:prstGeom>
          <a:noFill/>
        </p:spPr>
        <p:txBody>
          <a:bodyPr wrap="square">
            <a:spAutoFit/>
          </a:bodyPr>
          <a:lstStyle/>
          <a:p>
            <a:pPr marL="0" marR="0" lvl="0" indent="0" defTabSz="914400" rtl="0" eaLnBrk="1" fontAlgn="auto" latinLnBrk="0" hangingPunct="1">
              <a:lnSpc>
                <a:spcPct val="100000"/>
              </a:lnSpc>
              <a:spcBef>
                <a:spcPts val="300"/>
              </a:spcBef>
              <a:spcAft>
                <a:spcPts val="300"/>
              </a:spcAft>
              <a:buClr>
                <a:srgbClr val="503291"/>
              </a:buClr>
              <a:buSzTx/>
              <a:buFontTx/>
              <a:buNone/>
              <a:tabLst/>
              <a:defRPr/>
            </a:pPr>
            <a:r>
              <a:rPr kumimoji="0" lang="en-US" altLang="ko-KR" sz="2400" i="0" u="none" strike="noStrike" kern="1200" cap="none" spc="0" normalizeH="0" baseline="0" noProof="0" dirty="0">
                <a:ln>
                  <a:noFill/>
                </a:ln>
                <a:effectLst/>
                <a:uLnTx/>
                <a:uFillTx/>
                <a:latin typeface="Arial" panose="020B0604020202020204" pitchFamily="34" charset="0"/>
                <a:ea typeface="맑은 고딕" panose="020B0503020000020004" pitchFamily="34" charset="-127"/>
                <a:cs typeface="Arial" panose="020B0604020202020204" pitchFamily="34" charset="0"/>
              </a:rPr>
              <a:t>Advocating for global financial reforms (e.g., SDR reallocation, AFFM establishment).</a:t>
            </a:r>
            <a:endParaRPr kumimoji="0" lang="da-DK" altLang="ko-KR" sz="2400" i="0" u="none" strike="noStrike" kern="1200" cap="none" spc="0" normalizeH="0" baseline="0" noProof="0" dirty="0">
              <a:ln>
                <a:noFill/>
              </a:ln>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60" name="ZoneTexte 59">
            <a:extLst>
              <a:ext uri="{FF2B5EF4-FFF2-40B4-BE49-F238E27FC236}">
                <a16:creationId xmlns:a16="http://schemas.microsoft.com/office/drawing/2014/main" id="{F3DA352D-3971-D5B5-1E90-EEDB2B8D4542}"/>
              </a:ext>
            </a:extLst>
          </p:cNvPr>
          <p:cNvSpPr txBox="1"/>
          <p:nvPr/>
        </p:nvSpPr>
        <p:spPr>
          <a:xfrm>
            <a:off x="1197591" y="4424104"/>
            <a:ext cx="3296862" cy="1200329"/>
          </a:xfrm>
          <a:prstGeom prst="rect">
            <a:avLst/>
          </a:prstGeom>
          <a:noFill/>
        </p:spPr>
        <p:txBody>
          <a:bodyPr wrap="square">
            <a:spAutoFit/>
          </a:bodyPr>
          <a:lstStyle/>
          <a:p>
            <a:pPr marL="0" marR="0" lvl="0" indent="0" defTabSz="914400" rtl="0" eaLnBrk="1" fontAlgn="auto" latinLnBrk="0" hangingPunct="1">
              <a:lnSpc>
                <a:spcPct val="100000"/>
              </a:lnSpc>
              <a:spcBef>
                <a:spcPts val="300"/>
              </a:spcBef>
              <a:spcAft>
                <a:spcPts val="300"/>
              </a:spcAft>
              <a:buClr>
                <a:srgbClr val="503291"/>
              </a:buClr>
              <a:buSzTx/>
              <a:buFontTx/>
              <a:buNone/>
              <a:tabLst/>
              <a:defRPr/>
            </a:pPr>
            <a:r>
              <a:rPr kumimoji="0" lang="en-US" altLang="ko-KR" sz="2400" i="0" u="none" strike="noStrike" kern="1200" cap="none" spc="0" normalizeH="0" baseline="0" noProof="0" dirty="0">
                <a:ln>
                  <a:noFill/>
                </a:ln>
                <a:effectLst/>
                <a:uLnTx/>
                <a:uFillTx/>
                <a:latin typeface="Arial" panose="020B0604020202020204" pitchFamily="34" charset="0"/>
                <a:ea typeface="맑은 고딕" panose="020B0503020000020004" pitchFamily="34" charset="-127"/>
                <a:cs typeface="Arial" panose="020B0604020202020204" pitchFamily="34" charset="0"/>
              </a:rPr>
              <a:t>Supporting debt restructuring: Zambia, Ghana, Chad.</a:t>
            </a:r>
          </a:p>
        </p:txBody>
      </p:sp>
      <p:sp>
        <p:nvSpPr>
          <p:cNvPr id="61" name="ZoneTexte 60">
            <a:extLst>
              <a:ext uri="{FF2B5EF4-FFF2-40B4-BE49-F238E27FC236}">
                <a16:creationId xmlns:a16="http://schemas.microsoft.com/office/drawing/2014/main" id="{8A0F1706-FE59-9E5E-98D8-396B4F1CC698}"/>
              </a:ext>
            </a:extLst>
          </p:cNvPr>
          <p:cNvSpPr txBox="1"/>
          <p:nvPr/>
        </p:nvSpPr>
        <p:spPr>
          <a:xfrm>
            <a:off x="7859734" y="2090691"/>
            <a:ext cx="3146695" cy="1569660"/>
          </a:xfrm>
          <a:prstGeom prst="rect">
            <a:avLst/>
          </a:prstGeom>
          <a:noFill/>
        </p:spPr>
        <p:txBody>
          <a:bodyPr wrap="square">
            <a:spAutoFit/>
          </a:bodyPr>
          <a:lstStyle/>
          <a:p>
            <a:pPr marL="0" marR="0" lvl="0" indent="0" defTabSz="914400" rtl="0" eaLnBrk="1" fontAlgn="auto" latinLnBrk="0" hangingPunct="1">
              <a:lnSpc>
                <a:spcPct val="100000"/>
              </a:lnSpc>
              <a:spcBef>
                <a:spcPts val="300"/>
              </a:spcBef>
              <a:spcAft>
                <a:spcPts val="300"/>
              </a:spcAft>
              <a:buClr>
                <a:srgbClr val="503291"/>
              </a:buClr>
              <a:buSzTx/>
              <a:buFontTx/>
              <a:buNone/>
              <a:tabLst/>
              <a:defRPr/>
            </a:pPr>
            <a:r>
              <a:rPr kumimoji="0" lang="en-US" altLang="ko-KR" sz="2400" i="0" u="none" strike="noStrike" kern="1200" cap="none" spc="0" normalizeH="0" baseline="0" noProof="0" dirty="0">
                <a:ln>
                  <a:noFill/>
                </a:ln>
                <a:effectLst/>
                <a:uLnTx/>
                <a:uFillTx/>
                <a:latin typeface="Arial" panose="020B0604020202020204" pitchFamily="34" charset="0"/>
                <a:ea typeface="맑은 고딕" panose="020B0503020000020004" pitchFamily="34" charset="-127"/>
                <a:cs typeface="Arial" panose="020B0604020202020204" pitchFamily="34" charset="0"/>
              </a:rPr>
              <a:t>Promoting innovative financing tools: Green bonds, debt-for-climate swaps.</a:t>
            </a:r>
          </a:p>
        </p:txBody>
      </p:sp>
      <p:sp>
        <p:nvSpPr>
          <p:cNvPr id="62" name="ZoneTexte 61">
            <a:extLst>
              <a:ext uri="{FF2B5EF4-FFF2-40B4-BE49-F238E27FC236}">
                <a16:creationId xmlns:a16="http://schemas.microsoft.com/office/drawing/2014/main" id="{3CEF58A8-8A2A-8EB3-44F4-69FEACA474D5}"/>
              </a:ext>
            </a:extLst>
          </p:cNvPr>
          <p:cNvSpPr txBox="1"/>
          <p:nvPr/>
        </p:nvSpPr>
        <p:spPr>
          <a:xfrm>
            <a:off x="7625611" y="4446316"/>
            <a:ext cx="3368798" cy="1569660"/>
          </a:xfrm>
          <a:prstGeom prst="rect">
            <a:avLst/>
          </a:prstGeom>
          <a:noFill/>
        </p:spPr>
        <p:txBody>
          <a:bodyPr wrap="square">
            <a:spAutoFit/>
          </a:bodyPr>
          <a:lstStyle/>
          <a:p>
            <a:pPr marL="0" marR="0" lvl="0" indent="0" defTabSz="914400" rtl="0" eaLnBrk="1" fontAlgn="auto" latinLnBrk="0" hangingPunct="1">
              <a:lnSpc>
                <a:spcPct val="100000"/>
              </a:lnSpc>
              <a:spcBef>
                <a:spcPts val="300"/>
              </a:spcBef>
              <a:spcAft>
                <a:spcPts val="300"/>
              </a:spcAft>
              <a:buClr>
                <a:srgbClr val="503291"/>
              </a:buClr>
              <a:buSzTx/>
              <a:buFontTx/>
              <a:buNone/>
              <a:tabLst/>
              <a:defRPr/>
            </a:pPr>
            <a:r>
              <a:rPr kumimoji="0" lang="en-US" altLang="ko-KR" sz="2400" i="0" u="none" strike="noStrike" kern="1200" cap="none" spc="0" normalizeH="0" baseline="0" noProof="0" dirty="0">
                <a:ln>
                  <a:noFill/>
                </a:ln>
                <a:effectLst/>
                <a:uLnTx/>
                <a:uFillTx/>
                <a:latin typeface="Arial" panose="020B0604020202020204" pitchFamily="34" charset="0"/>
                <a:ea typeface="맑은 고딕" panose="020B0503020000020004" pitchFamily="34" charset="-127"/>
                <a:cs typeface="Arial" panose="020B0604020202020204" pitchFamily="34" charset="0"/>
              </a:rPr>
              <a:t>Strengthening African institutions for governance and transparency.</a:t>
            </a:r>
          </a:p>
        </p:txBody>
      </p:sp>
    </p:spTree>
    <p:extLst>
      <p:ext uri="{BB962C8B-B14F-4D97-AF65-F5344CB8AC3E}">
        <p14:creationId xmlns:p14="http://schemas.microsoft.com/office/powerpoint/2010/main" val="6673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72EA3EAC-EC0E-C8A2-3CC2-371BF5F95A16}"/>
              </a:ext>
            </a:extLst>
          </p:cNvPr>
          <p:cNvSpPr/>
          <p:nvPr/>
        </p:nvSpPr>
        <p:spPr>
          <a:xfrm>
            <a:off x="690492" y="319680"/>
            <a:ext cx="10252851" cy="461665"/>
          </a:xfrm>
          <a:prstGeom prst="rect">
            <a:avLst/>
          </a:prstGeom>
        </p:spPr>
        <p:txBody>
          <a:bodyPr wrap="square">
            <a:spAutoFit/>
          </a:bodyPr>
          <a:lstStyle/>
          <a:p>
            <a:pPr lvl="0">
              <a:defRPr/>
            </a:pPr>
            <a:r>
              <a:rPr lang="en-US" sz="2400" b="1" dirty="0">
                <a:solidFill>
                  <a:srgbClr val="276C8A"/>
                </a:solidFill>
                <a:latin typeface="Arial" panose="020B0604020202020204" pitchFamily="34" charset="0"/>
                <a:ea typeface="Tahoma" panose="020B0604030504040204" pitchFamily="34" charset="0"/>
                <a:cs typeface="Arial" panose="020B0604020202020204" pitchFamily="34" charset="0"/>
              </a:rPr>
              <a:t>Roles of the African Development Bank in Scaling Up DRM in Africa</a:t>
            </a:r>
          </a:p>
        </p:txBody>
      </p:sp>
      <p:sp>
        <p:nvSpPr>
          <p:cNvPr id="3" name="TextBox 6">
            <a:extLst>
              <a:ext uri="{FF2B5EF4-FFF2-40B4-BE49-F238E27FC236}">
                <a16:creationId xmlns:a16="http://schemas.microsoft.com/office/drawing/2014/main" id="{CB283FBB-AF48-5E86-25DD-2828E577802A}"/>
              </a:ext>
            </a:extLst>
          </p:cNvPr>
          <p:cNvSpPr txBox="1"/>
          <p:nvPr/>
        </p:nvSpPr>
        <p:spPr>
          <a:xfrm>
            <a:off x="690492" y="1150677"/>
            <a:ext cx="11010899" cy="410369"/>
          </a:xfrm>
          <a:prstGeom prst="rect">
            <a:avLst/>
          </a:prstGeom>
          <a:noFill/>
          <a:ln>
            <a:noFill/>
          </a:ln>
        </p:spPr>
        <p:txBody>
          <a:bodyPr wrap="square" rtlCol="0">
            <a:spAutoFit/>
          </a:bodyPr>
          <a:lstStyle/>
          <a:p>
            <a:pPr algn="just">
              <a:lnSpc>
                <a:spcPct val="107000"/>
              </a:lnSpc>
              <a:tabLst>
                <a:tab pos="360045" algn="l"/>
                <a:tab pos="457200" algn="l"/>
              </a:tabLst>
            </a:pPr>
            <a:r>
              <a:rPr lang="en-US" sz="2000" dirty="0">
                <a:solidFill>
                  <a:srgbClr val="276C8A"/>
                </a:solidFill>
                <a:latin typeface="Arial" panose="020B0604020202020204" pitchFamily="34" charset="0"/>
                <a:cs typeface="Arial" panose="020B0604020202020204" pitchFamily="34" charset="0"/>
              </a:rPr>
              <a:t>The Strategic </a:t>
            </a:r>
            <a:r>
              <a:rPr lang="en-US" sz="2000" dirty="0" err="1">
                <a:solidFill>
                  <a:srgbClr val="276C8A"/>
                </a:solidFill>
                <a:latin typeface="Arial" panose="020B0604020202020204" pitchFamily="34" charset="0"/>
                <a:cs typeface="Arial" panose="020B0604020202020204" pitchFamily="34" charset="0"/>
              </a:rPr>
              <a:t>Prioritisation</a:t>
            </a:r>
            <a:r>
              <a:rPr lang="en-US" sz="2000" dirty="0">
                <a:solidFill>
                  <a:srgbClr val="276C8A"/>
                </a:solidFill>
                <a:latin typeface="Arial" panose="020B0604020202020204" pitchFamily="34" charset="0"/>
                <a:cs typeface="Arial" panose="020B0604020202020204" pitchFamily="34" charset="0"/>
              </a:rPr>
              <a:t> of Domestic Resource </a:t>
            </a:r>
            <a:r>
              <a:rPr lang="en-US" sz="2000" dirty="0" err="1">
                <a:solidFill>
                  <a:srgbClr val="276C8A"/>
                </a:solidFill>
                <a:latin typeface="Arial" panose="020B0604020202020204" pitchFamily="34" charset="0"/>
                <a:cs typeface="Arial" panose="020B0604020202020204" pitchFamily="34" charset="0"/>
              </a:rPr>
              <a:t>Mobilisation</a:t>
            </a:r>
            <a:endParaRPr lang="en-US" sz="2000" dirty="0">
              <a:solidFill>
                <a:srgbClr val="276C8A"/>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箭头: 五边形 1">
            <a:extLst>
              <a:ext uri="{FF2B5EF4-FFF2-40B4-BE49-F238E27FC236}">
                <a16:creationId xmlns:a16="http://schemas.microsoft.com/office/drawing/2014/main" id="{D9673CCD-2283-07DE-F313-9F0FC94A2D0D}"/>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grpSp>
        <p:nvGrpSpPr>
          <p:cNvPr id="6" name="그룹 2">
            <a:extLst>
              <a:ext uri="{FF2B5EF4-FFF2-40B4-BE49-F238E27FC236}">
                <a16:creationId xmlns:a16="http://schemas.microsoft.com/office/drawing/2014/main" id="{ED2FFFF7-8DDF-D825-24B3-7BA6077037B7}"/>
              </a:ext>
            </a:extLst>
          </p:cNvPr>
          <p:cNvGrpSpPr/>
          <p:nvPr/>
        </p:nvGrpSpPr>
        <p:grpSpPr>
          <a:xfrm>
            <a:off x="537882" y="1827986"/>
            <a:ext cx="10727981" cy="4210027"/>
            <a:chOff x="525063" y="1819193"/>
            <a:chExt cx="10727981" cy="4210027"/>
          </a:xfrm>
        </p:grpSpPr>
        <p:sp>
          <p:nvSpPr>
            <p:cNvPr id="7" name="Rounded Rectangle 28">
              <a:extLst>
                <a:ext uri="{FF2B5EF4-FFF2-40B4-BE49-F238E27FC236}">
                  <a16:creationId xmlns:a16="http://schemas.microsoft.com/office/drawing/2014/main" id="{F3B96DC7-D3F3-94CB-472E-F00E8FE0B4E3}"/>
                </a:ext>
              </a:extLst>
            </p:cNvPr>
            <p:cNvSpPr/>
            <p:nvPr/>
          </p:nvSpPr>
          <p:spPr>
            <a:xfrm>
              <a:off x="525063" y="4121220"/>
              <a:ext cx="5320258" cy="1908000"/>
            </a:xfrm>
            <a:prstGeom prst="roundRect">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32">
              <a:extLst>
                <a:ext uri="{FF2B5EF4-FFF2-40B4-BE49-F238E27FC236}">
                  <a16:creationId xmlns:a16="http://schemas.microsoft.com/office/drawing/2014/main" id="{A4FD3FED-FB0F-87B9-575A-DDD66F9C2624}"/>
                </a:ext>
              </a:extLst>
            </p:cNvPr>
            <p:cNvSpPr/>
            <p:nvPr/>
          </p:nvSpPr>
          <p:spPr>
            <a:xfrm>
              <a:off x="525063" y="1826226"/>
              <a:ext cx="5320258" cy="2206635"/>
            </a:xfrm>
            <a:prstGeom prst="roundRect">
              <a:avLst/>
            </a:prstGeom>
            <a:solidFill>
              <a:srgbClr val="06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ounded Rectangle 36">
              <a:extLst>
                <a:ext uri="{FF2B5EF4-FFF2-40B4-BE49-F238E27FC236}">
                  <a16:creationId xmlns:a16="http://schemas.microsoft.com/office/drawing/2014/main" id="{D0CE7FF3-10F3-78C6-0841-05CC6CFC1790}"/>
                </a:ext>
              </a:extLst>
            </p:cNvPr>
            <p:cNvSpPr/>
            <p:nvPr/>
          </p:nvSpPr>
          <p:spPr>
            <a:xfrm>
              <a:off x="6321044" y="4114186"/>
              <a:ext cx="4932000" cy="1908000"/>
            </a:xfrm>
            <a:prstGeom prst="roundRect">
              <a:avLst/>
            </a:prstGeom>
            <a:solidFill>
              <a:srgbClr val="61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sp>
          <p:nvSpPr>
            <p:cNvPr id="10" name="Rounded Rectangle 43">
              <a:extLst>
                <a:ext uri="{FF2B5EF4-FFF2-40B4-BE49-F238E27FC236}">
                  <a16:creationId xmlns:a16="http://schemas.microsoft.com/office/drawing/2014/main" id="{F8BAEAD6-BE20-11F5-5E62-9836CA06EE60}"/>
                </a:ext>
              </a:extLst>
            </p:cNvPr>
            <p:cNvSpPr/>
            <p:nvPr/>
          </p:nvSpPr>
          <p:spPr>
            <a:xfrm>
              <a:off x="6321044" y="1819193"/>
              <a:ext cx="4932000" cy="2213668"/>
            </a:xfrm>
            <a:prstGeom prst="roundRect">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1" name="Group 44">
            <a:extLst>
              <a:ext uri="{FF2B5EF4-FFF2-40B4-BE49-F238E27FC236}">
                <a16:creationId xmlns:a16="http://schemas.microsoft.com/office/drawing/2014/main" id="{30FCFE71-BB90-413B-9FBB-CDBE7EF1F9C9}"/>
              </a:ext>
            </a:extLst>
          </p:cNvPr>
          <p:cNvGrpSpPr/>
          <p:nvPr/>
        </p:nvGrpSpPr>
        <p:grpSpPr>
          <a:xfrm>
            <a:off x="4903166" y="2740164"/>
            <a:ext cx="2385670" cy="2385670"/>
            <a:chOff x="3851920" y="1851670"/>
            <a:chExt cx="1944216" cy="1944216"/>
          </a:xfrm>
        </p:grpSpPr>
        <p:sp>
          <p:nvSpPr>
            <p:cNvPr id="12" name="Pie 45">
              <a:extLst>
                <a:ext uri="{FF2B5EF4-FFF2-40B4-BE49-F238E27FC236}">
                  <a16:creationId xmlns:a16="http://schemas.microsoft.com/office/drawing/2014/main" id="{8D78C1AC-C0FB-E6D7-3458-37B4F4E7B2AE}"/>
                </a:ext>
              </a:extLst>
            </p:cNvPr>
            <p:cNvSpPr/>
            <p:nvPr/>
          </p:nvSpPr>
          <p:spPr>
            <a:xfrm>
              <a:off x="3851920" y="1923678"/>
              <a:ext cx="1872208" cy="1872208"/>
            </a:xfrm>
            <a:prstGeom prst="pie">
              <a:avLst>
                <a:gd name="adj1" fmla="val 5387763"/>
                <a:gd name="adj2" fmla="val 10731666"/>
              </a:avLst>
            </a:prstGeom>
            <a:solidFill>
              <a:srgbClr val="06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3" name="Pie 51">
              <a:extLst>
                <a:ext uri="{FF2B5EF4-FFF2-40B4-BE49-F238E27FC236}">
                  <a16:creationId xmlns:a16="http://schemas.microsoft.com/office/drawing/2014/main" id="{83B4188F-A02B-0491-A1DF-0AE6DCEBC410}"/>
                </a:ext>
              </a:extLst>
            </p:cNvPr>
            <p:cNvSpPr/>
            <p:nvPr/>
          </p:nvSpPr>
          <p:spPr>
            <a:xfrm>
              <a:off x="3851920" y="1851670"/>
              <a:ext cx="1872208" cy="1872208"/>
            </a:xfrm>
            <a:prstGeom prst="pie">
              <a:avLst>
                <a:gd name="adj1" fmla="val 10767083"/>
                <a:gd name="adj2" fmla="val 16200000"/>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4" name="Pie 52">
              <a:extLst>
                <a:ext uri="{FF2B5EF4-FFF2-40B4-BE49-F238E27FC236}">
                  <a16:creationId xmlns:a16="http://schemas.microsoft.com/office/drawing/2014/main" id="{2ACDDB6E-D746-8030-503C-D88A0966CFD4}"/>
                </a:ext>
              </a:extLst>
            </p:cNvPr>
            <p:cNvSpPr/>
            <p:nvPr/>
          </p:nvSpPr>
          <p:spPr>
            <a:xfrm>
              <a:off x="3923928" y="1923678"/>
              <a:ext cx="1872208" cy="1872208"/>
            </a:xfrm>
            <a:prstGeom prst="pie">
              <a:avLst>
                <a:gd name="adj1" fmla="val 32027"/>
                <a:gd name="adj2" fmla="val 5397733"/>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5" name="Pie 53">
              <a:extLst>
                <a:ext uri="{FF2B5EF4-FFF2-40B4-BE49-F238E27FC236}">
                  <a16:creationId xmlns:a16="http://schemas.microsoft.com/office/drawing/2014/main" id="{5DEA7D8B-49D5-E96F-06DB-9EBC95288ACA}"/>
                </a:ext>
              </a:extLst>
            </p:cNvPr>
            <p:cNvSpPr/>
            <p:nvPr/>
          </p:nvSpPr>
          <p:spPr>
            <a:xfrm>
              <a:off x="3923928" y="1851670"/>
              <a:ext cx="1872208" cy="1872208"/>
            </a:xfrm>
            <a:prstGeom prst="pie">
              <a:avLst>
                <a:gd name="adj1" fmla="val 16158462"/>
                <a:gd name="adj2" fmla="val 14858"/>
              </a:avLst>
            </a:prstGeom>
            <a:solidFill>
              <a:srgbClr val="154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sp>
        <p:nvSpPr>
          <p:cNvPr id="25" name="TextBox 21">
            <a:extLst>
              <a:ext uri="{FF2B5EF4-FFF2-40B4-BE49-F238E27FC236}">
                <a16:creationId xmlns:a16="http://schemas.microsoft.com/office/drawing/2014/main" id="{2DB081A2-6F5B-3AF3-0BCC-919532D7F9B3}"/>
              </a:ext>
            </a:extLst>
          </p:cNvPr>
          <p:cNvSpPr txBox="1"/>
          <p:nvPr/>
        </p:nvSpPr>
        <p:spPr>
          <a:xfrm>
            <a:off x="736238" y="1984587"/>
            <a:ext cx="4664807" cy="1831271"/>
          </a:xfrm>
          <a:prstGeom prst="rect">
            <a:avLst/>
          </a:prstGeom>
          <a:noFill/>
        </p:spPr>
        <p:txBody>
          <a:bodyPr wrap="square" rtlCol="0">
            <a:spAutoFit/>
          </a:bodyPr>
          <a:lstStyle/>
          <a:p>
            <a:pPr lvl="0" algn="just">
              <a:spcBef>
                <a:spcPts val="300"/>
              </a:spcBef>
              <a:spcAft>
                <a:spcPts val="300"/>
              </a:spcAft>
              <a:defRPr/>
            </a:pPr>
            <a:r>
              <a:rPr lang="en-US" sz="1400" dirty="0">
                <a:solidFill>
                  <a:schemeClr val="bg1"/>
                </a:solidFill>
                <a:latin typeface="Arial" panose="020B0604020202020204" pitchFamily="34" charset="0"/>
                <a:cs typeface="Arial" panose="020B0604020202020204" pitchFamily="34" charset="0"/>
              </a:rPr>
              <a:t>Ten-Year Strategy 1.0 (2013-2023) and 2.0 (2024-2033) </a:t>
            </a:r>
          </a:p>
          <a:p>
            <a:pPr marL="285750" lvl="0" indent="-285750" algn="just">
              <a:spcBef>
                <a:spcPts val="300"/>
              </a:spcBef>
              <a:spcAft>
                <a:spcPts val="300"/>
              </a:spcAft>
              <a:buFont typeface="Arial" panose="020B0604020202020204" pitchFamily="34" charset="0"/>
              <a:buChar char="•"/>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Creation of DRM plans in each country strategy papers </a:t>
            </a:r>
          </a:p>
          <a:p>
            <a:pPr marL="171450" marR="0" lvl="0" indent="-171450" algn="just" defTabSz="914400" rtl="0" eaLnBrk="1" fontAlgn="auto" latinLnBrk="0" hangingPunct="1">
              <a:lnSpc>
                <a:spcPct val="100000"/>
              </a:lnSpc>
              <a:spcBef>
                <a:spcPts val="300"/>
              </a:spcBef>
              <a:spcAft>
                <a:spcPts val="300"/>
              </a:spcAft>
              <a:buClrTx/>
              <a:buSzTx/>
              <a:buFont typeface="Arial"/>
              <a:buChar char="•"/>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Reversal of illicit financial flows and improvement of natural resource management.</a:t>
            </a:r>
          </a:p>
          <a:p>
            <a:pPr marL="171450" marR="0" lvl="0" indent="-171450" algn="just" defTabSz="914400" rtl="0" eaLnBrk="1" fontAlgn="auto" latinLnBrk="0" hangingPunct="1">
              <a:lnSpc>
                <a:spcPct val="100000"/>
              </a:lnSpc>
              <a:spcBef>
                <a:spcPts val="300"/>
              </a:spcBef>
              <a:spcAft>
                <a:spcPts val="300"/>
              </a:spcAft>
              <a:buClrTx/>
              <a:buSzTx/>
              <a:buFont typeface="Arial"/>
              <a:buChar char="•"/>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Strengthening of African institutions for transparency, accountability, and good governance </a:t>
            </a:r>
          </a:p>
        </p:txBody>
      </p:sp>
      <p:sp>
        <p:nvSpPr>
          <p:cNvPr id="32" name="Rectangle 31">
            <a:extLst>
              <a:ext uri="{FF2B5EF4-FFF2-40B4-BE49-F238E27FC236}">
                <a16:creationId xmlns:a16="http://schemas.microsoft.com/office/drawing/2014/main" id="{70CDC8FB-2A29-E37D-7777-DDE0E665ACE0}"/>
              </a:ext>
            </a:extLst>
          </p:cNvPr>
          <p:cNvSpPr/>
          <p:nvPr/>
        </p:nvSpPr>
        <p:spPr>
          <a:xfrm>
            <a:off x="5841388" y="3860979"/>
            <a:ext cx="1248228" cy="82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04</a:t>
            </a:r>
          </a:p>
        </p:txBody>
      </p:sp>
      <p:sp>
        <p:nvSpPr>
          <p:cNvPr id="33" name="Rectangle 32">
            <a:extLst>
              <a:ext uri="{FF2B5EF4-FFF2-40B4-BE49-F238E27FC236}">
                <a16:creationId xmlns:a16="http://schemas.microsoft.com/office/drawing/2014/main" id="{F21CB1FF-210F-3810-B21E-1CD221DAA3BF}"/>
              </a:ext>
            </a:extLst>
          </p:cNvPr>
          <p:cNvSpPr/>
          <p:nvPr/>
        </p:nvSpPr>
        <p:spPr>
          <a:xfrm>
            <a:off x="5050255" y="3841763"/>
            <a:ext cx="1248228" cy="82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03</a:t>
            </a:r>
          </a:p>
        </p:txBody>
      </p:sp>
      <p:sp>
        <p:nvSpPr>
          <p:cNvPr id="34" name="Rectangle 33">
            <a:extLst>
              <a:ext uri="{FF2B5EF4-FFF2-40B4-BE49-F238E27FC236}">
                <a16:creationId xmlns:a16="http://schemas.microsoft.com/office/drawing/2014/main" id="{4D82EDB0-F3E7-C4B8-864E-832F39538A85}"/>
              </a:ext>
            </a:extLst>
          </p:cNvPr>
          <p:cNvSpPr/>
          <p:nvPr/>
        </p:nvSpPr>
        <p:spPr>
          <a:xfrm>
            <a:off x="5878780" y="3066784"/>
            <a:ext cx="1248228" cy="82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02</a:t>
            </a:r>
          </a:p>
        </p:txBody>
      </p:sp>
      <p:sp>
        <p:nvSpPr>
          <p:cNvPr id="35" name="Rectangle 34">
            <a:extLst>
              <a:ext uri="{FF2B5EF4-FFF2-40B4-BE49-F238E27FC236}">
                <a16:creationId xmlns:a16="http://schemas.microsoft.com/office/drawing/2014/main" id="{BBA6214E-64D4-0614-F5C2-D0E135B35B53}"/>
              </a:ext>
            </a:extLst>
          </p:cNvPr>
          <p:cNvSpPr/>
          <p:nvPr/>
        </p:nvSpPr>
        <p:spPr>
          <a:xfrm>
            <a:off x="5041456" y="3044193"/>
            <a:ext cx="1248228" cy="82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01</a:t>
            </a:r>
          </a:p>
        </p:txBody>
      </p:sp>
      <p:sp>
        <p:nvSpPr>
          <p:cNvPr id="36" name="TextBox 21">
            <a:extLst>
              <a:ext uri="{FF2B5EF4-FFF2-40B4-BE49-F238E27FC236}">
                <a16:creationId xmlns:a16="http://schemas.microsoft.com/office/drawing/2014/main" id="{03538CE5-88B4-857F-9328-DCA7678DC04C}"/>
              </a:ext>
            </a:extLst>
          </p:cNvPr>
          <p:cNvSpPr txBox="1"/>
          <p:nvPr/>
        </p:nvSpPr>
        <p:spPr>
          <a:xfrm>
            <a:off x="7127008" y="2092338"/>
            <a:ext cx="4086774" cy="1831271"/>
          </a:xfrm>
          <a:prstGeom prst="rect">
            <a:avLst/>
          </a:prstGeom>
          <a:noFill/>
        </p:spPr>
        <p:txBody>
          <a:bodyPr wrap="square" rtlCol="0">
            <a:spAutoFit/>
          </a:bodyPr>
          <a:lstStyle/>
          <a:p>
            <a:pPr marR="0" lvl="0" algn="just" defTabSz="914400" rtl="0" eaLnBrk="1" fontAlgn="auto" latinLnBrk="0" hangingPunct="1">
              <a:lnSpc>
                <a:spcPct val="100000"/>
              </a:lnSpc>
              <a:spcBef>
                <a:spcPts val="300"/>
              </a:spcBef>
              <a:spcAft>
                <a:spcPts val="300"/>
              </a:spcAft>
              <a:buClrTx/>
              <a:buSzTx/>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Strategy for Economic Governance in Africa (2021-2025):</a:t>
            </a:r>
          </a:p>
          <a:p>
            <a:pPr marL="171450" marR="0" lvl="0" indent="-171450" algn="just" defTabSz="914400" rtl="0" eaLnBrk="1" fontAlgn="auto" latinLnBrk="0" hangingPunct="1">
              <a:lnSpc>
                <a:spcPct val="100000"/>
              </a:lnSpc>
              <a:spcBef>
                <a:spcPts val="300"/>
              </a:spcBef>
              <a:spcAft>
                <a:spcPts val="300"/>
              </a:spcAft>
              <a:buClrTx/>
              <a:buSzTx/>
              <a:buFont typeface="Arial"/>
              <a:buChar char="•"/>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Optimizing public revenue collection through taxation, </a:t>
            </a:r>
          </a:p>
          <a:p>
            <a:pPr marL="171450" marR="0" lvl="0" indent="-171450" algn="just" defTabSz="914400" rtl="0" eaLnBrk="1" fontAlgn="auto" latinLnBrk="0" hangingPunct="1">
              <a:lnSpc>
                <a:spcPct val="100000"/>
              </a:lnSpc>
              <a:spcBef>
                <a:spcPts val="300"/>
              </a:spcBef>
              <a:spcAft>
                <a:spcPts val="300"/>
              </a:spcAft>
              <a:buClrTx/>
              <a:buSzTx/>
              <a:buFont typeface="Arial"/>
              <a:buChar char="•"/>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curbing the commercial elements of IFF</a:t>
            </a:r>
          </a:p>
          <a:p>
            <a:pPr marL="171450" marR="0" lvl="0" indent="-171450" algn="just" defTabSz="914400" rtl="0" eaLnBrk="1" fontAlgn="auto" latinLnBrk="0" hangingPunct="1">
              <a:lnSpc>
                <a:spcPct val="100000"/>
              </a:lnSpc>
              <a:spcBef>
                <a:spcPts val="300"/>
              </a:spcBef>
              <a:spcAft>
                <a:spcPts val="300"/>
              </a:spcAft>
              <a:buClrTx/>
              <a:buSzTx/>
              <a:buFont typeface="Arial"/>
              <a:buChar char="•"/>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developing the financial sector to leverage domestic savings and investments </a:t>
            </a:r>
          </a:p>
        </p:txBody>
      </p:sp>
      <p:sp>
        <p:nvSpPr>
          <p:cNvPr id="37" name="TextBox 21">
            <a:extLst>
              <a:ext uri="{FF2B5EF4-FFF2-40B4-BE49-F238E27FC236}">
                <a16:creationId xmlns:a16="http://schemas.microsoft.com/office/drawing/2014/main" id="{1907BA35-751C-0006-813F-0E3E526649FE}"/>
              </a:ext>
            </a:extLst>
          </p:cNvPr>
          <p:cNvSpPr txBox="1"/>
          <p:nvPr/>
        </p:nvSpPr>
        <p:spPr>
          <a:xfrm>
            <a:off x="816392" y="4708985"/>
            <a:ext cx="4086774" cy="1000274"/>
          </a:xfrm>
          <a:prstGeom prst="rect">
            <a:avLst/>
          </a:prstGeom>
          <a:noFill/>
        </p:spPr>
        <p:txBody>
          <a:bodyPr wrap="square" rtlCol="0">
            <a:spAutoFit/>
          </a:bodyPr>
          <a:lstStyle/>
          <a:p>
            <a:pPr marR="0" lvl="0" algn="just" defTabSz="914400" rtl="0" eaLnBrk="1" fontAlgn="auto" latinLnBrk="0" hangingPunct="1">
              <a:lnSpc>
                <a:spcPct val="100000"/>
              </a:lnSpc>
              <a:spcBef>
                <a:spcPts val="300"/>
              </a:spcBef>
              <a:spcAft>
                <a:spcPts val="300"/>
              </a:spcAft>
              <a:buClrTx/>
              <a:buSzTx/>
              <a:tabLst/>
              <a:defRPr/>
            </a:pPr>
            <a:r>
              <a:rPr lang="en-US" dirty="0">
                <a:solidFill>
                  <a:schemeClr val="bg1"/>
                </a:solidFill>
                <a:latin typeface="Arial" panose="020B0604020202020204" pitchFamily="34" charset="0"/>
                <a:cs typeface="Arial" panose="020B0604020202020204" pitchFamily="34" charset="0"/>
              </a:rPr>
              <a:t>Policy on the Prevention of Illicit Financial Flows</a:t>
            </a:r>
          </a:p>
          <a:p>
            <a:pPr marL="285750" marR="0" lvl="0" indent="-2857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Action Plan 2024</a:t>
            </a:r>
          </a:p>
        </p:txBody>
      </p:sp>
      <p:sp>
        <p:nvSpPr>
          <p:cNvPr id="38" name="TextBox 21">
            <a:extLst>
              <a:ext uri="{FF2B5EF4-FFF2-40B4-BE49-F238E27FC236}">
                <a16:creationId xmlns:a16="http://schemas.microsoft.com/office/drawing/2014/main" id="{15098C07-03F2-9E65-8EC3-59D68451287C}"/>
              </a:ext>
            </a:extLst>
          </p:cNvPr>
          <p:cNvSpPr txBox="1"/>
          <p:nvPr/>
        </p:nvSpPr>
        <p:spPr>
          <a:xfrm>
            <a:off x="7089616" y="4487197"/>
            <a:ext cx="3853727" cy="1277273"/>
          </a:xfrm>
          <a:prstGeom prst="rect">
            <a:avLst/>
          </a:prstGeom>
          <a:noFill/>
        </p:spPr>
        <p:txBody>
          <a:bodyPr wrap="square" rtlCol="0">
            <a:spAutoFit/>
          </a:bodyPr>
          <a:lstStyle/>
          <a:p>
            <a:pPr marR="0" lvl="0" algn="just" defTabSz="914400" rtl="0" eaLnBrk="1" fontAlgn="auto" latinLnBrk="0" hangingPunct="1">
              <a:lnSpc>
                <a:spcPct val="100000"/>
              </a:lnSpc>
              <a:spcBef>
                <a:spcPts val="300"/>
              </a:spcBef>
              <a:spcAft>
                <a:spcPts val="300"/>
              </a:spcAft>
              <a:buClrTx/>
              <a:buSzTx/>
              <a:tabLst/>
              <a:defRPr/>
            </a:pPr>
            <a:r>
              <a:rPr kumimoji="0" lang="en-US"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ADF Cycles 14, 15, 16</a:t>
            </a:r>
          </a:p>
          <a:p>
            <a:pPr marL="285750" marR="0" lvl="0" indent="-2857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ADF commitments around ADF financing towards supporting operations that address DRM.  </a:t>
            </a:r>
          </a:p>
        </p:txBody>
      </p:sp>
    </p:spTree>
    <p:custDataLst>
      <p:tags r:id="rId1"/>
    </p:custDataLst>
    <p:extLst>
      <p:ext uri="{BB962C8B-B14F-4D97-AF65-F5344CB8AC3E}">
        <p14:creationId xmlns:p14="http://schemas.microsoft.com/office/powerpoint/2010/main" val="159290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0E11D34-50DD-7A21-590D-09E0DAA0FD77}"/>
              </a:ext>
            </a:extLst>
          </p:cNvPr>
          <p:cNvPicPr>
            <a:picLocks noChangeAspect="1"/>
          </p:cNvPicPr>
          <p:nvPr/>
        </p:nvPicPr>
        <p:blipFill>
          <a:blip r:embed="rId3"/>
          <a:stretch>
            <a:fillRect/>
          </a:stretch>
        </p:blipFill>
        <p:spPr>
          <a:xfrm>
            <a:off x="-117587" y="-218105"/>
            <a:ext cx="12427173" cy="7294209"/>
          </a:xfrm>
          <a:prstGeom prst="rect">
            <a:avLst/>
          </a:prstGeom>
          <a:effectLst/>
        </p:spPr>
      </p:pic>
      <p:sp>
        <p:nvSpPr>
          <p:cNvPr id="3" name="ZoneTexte 2">
            <a:extLst>
              <a:ext uri="{FF2B5EF4-FFF2-40B4-BE49-F238E27FC236}">
                <a16:creationId xmlns:a16="http://schemas.microsoft.com/office/drawing/2014/main" id="{93ED87E5-91F4-DD3E-3C7C-1FE902C18257}"/>
              </a:ext>
            </a:extLst>
          </p:cNvPr>
          <p:cNvSpPr txBox="1"/>
          <p:nvPr/>
        </p:nvSpPr>
        <p:spPr>
          <a:xfrm>
            <a:off x="4998589" y="1348011"/>
            <a:ext cx="222458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69AF"/>
                </a:solidFill>
                <a:effectLst/>
                <a:uLnTx/>
                <a:uFillTx/>
                <a:latin typeface="Arial" panose="020B0604020202020204" pitchFamily="34" charset="0"/>
                <a:ea typeface="Tahoma" panose="020B0604030504040204" pitchFamily="34" charset="0"/>
                <a:cs typeface="Arial" panose="020B0604020202020204" pitchFamily="34" charset="0"/>
              </a:rPr>
              <a:t>PRESENTATION OUTLINE</a:t>
            </a:r>
          </a:p>
        </p:txBody>
      </p:sp>
      <p:sp>
        <p:nvSpPr>
          <p:cNvPr id="4" name="ZoneTexte 3">
            <a:extLst>
              <a:ext uri="{FF2B5EF4-FFF2-40B4-BE49-F238E27FC236}">
                <a16:creationId xmlns:a16="http://schemas.microsoft.com/office/drawing/2014/main" id="{6DBAC9D3-E482-80C0-395C-8A4EBE52260B}"/>
              </a:ext>
            </a:extLst>
          </p:cNvPr>
          <p:cNvSpPr txBox="1"/>
          <p:nvPr/>
        </p:nvSpPr>
        <p:spPr>
          <a:xfrm>
            <a:off x="983554" y="1374850"/>
            <a:ext cx="30332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latin typeface="Arial" panose="020B0604020202020204" pitchFamily="34" charset="0"/>
                <a:cs typeface="Arial" panose="020B0604020202020204" pitchFamily="34" charset="0"/>
              </a:rPr>
              <a:t>Imperatives of DRM for Africa’s Development</a:t>
            </a:r>
            <a:endParaRPr kumimoji="0" lang="da-DK" sz="1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0AD9501A-9EF7-8857-1738-43E38EDEA321}"/>
              </a:ext>
            </a:extLst>
          </p:cNvPr>
          <p:cNvSpPr txBox="1"/>
          <p:nvPr/>
        </p:nvSpPr>
        <p:spPr>
          <a:xfrm>
            <a:off x="983554" y="3112932"/>
            <a:ext cx="3033215" cy="923330"/>
          </a:xfrm>
          <a:prstGeom prst="rect">
            <a:avLst/>
          </a:prstGeom>
          <a:noFill/>
        </p:spPr>
        <p:txBody>
          <a:bodyPr wrap="square">
            <a:spAutoFit/>
          </a:bodyPr>
          <a:lstStyle/>
          <a:p>
            <a:pPr>
              <a:defRPr/>
            </a:pPr>
            <a:r>
              <a:rPr lang="da-DK" sz="1800" b="1" dirty="0">
                <a:latin typeface="Arial" panose="020B0604020202020204" pitchFamily="34" charset="0"/>
                <a:cs typeface="Arial" panose="020B0604020202020204" pitchFamily="34" charset="0"/>
              </a:rPr>
              <a:t>State of DRM in Africa – Performance and Trends</a:t>
            </a:r>
            <a:endParaRPr kumimoji="0" lang="da-DK" sz="1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29954CB8-EA40-4B40-E7F0-C0F7E0B5F848}"/>
              </a:ext>
            </a:extLst>
          </p:cNvPr>
          <p:cNvSpPr txBox="1"/>
          <p:nvPr/>
        </p:nvSpPr>
        <p:spPr>
          <a:xfrm>
            <a:off x="983554" y="4906988"/>
            <a:ext cx="2724150" cy="923330"/>
          </a:xfrm>
          <a:prstGeom prst="rect">
            <a:avLst/>
          </a:prstGeom>
          <a:noFill/>
        </p:spPr>
        <p:txBody>
          <a:bodyPr wrap="square">
            <a:spAutoFit/>
          </a:bodyPr>
          <a:lstStyle/>
          <a:p>
            <a:pPr>
              <a:defRPr/>
            </a:pPr>
            <a:r>
              <a:rPr lang="en-GB" sz="1800" b="1" dirty="0">
                <a:latin typeface="Arial" panose="020B0604020202020204" pitchFamily="34" charset="0"/>
                <a:cs typeface="Arial" panose="020B0604020202020204" pitchFamily="34" charset="0"/>
              </a:rPr>
              <a:t>Challenges in Mobilising Domestic Resources in Africa</a:t>
            </a:r>
          </a:p>
        </p:txBody>
      </p:sp>
      <p:sp>
        <p:nvSpPr>
          <p:cNvPr id="9" name="ZoneTexte 8">
            <a:extLst>
              <a:ext uri="{FF2B5EF4-FFF2-40B4-BE49-F238E27FC236}">
                <a16:creationId xmlns:a16="http://schemas.microsoft.com/office/drawing/2014/main" id="{CCFDAA57-9956-D50B-B98F-60A397F026AC}"/>
              </a:ext>
            </a:extLst>
          </p:cNvPr>
          <p:cNvSpPr txBox="1"/>
          <p:nvPr/>
        </p:nvSpPr>
        <p:spPr>
          <a:xfrm>
            <a:off x="8238920" y="1788208"/>
            <a:ext cx="3207000" cy="646331"/>
          </a:xfrm>
          <a:prstGeom prst="rect">
            <a:avLst/>
          </a:prstGeom>
          <a:noFill/>
        </p:spPr>
        <p:txBody>
          <a:bodyPr wrap="square">
            <a:spAutoFit/>
          </a:bodyPr>
          <a:lstStyle/>
          <a:p>
            <a:pPr>
              <a:defRPr/>
            </a:pPr>
            <a:r>
              <a:rPr lang="en-GB" sz="1800" b="1" dirty="0">
                <a:latin typeface="Arial" panose="020B0604020202020204" pitchFamily="34" charset="0"/>
                <a:cs typeface="Arial" panose="020B0604020202020204" pitchFamily="34" charset="0"/>
              </a:rPr>
              <a:t>Opportunities and Reforms for Boosting DRM in Africa</a:t>
            </a:r>
          </a:p>
        </p:txBody>
      </p:sp>
      <p:sp>
        <p:nvSpPr>
          <p:cNvPr id="10" name="ZoneTexte 9">
            <a:extLst>
              <a:ext uri="{FF2B5EF4-FFF2-40B4-BE49-F238E27FC236}">
                <a16:creationId xmlns:a16="http://schemas.microsoft.com/office/drawing/2014/main" id="{180C46B6-7FCA-6416-BD4E-BBC355AD7D71}"/>
              </a:ext>
            </a:extLst>
          </p:cNvPr>
          <p:cNvSpPr txBox="1"/>
          <p:nvPr/>
        </p:nvSpPr>
        <p:spPr>
          <a:xfrm>
            <a:off x="8238920" y="2967805"/>
            <a:ext cx="3375325" cy="1200329"/>
          </a:xfrm>
          <a:prstGeom prst="rect">
            <a:avLst/>
          </a:prstGeom>
          <a:noFill/>
        </p:spPr>
        <p:txBody>
          <a:bodyPr wrap="square">
            <a:spAutoFit/>
          </a:bodyPr>
          <a:lstStyle/>
          <a:p>
            <a:pPr>
              <a:defRPr/>
            </a:pPr>
            <a:r>
              <a:rPr lang="en-GB" sz="1800" b="1" dirty="0">
                <a:latin typeface="Arial" panose="020B0604020202020204" pitchFamily="34" charset="0"/>
                <a:cs typeface="Arial" panose="020B0604020202020204" pitchFamily="34" charset="0"/>
              </a:rPr>
              <a:t>Roles of the African Development Bank in Scaling Up DRM in Africa</a:t>
            </a:r>
          </a:p>
          <a:p>
            <a:pPr>
              <a:defRPr/>
            </a:pPr>
            <a:endParaRPr lang="en-GB" sz="1800" b="1"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0E8DB028-52D5-951B-13F5-93F171239E29}"/>
              </a:ext>
            </a:extLst>
          </p:cNvPr>
          <p:cNvSpPr txBox="1"/>
          <p:nvPr/>
        </p:nvSpPr>
        <p:spPr>
          <a:xfrm>
            <a:off x="8045578" y="4906988"/>
            <a:ext cx="3375325" cy="1846659"/>
          </a:xfrm>
          <a:prstGeom prst="rect">
            <a:avLst/>
          </a:prstGeom>
          <a:noFill/>
        </p:spPr>
        <p:txBody>
          <a:bodyPr wrap="square">
            <a:spAutoFit/>
          </a:bodyPr>
          <a:lstStyle/>
          <a:p>
            <a:pPr>
              <a:defRPr/>
            </a:pPr>
            <a:r>
              <a:rPr lang="da-DK" sz="1800" b="1" dirty="0">
                <a:latin typeface="Arial" panose="020B0604020202020204" pitchFamily="34" charset="0"/>
                <a:cs typeface="Arial" panose="020B0604020202020204" pitchFamily="34" charset="0"/>
              </a:rPr>
              <a:t>Political will and institutional commitment for effective tax systems</a:t>
            </a:r>
          </a:p>
          <a:p>
            <a:pPr>
              <a:defRPr/>
            </a:pPr>
            <a:endParaRPr lang="da-DK" b="1" dirty="0">
              <a:latin typeface="Arial" panose="020B0604020202020204" pitchFamily="34" charset="0"/>
              <a:cs typeface="Arial" panose="020B0604020202020204" pitchFamily="34" charset="0"/>
            </a:endParaRPr>
          </a:p>
          <a:p>
            <a:pPr>
              <a:defRPr/>
            </a:pPr>
            <a:r>
              <a:rPr lang="da-DK" sz="2400" b="1" dirty="0">
                <a:latin typeface="Arial" panose="020B0604020202020204" pitchFamily="34" charset="0"/>
                <a:cs typeface="Arial" panose="020B0604020202020204" pitchFamily="34" charset="0"/>
              </a:rPr>
              <a:t>Conclusion</a:t>
            </a:r>
          </a:p>
          <a:p>
            <a:pPr>
              <a:defRPr/>
            </a:pPr>
            <a:r>
              <a:rPr lang="da-DK" sz="1800" b="1" dirty="0">
                <a:latin typeface="Arial" panose="020B0604020202020204" pitchFamily="34" charset="0"/>
                <a:cs typeface="Arial" panose="020B0604020202020204" pitchFamily="34" charset="0"/>
              </a:rPr>
              <a:t>      </a:t>
            </a:r>
            <a:endParaRPr kumimoji="0" lang="da-DK" sz="18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2" name="文本框 13">
            <a:extLst>
              <a:ext uri="{FF2B5EF4-FFF2-40B4-BE49-F238E27FC236}">
                <a16:creationId xmlns:a16="http://schemas.microsoft.com/office/drawing/2014/main" id="{91B0EB72-3C81-2ECA-DED1-9DA63915C996}"/>
              </a:ext>
            </a:extLst>
          </p:cNvPr>
          <p:cNvSpPr txBox="1"/>
          <p:nvPr/>
        </p:nvSpPr>
        <p:spPr>
          <a:xfrm>
            <a:off x="4527146" y="2113514"/>
            <a:ext cx="386048" cy="523220"/>
          </a:xfrm>
          <a:prstGeom prst="rect">
            <a:avLst/>
          </a:prstGeom>
          <a:noFill/>
        </p:spPr>
        <p:txBody>
          <a:bodyPr wrap="square">
            <a:spAutoFit/>
          </a:bodyPr>
          <a:lstStyle/>
          <a:p>
            <a:r>
              <a:rPr lang="en-US" altLang="zh-CN" sz="2800" b="1" dirty="0">
                <a:solidFill>
                  <a:srgbClr val="276C8A"/>
                </a:solidFill>
                <a:latin typeface="Arial Black" panose="020B0604020202020204" pitchFamily="34" charset="0"/>
                <a:cs typeface="Arial Black" panose="020B0604020202020204" pitchFamily="34" charset="0"/>
                <a:sym typeface="+mn-lt"/>
              </a:rPr>
              <a:t>1</a:t>
            </a:r>
            <a:endParaRPr lang="zh-CN" altLang="en-US" sz="2800" b="1" dirty="0">
              <a:solidFill>
                <a:srgbClr val="276C8A"/>
              </a:solidFill>
              <a:latin typeface="Arial Black" panose="020B0604020202020204" pitchFamily="34" charset="0"/>
              <a:cs typeface="Arial Black" panose="020B0604020202020204" pitchFamily="34" charset="0"/>
              <a:sym typeface="+mn-lt"/>
            </a:endParaRPr>
          </a:p>
        </p:txBody>
      </p:sp>
      <p:sp>
        <p:nvSpPr>
          <p:cNvPr id="13" name="文本框 13">
            <a:extLst>
              <a:ext uri="{FF2B5EF4-FFF2-40B4-BE49-F238E27FC236}">
                <a16:creationId xmlns:a16="http://schemas.microsoft.com/office/drawing/2014/main" id="{229607C2-CEE1-85E6-4D58-106E70066385}"/>
              </a:ext>
            </a:extLst>
          </p:cNvPr>
          <p:cNvSpPr txBox="1"/>
          <p:nvPr/>
        </p:nvSpPr>
        <p:spPr>
          <a:xfrm>
            <a:off x="4540794" y="3137096"/>
            <a:ext cx="386048" cy="523220"/>
          </a:xfrm>
          <a:prstGeom prst="rect">
            <a:avLst/>
          </a:prstGeom>
          <a:noFill/>
        </p:spPr>
        <p:txBody>
          <a:bodyPr wrap="square">
            <a:spAutoFit/>
          </a:bodyPr>
          <a:lstStyle/>
          <a:p>
            <a:r>
              <a:rPr lang="en-US" altLang="zh-CN" sz="2800" b="1" dirty="0">
                <a:solidFill>
                  <a:srgbClr val="276C8A"/>
                </a:solidFill>
                <a:latin typeface="Arial Black" panose="020B0604020202020204" pitchFamily="34" charset="0"/>
                <a:cs typeface="Arial Black" panose="020B0604020202020204" pitchFamily="34" charset="0"/>
                <a:sym typeface="+mn-lt"/>
              </a:rPr>
              <a:t>2</a:t>
            </a:r>
            <a:endParaRPr lang="zh-CN" altLang="en-US" sz="2800" b="1" dirty="0">
              <a:solidFill>
                <a:srgbClr val="276C8A"/>
              </a:solidFill>
              <a:latin typeface="Arial Black" panose="020B0604020202020204" pitchFamily="34" charset="0"/>
              <a:cs typeface="Arial Black" panose="020B0604020202020204" pitchFamily="34" charset="0"/>
              <a:sym typeface="+mn-lt"/>
            </a:endParaRPr>
          </a:p>
        </p:txBody>
      </p:sp>
      <p:sp>
        <p:nvSpPr>
          <p:cNvPr id="16" name="文本框 13">
            <a:extLst>
              <a:ext uri="{FF2B5EF4-FFF2-40B4-BE49-F238E27FC236}">
                <a16:creationId xmlns:a16="http://schemas.microsoft.com/office/drawing/2014/main" id="{92A924C8-5FCF-2D04-862E-5FAB1A853C0F}"/>
              </a:ext>
            </a:extLst>
          </p:cNvPr>
          <p:cNvSpPr txBox="1"/>
          <p:nvPr/>
        </p:nvSpPr>
        <p:spPr>
          <a:xfrm>
            <a:off x="5168591" y="3969610"/>
            <a:ext cx="386048" cy="523220"/>
          </a:xfrm>
          <a:prstGeom prst="rect">
            <a:avLst/>
          </a:prstGeom>
          <a:noFill/>
        </p:spPr>
        <p:txBody>
          <a:bodyPr wrap="square">
            <a:spAutoFit/>
          </a:bodyPr>
          <a:lstStyle/>
          <a:p>
            <a:r>
              <a:rPr lang="en-US" altLang="zh-CN" sz="2800" b="1" dirty="0">
                <a:solidFill>
                  <a:srgbClr val="276C8A"/>
                </a:solidFill>
                <a:latin typeface="Arial Black" panose="020B0604020202020204" pitchFamily="34" charset="0"/>
                <a:cs typeface="Arial Black" panose="020B0604020202020204" pitchFamily="34" charset="0"/>
                <a:sym typeface="+mn-lt"/>
              </a:rPr>
              <a:t>3</a:t>
            </a:r>
            <a:endParaRPr lang="zh-CN" altLang="en-US" sz="2800" b="1" dirty="0">
              <a:solidFill>
                <a:srgbClr val="276C8A"/>
              </a:solidFill>
              <a:latin typeface="Arial Black" panose="020B0604020202020204" pitchFamily="34" charset="0"/>
              <a:cs typeface="Arial Black" panose="020B0604020202020204" pitchFamily="34" charset="0"/>
              <a:sym typeface="+mn-lt"/>
            </a:endParaRPr>
          </a:p>
        </p:txBody>
      </p:sp>
      <p:sp>
        <p:nvSpPr>
          <p:cNvPr id="17" name="文本框 13">
            <a:extLst>
              <a:ext uri="{FF2B5EF4-FFF2-40B4-BE49-F238E27FC236}">
                <a16:creationId xmlns:a16="http://schemas.microsoft.com/office/drawing/2014/main" id="{4754C132-AE0C-0AB1-99E7-073F1D1D7859}"/>
              </a:ext>
            </a:extLst>
          </p:cNvPr>
          <p:cNvSpPr txBox="1"/>
          <p:nvPr/>
        </p:nvSpPr>
        <p:spPr>
          <a:xfrm>
            <a:off x="7182230" y="2113514"/>
            <a:ext cx="386048" cy="523220"/>
          </a:xfrm>
          <a:prstGeom prst="rect">
            <a:avLst/>
          </a:prstGeom>
          <a:noFill/>
        </p:spPr>
        <p:txBody>
          <a:bodyPr wrap="square">
            <a:spAutoFit/>
          </a:bodyPr>
          <a:lstStyle/>
          <a:p>
            <a:r>
              <a:rPr lang="en-US" altLang="zh-CN" sz="2800" b="1" dirty="0">
                <a:solidFill>
                  <a:srgbClr val="276C8A"/>
                </a:solidFill>
                <a:latin typeface="Arial Black" panose="020B0604020202020204" pitchFamily="34" charset="0"/>
                <a:cs typeface="Arial Black" panose="020B0604020202020204" pitchFamily="34" charset="0"/>
                <a:sym typeface="+mn-lt"/>
              </a:rPr>
              <a:t>4</a:t>
            </a:r>
            <a:endParaRPr lang="zh-CN" altLang="en-US" sz="2800" b="1" dirty="0">
              <a:solidFill>
                <a:srgbClr val="276C8A"/>
              </a:solidFill>
              <a:latin typeface="Arial Black" panose="020B0604020202020204" pitchFamily="34" charset="0"/>
              <a:cs typeface="Arial Black" panose="020B0604020202020204" pitchFamily="34" charset="0"/>
              <a:sym typeface="+mn-lt"/>
            </a:endParaRPr>
          </a:p>
        </p:txBody>
      </p:sp>
      <p:sp>
        <p:nvSpPr>
          <p:cNvPr id="19" name="文本框 13">
            <a:extLst>
              <a:ext uri="{FF2B5EF4-FFF2-40B4-BE49-F238E27FC236}">
                <a16:creationId xmlns:a16="http://schemas.microsoft.com/office/drawing/2014/main" id="{BB34E1D2-EFA0-8736-4937-A6A804834412}"/>
              </a:ext>
            </a:extLst>
          </p:cNvPr>
          <p:cNvSpPr txBox="1"/>
          <p:nvPr/>
        </p:nvSpPr>
        <p:spPr>
          <a:xfrm>
            <a:off x="7202106" y="3123450"/>
            <a:ext cx="386048" cy="523220"/>
          </a:xfrm>
          <a:prstGeom prst="rect">
            <a:avLst/>
          </a:prstGeom>
          <a:noFill/>
        </p:spPr>
        <p:txBody>
          <a:bodyPr wrap="square">
            <a:spAutoFit/>
          </a:bodyPr>
          <a:lstStyle/>
          <a:p>
            <a:r>
              <a:rPr lang="en-US" altLang="zh-CN" sz="2800" b="1" dirty="0">
                <a:solidFill>
                  <a:srgbClr val="276C8A"/>
                </a:solidFill>
                <a:latin typeface="Arial Black" panose="020B0604020202020204" pitchFamily="34" charset="0"/>
                <a:cs typeface="Arial Black" panose="020B0604020202020204" pitchFamily="34" charset="0"/>
                <a:sym typeface="+mn-lt"/>
              </a:rPr>
              <a:t>5</a:t>
            </a:r>
            <a:endParaRPr lang="zh-CN" altLang="en-US" sz="2800" b="1" dirty="0">
              <a:solidFill>
                <a:srgbClr val="276C8A"/>
              </a:solidFill>
              <a:latin typeface="Arial Black" panose="020B0604020202020204" pitchFamily="34" charset="0"/>
              <a:cs typeface="Arial Black" panose="020B0604020202020204" pitchFamily="34" charset="0"/>
              <a:sym typeface="+mn-lt"/>
            </a:endParaRPr>
          </a:p>
        </p:txBody>
      </p:sp>
      <p:sp>
        <p:nvSpPr>
          <p:cNvPr id="20" name="文本框 13">
            <a:extLst>
              <a:ext uri="{FF2B5EF4-FFF2-40B4-BE49-F238E27FC236}">
                <a16:creationId xmlns:a16="http://schemas.microsoft.com/office/drawing/2014/main" id="{A8307025-18B0-4988-A033-A288E041DA53}"/>
              </a:ext>
            </a:extLst>
          </p:cNvPr>
          <p:cNvSpPr txBox="1"/>
          <p:nvPr/>
        </p:nvSpPr>
        <p:spPr>
          <a:xfrm>
            <a:off x="6615253" y="3969612"/>
            <a:ext cx="386048" cy="523220"/>
          </a:xfrm>
          <a:prstGeom prst="rect">
            <a:avLst/>
          </a:prstGeom>
          <a:noFill/>
        </p:spPr>
        <p:txBody>
          <a:bodyPr wrap="square">
            <a:spAutoFit/>
          </a:bodyPr>
          <a:lstStyle/>
          <a:p>
            <a:r>
              <a:rPr lang="en-US" altLang="zh-CN" sz="2800" b="1" dirty="0">
                <a:solidFill>
                  <a:srgbClr val="276C8A"/>
                </a:solidFill>
                <a:latin typeface="Arial Black" panose="020B0604020202020204" pitchFamily="34" charset="0"/>
                <a:cs typeface="Arial Black" panose="020B0604020202020204" pitchFamily="34" charset="0"/>
                <a:sym typeface="+mn-lt"/>
              </a:rPr>
              <a:t>6</a:t>
            </a:r>
            <a:endParaRPr lang="zh-CN" altLang="en-US" sz="2800" b="1" dirty="0">
              <a:solidFill>
                <a:srgbClr val="276C8A"/>
              </a:solidFill>
              <a:latin typeface="Arial Black" panose="020B0604020202020204" pitchFamily="34" charset="0"/>
              <a:cs typeface="Arial Black" panose="020B0604020202020204" pitchFamily="34" charset="0"/>
              <a:sym typeface="+mn-lt"/>
            </a:endParaRPr>
          </a:p>
        </p:txBody>
      </p:sp>
      <p:sp>
        <p:nvSpPr>
          <p:cNvPr id="21" name="矩形 2">
            <a:extLst>
              <a:ext uri="{FF2B5EF4-FFF2-40B4-BE49-F238E27FC236}">
                <a16:creationId xmlns:a16="http://schemas.microsoft.com/office/drawing/2014/main" id="{CCED108C-1573-E32A-05C6-B9495D5F104F}"/>
              </a:ext>
            </a:extLst>
          </p:cNvPr>
          <p:cNvSpPr/>
          <p:nvPr/>
        </p:nvSpPr>
        <p:spPr>
          <a:xfrm>
            <a:off x="710130" y="477401"/>
            <a:ext cx="2294603" cy="584775"/>
          </a:xfrm>
          <a:prstGeom prst="rect">
            <a:avLst/>
          </a:prstGeom>
        </p:spPr>
        <p:txBody>
          <a:bodyPr wrap="none">
            <a:spAutoFit/>
          </a:bodyPr>
          <a:lstStyle/>
          <a:p>
            <a:r>
              <a:rPr lang="en-US" altLang="zh-CN" sz="3200" b="1" dirty="0">
                <a:solidFill>
                  <a:srgbClr val="276C8A"/>
                </a:solidFill>
                <a:latin typeface="Arial Black" panose="020B0604020202020204" pitchFamily="34" charset="0"/>
                <a:cs typeface="Arial Black" panose="020B0604020202020204" pitchFamily="34" charset="0"/>
                <a:sym typeface="+mn-lt"/>
              </a:rPr>
              <a:t>Overview</a:t>
            </a:r>
            <a:endParaRPr lang="zh-CN" altLang="en-US" sz="3200" b="1" dirty="0">
              <a:solidFill>
                <a:srgbClr val="276C8A"/>
              </a:solidFill>
              <a:latin typeface="Arial Black" panose="020B0604020202020204" pitchFamily="34" charset="0"/>
              <a:cs typeface="Arial Black" panose="020B0604020202020204" pitchFamily="34" charset="0"/>
              <a:sym typeface="+mn-lt"/>
            </a:endParaRPr>
          </a:p>
        </p:txBody>
      </p:sp>
      <p:sp>
        <p:nvSpPr>
          <p:cNvPr id="22" name="箭头: 五边形 1">
            <a:extLst>
              <a:ext uri="{FF2B5EF4-FFF2-40B4-BE49-F238E27FC236}">
                <a16:creationId xmlns:a16="http://schemas.microsoft.com/office/drawing/2014/main" id="{830AAF0D-01A7-7772-31CB-CCAC4F62C97F}"/>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Tree>
    <p:extLst>
      <p:ext uri="{BB962C8B-B14F-4D97-AF65-F5344CB8AC3E}">
        <p14:creationId xmlns:p14="http://schemas.microsoft.com/office/powerpoint/2010/main" val="75514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1">
            <a:extLst>
              <a:ext uri="{FF2B5EF4-FFF2-40B4-BE49-F238E27FC236}">
                <a16:creationId xmlns:a16="http://schemas.microsoft.com/office/drawing/2014/main" id="{5F3216A7-69DA-B5F6-6985-A3530BF14F2B}"/>
              </a:ext>
            </a:extLst>
          </p:cNvPr>
          <p:cNvSpPr/>
          <p:nvPr/>
        </p:nvSpPr>
        <p:spPr>
          <a:xfrm>
            <a:off x="690492" y="4962478"/>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rgbClr val="154F8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2" name="矩形 2">
            <a:extLst>
              <a:ext uri="{FF2B5EF4-FFF2-40B4-BE49-F238E27FC236}">
                <a16:creationId xmlns:a16="http://schemas.microsoft.com/office/drawing/2014/main" id="{4249CD60-0E81-FC34-DD6F-5919B463EA53}"/>
              </a:ext>
            </a:extLst>
          </p:cNvPr>
          <p:cNvSpPr/>
          <p:nvPr/>
        </p:nvSpPr>
        <p:spPr>
          <a:xfrm>
            <a:off x="690492" y="319680"/>
            <a:ext cx="10084599" cy="461665"/>
          </a:xfrm>
          <a:prstGeom prst="rect">
            <a:avLst/>
          </a:prstGeom>
        </p:spPr>
        <p:txBody>
          <a:bodyPr wrap="square">
            <a:spAutoFit/>
          </a:bodyPr>
          <a:lstStyle/>
          <a:p>
            <a:pPr lvl="0">
              <a:defRPr/>
            </a:pPr>
            <a:r>
              <a:rPr lang="en-US" sz="2400" b="1" dirty="0">
                <a:solidFill>
                  <a:srgbClr val="276C8A"/>
                </a:solidFill>
                <a:latin typeface="Arial" panose="020B0604020202020204" pitchFamily="34" charset="0"/>
                <a:ea typeface="Tahoma" panose="020B0604030504040204" pitchFamily="34" charset="0"/>
                <a:cs typeface="Arial" panose="020B0604020202020204" pitchFamily="34" charset="0"/>
              </a:rPr>
              <a:t>Roles of the African Development Bank in Scaling Up DRM in Africa</a:t>
            </a:r>
          </a:p>
        </p:txBody>
      </p:sp>
      <p:sp>
        <p:nvSpPr>
          <p:cNvPr id="3" name="TextBox 6">
            <a:extLst>
              <a:ext uri="{FF2B5EF4-FFF2-40B4-BE49-F238E27FC236}">
                <a16:creationId xmlns:a16="http://schemas.microsoft.com/office/drawing/2014/main" id="{BF5A537D-58BC-E819-CD29-6A43A668DBB6}"/>
              </a:ext>
            </a:extLst>
          </p:cNvPr>
          <p:cNvSpPr txBox="1"/>
          <p:nvPr/>
        </p:nvSpPr>
        <p:spPr>
          <a:xfrm>
            <a:off x="690492" y="1150677"/>
            <a:ext cx="11010899"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rgbClr val="276C8A"/>
                </a:solidFill>
                <a:latin typeface="Arial" panose="020B0604020202020204" pitchFamily="34" charset="0"/>
                <a:ea typeface="Verdana" panose="020B0604030504040204" pitchFamily="34" charset="0"/>
                <a:cs typeface="Arial" panose="020B0604020202020204" pitchFamily="34" charset="0"/>
              </a:rPr>
              <a:t>African</a:t>
            </a:r>
            <a:r>
              <a:rPr lang="da-DK" sz="2000" dirty="0">
                <a:solidFill>
                  <a:srgbClr val="276C8A"/>
                </a:solidFill>
                <a:latin typeface="Arial" panose="020B0604020202020204" pitchFamily="34" charset="0"/>
                <a:ea typeface="Verdana" panose="020B0604030504040204" pitchFamily="34" charset="0"/>
                <a:cs typeface="Arial" panose="020B0604020202020204" pitchFamily="34" charset="0"/>
              </a:rPr>
              <a:t> Development </a:t>
            </a:r>
            <a:r>
              <a:rPr lang="da-DK" sz="2000" dirty="0" err="1">
                <a:solidFill>
                  <a:srgbClr val="276C8A"/>
                </a:solidFill>
                <a:latin typeface="Arial" panose="020B0604020202020204" pitchFamily="34" charset="0"/>
                <a:ea typeface="Verdana" panose="020B0604030504040204" pitchFamily="34" charset="0"/>
                <a:cs typeface="Arial" panose="020B0604020202020204" pitchFamily="34" charset="0"/>
              </a:rPr>
              <a:t>Bank’s</a:t>
            </a:r>
            <a:r>
              <a:rPr lang="da-DK" sz="2000" dirty="0">
                <a:solidFill>
                  <a:srgbClr val="276C8A"/>
                </a:solidFill>
                <a:latin typeface="Arial" panose="020B0604020202020204" pitchFamily="34" charset="0"/>
                <a:ea typeface="Verdana" panose="020B0604030504040204" pitchFamily="34" charset="0"/>
                <a:cs typeface="Arial" panose="020B0604020202020204" pitchFamily="34" charset="0"/>
              </a:rPr>
              <a:t> Support to </a:t>
            </a:r>
            <a:r>
              <a:rPr lang="da-DK" sz="2000" dirty="0" err="1">
                <a:solidFill>
                  <a:srgbClr val="276C8A"/>
                </a:solidFill>
                <a:latin typeface="Arial" panose="020B0604020202020204" pitchFamily="34" charset="0"/>
                <a:ea typeface="Verdana" panose="020B0604030504040204" pitchFamily="34" charset="0"/>
                <a:cs typeface="Arial" panose="020B0604020202020204" pitchFamily="34" charset="0"/>
              </a:rPr>
              <a:t>Domestic</a:t>
            </a:r>
            <a:r>
              <a:rPr lang="da-DK" sz="2000" dirty="0">
                <a:solidFill>
                  <a:srgbClr val="276C8A"/>
                </a:solidFill>
                <a:latin typeface="Arial" panose="020B0604020202020204" pitchFamily="34" charset="0"/>
                <a:ea typeface="Verdana" panose="020B0604030504040204" pitchFamily="34" charset="0"/>
                <a:cs typeface="Arial" panose="020B0604020202020204" pitchFamily="34" charset="0"/>
              </a:rPr>
              <a:t> Resource </a:t>
            </a:r>
            <a:r>
              <a:rPr lang="da-DK" sz="2000" dirty="0" err="1">
                <a:solidFill>
                  <a:srgbClr val="276C8A"/>
                </a:solidFill>
                <a:latin typeface="Arial" panose="020B0604020202020204" pitchFamily="34" charset="0"/>
                <a:ea typeface="Verdana" panose="020B0604030504040204" pitchFamily="34" charset="0"/>
                <a:cs typeface="Arial" panose="020B0604020202020204" pitchFamily="34" charset="0"/>
              </a:rPr>
              <a:t>Mobilisation</a:t>
            </a:r>
            <a:endParaRPr kumimoji="0" lang="da-DK" sz="2000" b="0" i="0" u="none" strike="noStrike" kern="1200" cap="none" spc="0" normalizeH="0" baseline="0" noProof="0" dirty="0">
              <a:ln>
                <a:noFill/>
              </a:ln>
              <a:solidFill>
                <a:srgbClr val="276C8A"/>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 name="箭头: 五边形 1">
            <a:extLst>
              <a:ext uri="{FF2B5EF4-FFF2-40B4-BE49-F238E27FC236}">
                <a16:creationId xmlns:a16="http://schemas.microsoft.com/office/drawing/2014/main" id="{F94C8E2F-5BC1-40EB-ED7F-98FB0C6ED03F}"/>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pic>
        <p:nvPicPr>
          <p:cNvPr id="5" name="Picture 2" descr="A graph of blue bars&#10;&#10;Description automatically generated with medium confidence">
            <a:extLst>
              <a:ext uri="{FF2B5EF4-FFF2-40B4-BE49-F238E27FC236}">
                <a16:creationId xmlns:a16="http://schemas.microsoft.com/office/drawing/2014/main" id="{DE48A4EB-12C5-9C8A-9334-3915505DB1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549" y="2416397"/>
            <a:ext cx="4734755" cy="2741976"/>
          </a:xfrm>
          <a:prstGeom prst="rect">
            <a:avLst/>
          </a:prstGeom>
          <a:solidFill>
            <a:srgbClr val="062745"/>
          </a:solidFill>
          <a:ln>
            <a:noFill/>
          </a:ln>
        </p:spPr>
      </p:pic>
      <p:sp>
        <p:nvSpPr>
          <p:cNvPr id="6" name="TextBox 11">
            <a:extLst>
              <a:ext uri="{FF2B5EF4-FFF2-40B4-BE49-F238E27FC236}">
                <a16:creationId xmlns:a16="http://schemas.microsoft.com/office/drawing/2014/main" id="{BD97BD7B-10F0-E2D6-9709-A923F3DADFDF}"/>
              </a:ext>
            </a:extLst>
          </p:cNvPr>
          <p:cNvSpPr txBox="1"/>
          <p:nvPr/>
        </p:nvSpPr>
        <p:spPr>
          <a:xfrm>
            <a:off x="6645550" y="1858564"/>
            <a:ext cx="45961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Number</a:t>
            </a: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of Bank Projects with DRM interventions, 2014-2023</a:t>
            </a:r>
          </a:p>
        </p:txBody>
      </p:sp>
      <p:graphicFrame>
        <p:nvGraphicFramePr>
          <p:cNvPr id="7" name="Table 9">
            <a:extLst>
              <a:ext uri="{FF2B5EF4-FFF2-40B4-BE49-F238E27FC236}">
                <a16:creationId xmlns:a16="http://schemas.microsoft.com/office/drawing/2014/main" id="{089970F7-7ED1-1651-6229-BA3AB06C4D78}"/>
              </a:ext>
            </a:extLst>
          </p:cNvPr>
          <p:cNvGraphicFramePr>
            <a:graphicFrameLocks noGrp="1"/>
          </p:cNvGraphicFramePr>
          <p:nvPr>
            <p:extLst>
              <p:ext uri="{D42A27DB-BD31-4B8C-83A1-F6EECF244321}">
                <p14:modId xmlns:p14="http://schemas.microsoft.com/office/powerpoint/2010/main" val="1398335094"/>
              </p:ext>
            </p:extLst>
          </p:nvPr>
        </p:nvGraphicFramePr>
        <p:xfrm>
          <a:off x="6971558" y="5255817"/>
          <a:ext cx="4270184" cy="822960"/>
        </p:xfrm>
        <a:graphic>
          <a:graphicData uri="http://schemas.openxmlformats.org/drawingml/2006/table">
            <a:tbl>
              <a:tblPr firstRow="1" bandRow="1">
                <a:tableStyleId>{2D5ABB26-0587-4C30-8999-92F81FD0307C}</a:tableStyleId>
              </a:tblPr>
              <a:tblGrid>
                <a:gridCol w="3497917">
                  <a:extLst>
                    <a:ext uri="{9D8B030D-6E8A-4147-A177-3AD203B41FA5}">
                      <a16:colId xmlns:a16="http://schemas.microsoft.com/office/drawing/2014/main" val="2088620893"/>
                    </a:ext>
                  </a:extLst>
                </a:gridCol>
                <a:gridCol w="772267">
                  <a:extLst>
                    <a:ext uri="{9D8B030D-6E8A-4147-A177-3AD203B41FA5}">
                      <a16:colId xmlns:a16="http://schemas.microsoft.com/office/drawing/2014/main" val="3550484334"/>
                    </a:ext>
                  </a:extLst>
                </a:gridCol>
              </a:tblGrid>
              <a:tr h="274320">
                <a:tc>
                  <a:txBody>
                    <a:bodyPr/>
                    <a:lstStyle/>
                    <a:p>
                      <a:pPr algn="l"/>
                      <a:r>
                        <a:rPr lang="en-US" sz="1200">
                          <a:latin typeface="Aptos SemiBold" panose="020B0004020202020204" pitchFamily="34" charset="0"/>
                        </a:rPr>
                        <a:t>Total number of operations</a:t>
                      </a:r>
                    </a:p>
                  </a:txBody>
                  <a:tcPr anchor="ctr"/>
                </a:tc>
                <a:tc>
                  <a:txBody>
                    <a:bodyPr/>
                    <a:lstStyle/>
                    <a:p>
                      <a:pPr algn="l"/>
                      <a:r>
                        <a:rPr lang="en-US" sz="1200">
                          <a:latin typeface="Aptos SemiBold" panose="020B0004020202020204" pitchFamily="34" charset="0"/>
                        </a:rPr>
                        <a:t>108</a:t>
                      </a:r>
                    </a:p>
                  </a:txBody>
                  <a:tcPr anchor="ctr"/>
                </a:tc>
                <a:extLst>
                  <a:ext uri="{0D108BD9-81ED-4DB2-BD59-A6C34878D82A}">
                    <a16:rowId xmlns:a16="http://schemas.microsoft.com/office/drawing/2014/main" val="231508675"/>
                  </a:ext>
                </a:extLst>
              </a:tr>
              <a:tr h="274320">
                <a:tc>
                  <a:txBody>
                    <a:bodyPr/>
                    <a:lstStyle/>
                    <a:p>
                      <a:pPr algn="l"/>
                      <a:r>
                        <a:rPr lang="en-US" sz="1200" dirty="0">
                          <a:latin typeface="Aptos SemiBold" panose="020B0004020202020204" pitchFamily="34" charset="0"/>
                        </a:rPr>
                        <a:t>Program-based operations (PBOs)</a:t>
                      </a:r>
                    </a:p>
                  </a:txBody>
                  <a:tcPr anchor="ctr"/>
                </a:tc>
                <a:tc>
                  <a:txBody>
                    <a:bodyPr/>
                    <a:lstStyle/>
                    <a:p>
                      <a:pPr algn="l"/>
                      <a:r>
                        <a:rPr lang="en-US" sz="1200">
                          <a:latin typeface="Aptos SemiBold" panose="020B0004020202020204" pitchFamily="34" charset="0"/>
                        </a:rPr>
                        <a:t>66</a:t>
                      </a:r>
                    </a:p>
                  </a:txBody>
                  <a:tcPr anchor="ctr"/>
                </a:tc>
                <a:extLst>
                  <a:ext uri="{0D108BD9-81ED-4DB2-BD59-A6C34878D82A}">
                    <a16:rowId xmlns:a16="http://schemas.microsoft.com/office/drawing/2014/main" val="1454475858"/>
                  </a:ext>
                </a:extLst>
              </a:tr>
              <a:tr h="274320">
                <a:tc>
                  <a:txBody>
                    <a:bodyPr/>
                    <a:lstStyle/>
                    <a:p>
                      <a:pPr algn="l"/>
                      <a:r>
                        <a:rPr lang="en-US" sz="1200">
                          <a:latin typeface="Aptos SemiBold" panose="020B0004020202020204" pitchFamily="34" charset="0"/>
                        </a:rPr>
                        <a:t>Institutional Support Projects (ISPs)</a:t>
                      </a:r>
                    </a:p>
                  </a:txBody>
                  <a:tcPr anchor="ctr"/>
                </a:tc>
                <a:tc>
                  <a:txBody>
                    <a:bodyPr/>
                    <a:lstStyle/>
                    <a:p>
                      <a:pPr algn="l"/>
                      <a:r>
                        <a:rPr lang="en-US" sz="1200" dirty="0">
                          <a:latin typeface="Aptos SemiBold" panose="020B0004020202020204" pitchFamily="34" charset="0"/>
                        </a:rPr>
                        <a:t>42</a:t>
                      </a:r>
                    </a:p>
                  </a:txBody>
                  <a:tcPr anchor="ctr"/>
                </a:tc>
                <a:extLst>
                  <a:ext uri="{0D108BD9-81ED-4DB2-BD59-A6C34878D82A}">
                    <a16:rowId xmlns:a16="http://schemas.microsoft.com/office/drawing/2014/main" val="2201008528"/>
                  </a:ext>
                </a:extLst>
              </a:tr>
            </a:tbl>
          </a:graphicData>
        </a:graphic>
      </p:graphicFrame>
      <p:sp>
        <p:nvSpPr>
          <p:cNvPr id="10" name="Rounded Rectangle 11">
            <a:extLst>
              <a:ext uri="{FF2B5EF4-FFF2-40B4-BE49-F238E27FC236}">
                <a16:creationId xmlns:a16="http://schemas.microsoft.com/office/drawing/2014/main" id="{341B9A72-DCCE-DABD-C70A-FF8EAAA63B38}"/>
              </a:ext>
            </a:extLst>
          </p:cNvPr>
          <p:cNvSpPr/>
          <p:nvPr/>
        </p:nvSpPr>
        <p:spPr>
          <a:xfrm>
            <a:off x="690492" y="3520567"/>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rgbClr val="276C8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grpSp>
        <p:nvGrpSpPr>
          <p:cNvPr id="14" name="Group 25">
            <a:extLst>
              <a:ext uri="{FF2B5EF4-FFF2-40B4-BE49-F238E27FC236}">
                <a16:creationId xmlns:a16="http://schemas.microsoft.com/office/drawing/2014/main" id="{9F4A8DEC-E9E0-8A05-7A42-02A72226E0E1}"/>
              </a:ext>
            </a:extLst>
          </p:cNvPr>
          <p:cNvGrpSpPr/>
          <p:nvPr/>
        </p:nvGrpSpPr>
        <p:grpSpPr>
          <a:xfrm>
            <a:off x="690492" y="2078656"/>
            <a:ext cx="5119886" cy="4000121"/>
            <a:chOff x="2950927" y="1842943"/>
            <a:chExt cx="5119886" cy="4000121"/>
          </a:xfrm>
        </p:grpSpPr>
        <p:sp>
          <p:nvSpPr>
            <p:cNvPr id="15" name="Rounded Rectangle 11">
              <a:extLst>
                <a:ext uri="{FF2B5EF4-FFF2-40B4-BE49-F238E27FC236}">
                  <a16:creationId xmlns:a16="http://schemas.microsoft.com/office/drawing/2014/main" id="{B9E09BC0-EC7C-7E08-D054-57BC0E087F5B}"/>
                </a:ext>
              </a:extLst>
            </p:cNvPr>
            <p:cNvSpPr/>
            <p:nvPr/>
          </p:nvSpPr>
          <p:spPr>
            <a:xfrm>
              <a:off x="2950927" y="1842943"/>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rgbClr val="06274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17" name="TextBox 28">
              <a:extLst>
                <a:ext uri="{FF2B5EF4-FFF2-40B4-BE49-F238E27FC236}">
                  <a16:creationId xmlns:a16="http://schemas.microsoft.com/office/drawing/2014/main" id="{8CC09E04-8DAD-C997-5F4B-AA1D4F3942FD}"/>
                </a:ext>
              </a:extLst>
            </p:cNvPr>
            <p:cNvSpPr txBox="1"/>
            <p:nvPr/>
          </p:nvSpPr>
          <p:spPr>
            <a:xfrm>
              <a:off x="3914424" y="1856048"/>
              <a:ext cx="3865675" cy="1077218"/>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108 operations at a total volume of UA 6.7 billion with at least one specific output aimed at domestic resource mobilization</a:t>
              </a:r>
            </a:p>
          </p:txBody>
        </p:sp>
        <p:sp>
          <p:nvSpPr>
            <p:cNvPr id="24" name="TextBox 28">
              <a:extLst>
                <a:ext uri="{FF2B5EF4-FFF2-40B4-BE49-F238E27FC236}">
                  <a16:creationId xmlns:a16="http://schemas.microsoft.com/office/drawing/2014/main" id="{99390D25-11B5-812F-CA9F-111A5D47A41C}"/>
                </a:ext>
              </a:extLst>
            </p:cNvPr>
            <p:cNvSpPr txBox="1"/>
            <p:nvPr/>
          </p:nvSpPr>
          <p:spPr>
            <a:xfrm>
              <a:off x="3914423" y="3438911"/>
              <a:ext cx="3865675" cy="830997"/>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Covering 45 of the Bank’s RMCs with 28 of them supported through at least two projects on the theme of DRM </a:t>
              </a:r>
            </a:p>
          </p:txBody>
        </p:sp>
        <p:sp>
          <p:nvSpPr>
            <p:cNvPr id="26" name="TextBox 28">
              <a:extLst>
                <a:ext uri="{FF2B5EF4-FFF2-40B4-BE49-F238E27FC236}">
                  <a16:creationId xmlns:a16="http://schemas.microsoft.com/office/drawing/2014/main" id="{75CA0DCC-A131-879E-4C98-C194E7DC21F6}"/>
                </a:ext>
              </a:extLst>
            </p:cNvPr>
            <p:cNvSpPr txBox="1"/>
            <p:nvPr/>
          </p:nvSpPr>
          <p:spPr>
            <a:xfrm>
              <a:off x="3863184" y="4765846"/>
              <a:ext cx="3865675" cy="1077218"/>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Fifty-nine of the projects benefited lower-income African (ADF) countries while 44 were in middle-income African (ADB) countries. </a:t>
              </a:r>
            </a:p>
          </p:txBody>
        </p:sp>
      </p:grpSp>
    </p:spTree>
    <p:custDataLst>
      <p:tags r:id="rId1"/>
    </p:custDataLst>
    <p:extLst>
      <p:ext uri="{BB962C8B-B14F-4D97-AF65-F5344CB8AC3E}">
        <p14:creationId xmlns:p14="http://schemas.microsoft.com/office/powerpoint/2010/main" val="211785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 coins arrondis 53">
            <a:extLst>
              <a:ext uri="{FF2B5EF4-FFF2-40B4-BE49-F238E27FC236}">
                <a16:creationId xmlns:a16="http://schemas.microsoft.com/office/drawing/2014/main" id="{1E64A2B0-80E1-FA4B-7049-B3FDACEBDB97}"/>
              </a:ext>
            </a:extLst>
          </p:cNvPr>
          <p:cNvSpPr/>
          <p:nvPr/>
        </p:nvSpPr>
        <p:spPr>
          <a:xfrm>
            <a:off x="2073458" y="5833587"/>
            <a:ext cx="8883329" cy="523110"/>
          </a:xfrm>
          <a:prstGeom prst="roundRect">
            <a:avLst/>
          </a:prstGeom>
          <a:solidFill>
            <a:srgbClr val="276C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 coins arrondis 52">
            <a:extLst>
              <a:ext uri="{FF2B5EF4-FFF2-40B4-BE49-F238E27FC236}">
                <a16:creationId xmlns:a16="http://schemas.microsoft.com/office/drawing/2014/main" id="{7F8A10FB-294D-4CAB-4F7C-7143319A25DD}"/>
              </a:ext>
            </a:extLst>
          </p:cNvPr>
          <p:cNvSpPr/>
          <p:nvPr/>
        </p:nvSpPr>
        <p:spPr>
          <a:xfrm>
            <a:off x="2073458" y="4453024"/>
            <a:ext cx="8883329" cy="523110"/>
          </a:xfrm>
          <a:prstGeom prst="roundRect">
            <a:avLst/>
          </a:prstGeom>
          <a:solidFill>
            <a:srgbClr val="276C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 coins arrondis 51">
            <a:extLst>
              <a:ext uri="{FF2B5EF4-FFF2-40B4-BE49-F238E27FC236}">
                <a16:creationId xmlns:a16="http://schemas.microsoft.com/office/drawing/2014/main" id="{6CE4EAD7-F87B-68D2-12EE-3015F8D80409}"/>
              </a:ext>
            </a:extLst>
          </p:cNvPr>
          <p:cNvSpPr/>
          <p:nvPr/>
        </p:nvSpPr>
        <p:spPr>
          <a:xfrm>
            <a:off x="2073458" y="3090390"/>
            <a:ext cx="8883329" cy="707886"/>
          </a:xfrm>
          <a:prstGeom prst="roundRect">
            <a:avLst/>
          </a:prstGeom>
          <a:solidFill>
            <a:srgbClr val="276C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 coins arrondis 50">
            <a:extLst>
              <a:ext uri="{FF2B5EF4-FFF2-40B4-BE49-F238E27FC236}">
                <a16:creationId xmlns:a16="http://schemas.microsoft.com/office/drawing/2014/main" id="{E0BC0F84-5119-79FF-4E0D-2AE506E578DD}"/>
              </a:ext>
            </a:extLst>
          </p:cNvPr>
          <p:cNvSpPr/>
          <p:nvPr/>
        </p:nvSpPr>
        <p:spPr>
          <a:xfrm>
            <a:off x="2073458" y="1817400"/>
            <a:ext cx="8883329" cy="523110"/>
          </a:xfrm>
          <a:prstGeom prst="roundRect">
            <a:avLst/>
          </a:prstGeom>
          <a:solidFill>
            <a:srgbClr val="276C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矩形 2">
            <a:extLst>
              <a:ext uri="{FF2B5EF4-FFF2-40B4-BE49-F238E27FC236}">
                <a16:creationId xmlns:a16="http://schemas.microsoft.com/office/drawing/2014/main" id="{C88B5608-C985-AEBC-3F60-B7C6909EED73}"/>
              </a:ext>
            </a:extLst>
          </p:cNvPr>
          <p:cNvSpPr/>
          <p:nvPr/>
        </p:nvSpPr>
        <p:spPr>
          <a:xfrm>
            <a:off x="690492" y="319680"/>
            <a:ext cx="10069073" cy="461665"/>
          </a:xfrm>
          <a:prstGeom prst="rect">
            <a:avLst/>
          </a:prstGeom>
        </p:spPr>
        <p:txBody>
          <a:bodyPr wrap="square">
            <a:spAutoFit/>
          </a:bodyPr>
          <a:lstStyle/>
          <a:p>
            <a:pPr lvl="0">
              <a:defRPr/>
            </a:pPr>
            <a:r>
              <a:rPr lang="en-US" sz="2400" b="1" dirty="0">
                <a:solidFill>
                  <a:srgbClr val="276C8A"/>
                </a:solidFill>
                <a:latin typeface="Arial" panose="020B0604020202020204" pitchFamily="34" charset="0"/>
                <a:ea typeface="Tahoma" panose="020B0604030504040204" pitchFamily="34" charset="0"/>
                <a:cs typeface="Arial" panose="020B0604020202020204" pitchFamily="34" charset="0"/>
              </a:rPr>
              <a:t>Roles of the African Development Bank in Scaling Up DRM in Africa</a:t>
            </a:r>
          </a:p>
        </p:txBody>
      </p:sp>
      <p:sp>
        <p:nvSpPr>
          <p:cNvPr id="3" name="TextBox 6">
            <a:extLst>
              <a:ext uri="{FF2B5EF4-FFF2-40B4-BE49-F238E27FC236}">
                <a16:creationId xmlns:a16="http://schemas.microsoft.com/office/drawing/2014/main" id="{58FD1052-A312-D3AC-AA66-9DF3ED094EC1}"/>
              </a:ext>
            </a:extLst>
          </p:cNvPr>
          <p:cNvSpPr txBox="1"/>
          <p:nvPr/>
        </p:nvSpPr>
        <p:spPr>
          <a:xfrm>
            <a:off x="690492" y="1150677"/>
            <a:ext cx="11010899"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err="1">
                <a:ln>
                  <a:noFill/>
                </a:ln>
                <a:solidFill>
                  <a:srgbClr val="276C8A"/>
                </a:solidFill>
                <a:effectLst/>
                <a:uLnTx/>
                <a:uFillTx/>
                <a:latin typeface="Arial" panose="020B0604020202020204" pitchFamily="34" charset="0"/>
                <a:ea typeface="Verdana" panose="020B0604030504040204" pitchFamily="34" charset="0"/>
                <a:cs typeface="Arial" panose="020B0604020202020204" pitchFamily="34" charset="0"/>
              </a:rPr>
              <a:t>Targeted</a:t>
            </a:r>
            <a:r>
              <a:rPr kumimoji="0" lang="da-DK" sz="2000" b="0" i="0" u="none" strike="noStrike" kern="1200" cap="none" spc="0" normalizeH="0" baseline="0" noProof="0" dirty="0">
                <a:ln>
                  <a:noFill/>
                </a:ln>
                <a:solidFill>
                  <a:srgbClr val="276C8A"/>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da-DK" sz="2000" b="0" i="0" u="none" strike="noStrike" kern="1200" cap="none" spc="0" normalizeH="0" baseline="0" noProof="0" dirty="0" err="1">
                <a:ln>
                  <a:noFill/>
                </a:ln>
                <a:solidFill>
                  <a:srgbClr val="276C8A"/>
                </a:solidFill>
                <a:effectLst/>
                <a:uLnTx/>
                <a:uFillTx/>
                <a:latin typeface="Arial" panose="020B0604020202020204" pitchFamily="34" charset="0"/>
                <a:ea typeface="Verdana" panose="020B0604030504040204" pitchFamily="34" charset="0"/>
                <a:cs typeface="Arial" panose="020B0604020202020204" pitchFamily="34" charset="0"/>
              </a:rPr>
              <a:t>workstreams</a:t>
            </a:r>
            <a:r>
              <a:rPr kumimoji="0" lang="da-DK" sz="2000" b="0" i="0" u="none" strike="noStrike" kern="1200" cap="none" spc="0" normalizeH="0" baseline="0" noProof="0" dirty="0">
                <a:ln>
                  <a:noFill/>
                </a:ln>
                <a:solidFill>
                  <a:srgbClr val="276C8A"/>
                </a:solidFill>
                <a:effectLst/>
                <a:uLnTx/>
                <a:uFillTx/>
                <a:latin typeface="Arial" panose="020B0604020202020204" pitchFamily="34" charset="0"/>
                <a:ea typeface="Verdana" panose="020B0604030504040204" pitchFamily="34" charset="0"/>
                <a:cs typeface="Arial" panose="020B0604020202020204" pitchFamily="34" charset="0"/>
              </a:rPr>
              <a:t> for Banks support to DRM</a:t>
            </a:r>
          </a:p>
        </p:txBody>
      </p:sp>
      <p:sp>
        <p:nvSpPr>
          <p:cNvPr id="4" name="箭头: 五边形 1">
            <a:extLst>
              <a:ext uri="{FF2B5EF4-FFF2-40B4-BE49-F238E27FC236}">
                <a16:creationId xmlns:a16="http://schemas.microsoft.com/office/drawing/2014/main" id="{E66BAA80-5C4F-8C94-84B2-3F7D0BF4C39C}"/>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grpSp>
        <p:nvGrpSpPr>
          <p:cNvPr id="36" name="Groupe 35">
            <a:extLst>
              <a:ext uri="{FF2B5EF4-FFF2-40B4-BE49-F238E27FC236}">
                <a16:creationId xmlns:a16="http://schemas.microsoft.com/office/drawing/2014/main" id="{E5DF09DB-2C39-AF71-4385-C13B7C2F4B28}"/>
              </a:ext>
            </a:extLst>
          </p:cNvPr>
          <p:cNvGrpSpPr/>
          <p:nvPr/>
        </p:nvGrpSpPr>
        <p:grpSpPr>
          <a:xfrm>
            <a:off x="1425598" y="1817400"/>
            <a:ext cx="1053647" cy="4553311"/>
            <a:chOff x="690492" y="2217510"/>
            <a:chExt cx="1116184" cy="4823562"/>
          </a:xfrm>
        </p:grpSpPr>
        <p:sp>
          <p:nvSpPr>
            <p:cNvPr id="6" name="Pentagon 48">
              <a:extLst>
                <a:ext uri="{FF2B5EF4-FFF2-40B4-BE49-F238E27FC236}">
                  <a16:creationId xmlns:a16="http://schemas.microsoft.com/office/drawing/2014/main" id="{7B1FCBEF-F085-E2F6-540E-0147857D985A}"/>
                </a:ext>
              </a:extLst>
            </p:cNvPr>
            <p:cNvSpPr/>
            <p:nvPr/>
          </p:nvSpPr>
          <p:spPr>
            <a:xfrm>
              <a:off x="690492" y="2217510"/>
              <a:ext cx="1116184" cy="576000"/>
            </a:xfrm>
            <a:prstGeom prst="homePlate">
              <a:avLst>
                <a:gd name="adj" fmla="val 54918"/>
              </a:avLst>
            </a:prstGeom>
            <a:solidFill>
              <a:srgbClr val="0627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TextBox 53">
              <a:extLst>
                <a:ext uri="{FF2B5EF4-FFF2-40B4-BE49-F238E27FC236}">
                  <a16:creationId xmlns:a16="http://schemas.microsoft.com/office/drawing/2014/main" id="{8D36D4D9-2C55-50BC-BAF1-8613AB483E1A}"/>
                </a:ext>
              </a:extLst>
            </p:cNvPr>
            <p:cNvSpPr txBox="1"/>
            <p:nvPr/>
          </p:nvSpPr>
          <p:spPr>
            <a:xfrm>
              <a:off x="772165" y="2316323"/>
              <a:ext cx="604639" cy="391253"/>
            </a:xfrm>
            <a:prstGeom prst="rect">
              <a:avLst/>
            </a:prstGeom>
            <a:noFill/>
          </p:spPr>
          <p:txBody>
            <a:bodyPr wrap="square" tIns="0" bIns="0" rtlCol="0" anchor="ctr">
              <a:spAutoFit/>
            </a:bodyPr>
            <a:lstStyle/>
            <a:p>
              <a:r>
                <a:rPr lang="en-US" altLang="ko-KR" sz="2400" b="1" dirty="0">
                  <a:solidFill>
                    <a:schemeClr val="bg1"/>
                  </a:solidFill>
                  <a:latin typeface="Arial" panose="020B0604020202020204" pitchFamily="34" charset="0"/>
                  <a:cs typeface="Arial" panose="020B0604020202020204" pitchFamily="34" charset="0"/>
                </a:rPr>
                <a:t>01</a:t>
              </a:r>
            </a:p>
          </p:txBody>
        </p:sp>
        <p:sp>
          <p:nvSpPr>
            <p:cNvPr id="12" name="Pentagon 107">
              <a:extLst>
                <a:ext uri="{FF2B5EF4-FFF2-40B4-BE49-F238E27FC236}">
                  <a16:creationId xmlns:a16="http://schemas.microsoft.com/office/drawing/2014/main" id="{5301772C-50CB-062B-CA08-C88D66FA0C3F}"/>
                </a:ext>
              </a:extLst>
            </p:cNvPr>
            <p:cNvSpPr/>
            <p:nvPr/>
          </p:nvSpPr>
          <p:spPr>
            <a:xfrm>
              <a:off x="690492" y="2915386"/>
              <a:ext cx="1116184" cy="576000"/>
            </a:xfrm>
            <a:prstGeom prst="homePlate">
              <a:avLst>
                <a:gd name="adj" fmla="val 54918"/>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TextBox 109">
              <a:extLst>
                <a:ext uri="{FF2B5EF4-FFF2-40B4-BE49-F238E27FC236}">
                  <a16:creationId xmlns:a16="http://schemas.microsoft.com/office/drawing/2014/main" id="{ECAB9EF4-323F-649F-8E20-814358151B7A}"/>
                </a:ext>
              </a:extLst>
            </p:cNvPr>
            <p:cNvSpPr txBox="1"/>
            <p:nvPr/>
          </p:nvSpPr>
          <p:spPr>
            <a:xfrm>
              <a:off x="772165" y="2994382"/>
              <a:ext cx="604639" cy="430887"/>
            </a:xfrm>
            <a:prstGeom prst="rect">
              <a:avLst/>
            </a:prstGeom>
            <a:noFill/>
          </p:spPr>
          <p:txBody>
            <a:bodyPr wrap="square" tIns="0" bIns="0" rtlCol="0" anchor="ctr">
              <a:spAutoFit/>
            </a:bodyPr>
            <a:lstStyle/>
            <a:p>
              <a:r>
                <a:rPr lang="en-US" altLang="ko-KR" sz="2800" b="1" dirty="0">
                  <a:solidFill>
                    <a:schemeClr val="bg1"/>
                  </a:solidFill>
                  <a:cs typeface="Arial" pitchFamily="34" charset="0"/>
                </a:rPr>
                <a:t>02</a:t>
              </a:r>
            </a:p>
          </p:txBody>
        </p:sp>
        <p:sp>
          <p:nvSpPr>
            <p:cNvPr id="18" name="Pentagon 114">
              <a:extLst>
                <a:ext uri="{FF2B5EF4-FFF2-40B4-BE49-F238E27FC236}">
                  <a16:creationId xmlns:a16="http://schemas.microsoft.com/office/drawing/2014/main" id="{98045374-A63A-A0DD-D057-292609F54345}"/>
                </a:ext>
              </a:extLst>
            </p:cNvPr>
            <p:cNvSpPr/>
            <p:nvPr/>
          </p:nvSpPr>
          <p:spPr>
            <a:xfrm>
              <a:off x="690492" y="3613262"/>
              <a:ext cx="1116184" cy="576000"/>
            </a:xfrm>
            <a:prstGeom prst="homePlate">
              <a:avLst>
                <a:gd name="adj" fmla="val 54918"/>
              </a:avLst>
            </a:prstGeom>
            <a:solidFill>
              <a:srgbClr val="154F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TextBox 116">
              <a:extLst>
                <a:ext uri="{FF2B5EF4-FFF2-40B4-BE49-F238E27FC236}">
                  <a16:creationId xmlns:a16="http://schemas.microsoft.com/office/drawing/2014/main" id="{14329001-66CD-5B16-9716-5C46C1D479CB}"/>
                </a:ext>
              </a:extLst>
            </p:cNvPr>
            <p:cNvSpPr txBox="1"/>
            <p:nvPr/>
          </p:nvSpPr>
          <p:spPr>
            <a:xfrm>
              <a:off x="772165" y="3692258"/>
              <a:ext cx="604639" cy="430887"/>
            </a:xfrm>
            <a:prstGeom prst="rect">
              <a:avLst/>
            </a:prstGeom>
            <a:noFill/>
          </p:spPr>
          <p:txBody>
            <a:bodyPr wrap="square" tIns="0" bIns="0" rtlCol="0" anchor="ctr">
              <a:spAutoFit/>
            </a:bodyPr>
            <a:lstStyle/>
            <a:p>
              <a:r>
                <a:rPr lang="en-US" altLang="ko-KR" sz="2800" b="1" dirty="0">
                  <a:solidFill>
                    <a:schemeClr val="bg1"/>
                  </a:solidFill>
                  <a:cs typeface="Arial" pitchFamily="34" charset="0"/>
                </a:rPr>
                <a:t>03</a:t>
              </a:r>
            </a:p>
          </p:txBody>
        </p:sp>
        <p:sp>
          <p:nvSpPr>
            <p:cNvPr id="24" name="Pentagon 121">
              <a:extLst>
                <a:ext uri="{FF2B5EF4-FFF2-40B4-BE49-F238E27FC236}">
                  <a16:creationId xmlns:a16="http://schemas.microsoft.com/office/drawing/2014/main" id="{F6BF3632-1E85-077F-AE1B-5006B2590FC5}"/>
                </a:ext>
              </a:extLst>
            </p:cNvPr>
            <p:cNvSpPr/>
            <p:nvPr/>
          </p:nvSpPr>
          <p:spPr>
            <a:xfrm>
              <a:off x="690492" y="4311138"/>
              <a:ext cx="1116184" cy="576000"/>
            </a:xfrm>
            <a:prstGeom prst="homePlate">
              <a:avLst>
                <a:gd name="adj" fmla="val 54918"/>
              </a:avLst>
            </a:prstGeom>
            <a:solidFill>
              <a:srgbClr val="61A5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6" name="TextBox 123">
              <a:extLst>
                <a:ext uri="{FF2B5EF4-FFF2-40B4-BE49-F238E27FC236}">
                  <a16:creationId xmlns:a16="http://schemas.microsoft.com/office/drawing/2014/main" id="{460B76B2-1D28-B75C-0783-DEBC276238EC}"/>
                </a:ext>
              </a:extLst>
            </p:cNvPr>
            <p:cNvSpPr txBox="1"/>
            <p:nvPr/>
          </p:nvSpPr>
          <p:spPr>
            <a:xfrm>
              <a:off x="772165" y="4390134"/>
              <a:ext cx="604639" cy="430887"/>
            </a:xfrm>
            <a:prstGeom prst="rect">
              <a:avLst/>
            </a:prstGeom>
            <a:noFill/>
          </p:spPr>
          <p:txBody>
            <a:bodyPr wrap="square" tIns="0" bIns="0" rtlCol="0" anchor="ctr">
              <a:spAutoFit/>
            </a:bodyPr>
            <a:lstStyle/>
            <a:p>
              <a:r>
                <a:rPr lang="en-US" altLang="ko-KR" sz="2800" b="1" dirty="0">
                  <a:solidFill>
                    <a:schemeClr val="bg1"/>
                  </a:solidFill>
                  <a:cs typeface="Arial" pitchFamily="34" charset="0"/>
                </a:rPr>
                <a:t>04</a:t>
              </a:r>
            </a:p>
          </p:txBody>
        </p:sp>
        <p:sp>
          <p:nvSpPr>
            <p:cNvPr id="30" name="Pentagon 128">
              <a:extLst>
                <a:ext uri="{FF2B5EF4-FFF2-40B4-BE49-F238E27FC236}">
                  <a16:creationId xmlns:a16="http://schemas.microsoft.com/office/drawing/2014/main" id="{D3B4E404-EED0-1BD7-840D-40B6C26B282D}"/>
                </a:ext>
              </a:extLst>
            </p:cNvPr>
            <p:cNvSpPr/>
            <p:nvPr/>
          </p:nvSpPr>
          <p:spPr>
            <a:xfrm>
              <a:off x="690492" y="5009012"/>
              <a:ext cx="1116184" cy="576000"/>
            </a:xfrm>
            <a:prstGeom prst="homePlate">
              <a:avLst>
                <a:gd name="adj" fmla="val 54918"/>
              </a:avLst>
            </a:prstGeom>
            <a:solidFill>
              <a:srgbClr val="0627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2" name="TextBox 130">
              <a:extLst>
                <a:ext uri="{FF2B5EF4-FFF2-40B4-BE49-F238E27FC236}">
                  <a16:creationId xmlns:a16="http://schemas.microsoft.com/office/drawing/2014/main" id="{1E80F4A6-6CA9-93C5-C486-5F3955AF84BB}"/>
                </a:ext>
              </a:extLst>
            </p:cNvPr>
            <p:cNvSpPr txBox="1"/>
            <p:nvPr/>
          </p:nvSpPr>
          <p:spPr>
            <a:xfrm>
              <a:off x="772165" y="5088008"/>
              <a:ext cx="604639" cy="430887"/>
            </a:xfrm>
            <a:prstGeom prst="rect">
              <a:avLst/>
            </a:prstGeom>
            <a:noFill/>
          </p:spPr>
          <p:txBody>
            <a:bodyPr wrap="square" tIns="0" bIns="0" rtlCol="0" anchor="ctr">
              <a:spAutoFit/>
            </a:bodyPr>
            <a:lstStyle/>
            <a:p>
              <a:r>
                <a:rPr lang="en-US" altLang="ko-KR" sz="2800" b="1" dirty="0">
                  <a:solidFill>
                    <a:schemeClr val="bg1"/>
                  </a:solidFill>
                  <a:cs typeface="Arial" pitchFamily="34" charset="0"/>
                </a:rPr>
                <a:t>05</a:t>
              </a:r>
            </a:p>
          </p:txBody>
        </p:sp>
        <p:sp>
          <p:nvSpPr>
            <p:cNvPr id="41" name="Pentagon 128">
              <a:extLst>
                <a:ext uri="{FF2B5EF4-FFF2-40B4-BE49-F238E27FC236}">
                  <a16:creationId xmlns:a16="http://schemas.microsoft.com/office/drawing/2014/main" id="{6DA1BB3F-14F9-E48A-534A-8A1B876BD2B6}"/>
                </a:ext>
              </a:extLst>
            </p:cNvPr>
            <p:cNvSpPr/>
            <p:nvPr/>
          </p:nvSpPr>
          <p:spPr>
            <a:xfrm>
              <a:off x="690492" y="5762310"/>
              <a:ext cx="1116184" cy="576000"/>
            </a:xfrm>
            <a:prstGeom prst="homePlate">
              <a:avLst>
                <a:gd name="adj" fmla="val 54918"/>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3" name="Pentagon 128">
              <a:extLst>
                <a:ext uri="{FF2B5EF4-FFF2-40B4-BE49-F238E27FC236}">
                  <a16:creationId xmlns:a16="http://schemas.microsoft.com/office/drawing/2014/main" id="{5C6669D0-7B45-672F-B964-938C4753CED6}"/>
                </a:ext>
              </a:extLst>
            </p:cNvPr>
            <p:cNvSpPr/>
            <p:nvPr/>
          </p:nvSpPr>
          <p:spPr>
            <a:xfrm>
              <a:off x="690492" y="6465072"/>
              <a:ext cx="1116184" cy="576000"/>
            </a:xfrm>
            <a:prstGeom prst="homePlate">
              <a:avLst>
                <a:gd name="adj" fmla="val 54918"/>
              </a:avLst>
            </a:prstGeom>
            <a:solidFill>
              <a:srgbClr val="61A5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5" name="TextBox 130">
              <a:extLst>
                <a:ext uri="{FF2B5EF4-FFF2-40B4-BE49-F238E27FC236}">
                  <a16:creationId xmlns:a16="http://schemas.microsoft.com/office/drawing/2014/main" id="{E3E0E41F-FAA6-F087-EFC5-540325A08E75}"/>
                </a:ext>
              </a:extLst>
            </p:cNvPr>
            <p:cNvSpPr txBox="1"/>
            <p:nvPr/>
          </p:nvSpPr>
          <p:spPr>
            <a:xfrm>
              <a:off x="772165" y="5834964"/>
              <a:ext cx="604639" cy="456461"/>
            </a:xfrm>
            <a:prstGeom prst="rect">
              <a:avLst/>
            </a:prstGeom>
            <a:noFill/>
          </p:spPr>
          <p:txBody>
            <a:bodyPr wrap="square" tIns="0" bIns="0" rtlCol="0" anchor="ctr">
              <a:spAutoFit/>
            </a:bodyPr>
            <a:lstStyle/>
            <a:p>
              <a:r>
                <a:rPr lang="en-US" altLang="ko-KR" sz="2800" b="1" dirty="0">
                  <a:solidFill>
                    <a:schemeClr val="bg1"/>
                  </a:solidFill>
                  <a:cs typeface="Arial" pitchFamily="34" charset="0"/>
                </a:rPr>
                <a:t>06</a:t>
              </a:r>
            </a:p>
          </p:txBody>
        </p:sp>
        <p:sp>
          <p:nvSpPr>
            <p:cNvPr id="56" name="TextBox 130">
              <a:extLst>
                <a:ext uri="{FF2B5EF4-FFF2-40B4-BE49-F238E27FC236}">
                  <a16:creationId xmlns:a16="http://schemas.microsoft.com/office/drawing/2014/main" id="{701175F8-2A2E-8E76-9330-3EB57DDEEF9F}"/>
                </a:ext>
              </a:extLst>
            </p:cNvPr>
            <p:cNvSpPr txBox="1"/>
            <p:nvPr/>
          </p:nvSpPr>
          <p:spPr>
            <a:xfrm>
              <a:off x="772165" y="6537726"/>
              <a:ext cx="604639" cy="456461"/>
            </a:xfrm>
            <a:prstGeom prst="rect">
              <a:avLst/>
            </a:prstGeom>
            <a:noFill/>
          </p:spPr>
          <p:txBody>
            <a:bodyPr wrap="square" tIns="0" bIns="0" rtlCol="0" anchor="ctr">
              <a:spAutoFit/>
            </a:bodyPr>
            <a:lstStyle/>
            <a:p>
              <a:r>
                <a:rPr lang="en-US" altLang="ko-KR" sz="2800" b="1" dirty="0">
                  <a:solidFill>
                    <a:schemeClr val="bg1"/>
                  </a:solidFill>
                  <a:cs typeface="Arial" pitchFamily="34" charset="0"/>
                </a:rPr>
                <a:t>07</a:t>
              </a:r>
            </a:p>
          </p:txBody>
        </p:sp>
      </p:grpSp>
      <p:sp>
        <p:nvSpPr>
          <p:cNvPr id="38" name="TextBox 12">
            <a:extLst>
              <a:ext uri="{FF2B5EF4-FFF2-40B4-BE49-F238E27FC236}">
                <a16:creationId xmlns:a16="http://schemas.microsoft.com/office/drawing/2014/main" id="{A5486BF2-6267-C5E9-9A6D-109F088153B2}"/>
              </a:ext>
            </a:extLst>
          </p:cNvPr>
          <p:cNvSpPr txBox="1"/>
          <p:nvPr/>
        </p:nvSpPr>
        <p:spPr bwMode="auto">
          <a:xfrm>
            <a:off x="2703551" y="1879899"/>
            <a:ext cx="7136464"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en-US" sz="2000" dirty="0">
                <a:solidFill>
                  <a:schemeClr val="bg1"/>
                </a:solidFill>
                <a:latin typeface="Arial" panose="020B0604020202020204" pitchFamily="34" charset="0"/>
                <a:cs typeface="Arial" panose="020B0604020202020204" pitchFamily="34" charset="0"/>
              </a:rPr>
              <a:t>Digitalization and Technology in tax administration</a:t>
            </a:r>
          </a:p>
        </p:txBody>
      </p:sp>
      <p:sp>
        <p:nvSpPr>
          <p:cNvPr id="39" name="TextBox 2">
            <a:extLst>
              <a:ext uri="{FF2B5EF4-FFF2-40B4-BE49-F238E27FC236}">
                <a16:creationId xmlns:a16="http://schemas.microsoft.com/office/drawing/2014/main" id="{4BEDF9B5-2913-089D-AF86-41E0C65F599D}"/>
              </a:ext>
            </a:extLst>
          </p:cNvPr>
          <p:cNvSpPr txBox="1"/>
          <p:nvPr/>
        </p:nvSpPr>
        <p:spPr>
          <a:xfrm>
            <a:off x="2703551" y="2499536"/>
            <a:ext cx="7985754" cy="400110"/>
          </a:xfrm>
          <a:prstGeom prst="rect">
            <a:avLst/>
          </a:prstGeom>
          <a:noFill/>
        </p:spPr>
        <p:txBody>
          <a:bodyPr wrap="square">
            <a:spAutoFit/>
          </a:bodyPr>
          <a:lstStyle/>
          <a:p>
            <a:pPr lvl="0"/>
            <a:r>
              <a:rPr lang="en-US" sz="2000" dirty="0">
                <a:solidFill>
                  <a:srgbClr val="276C8A"/>
                </a:solidFill>
                <a:latin typeface="Arial" panose="020B0604020202020204" pitchFamily="34" charset="0"/>
                <a:cs typeface="Arial" panose="020B0604020202020204" pitchFamily="34" charset="0"/>
              </a:rPr>
              <a:t>Strengthening HR systems and capacity of tax &amp; customs officers</a:t>
            </a:r>
          </a:p>
        </p:txBody>
      </p:sp>
      <p:sp>
        <p:nvSpPr>
          <p:cNvPr id="40" name="TextBox 2">
            <a:extLst>
              <a:ext uri="{FF2B5EF4-FFF2-40B4-BE49-F238E27FC236}">
                <a16:creationId xmlns:a16="http://schemas.microsoft.com/office/drawing/2014/main" id="{AEE20477-4B9F-869A-8969-A55603A1AA31}"/>
              </a:ext>
            </a:extLst>
          </p:cNvPr>
          <p:cNvSpPr txBox="1"/>
          <p:nvPr/>
        </p:nvSpPr>
        <p:spPr>
          <a:xfrm>
            <a:off x="2703551" y="3237854"/>
            <a:ext cx="8305109" cy="400110"/>
          </a:xfrm>
          <a:prstGeom prst="rect">
            <a:avLst/>
          </a:prstGeom>
          <a:noFill/>
        </p:spPr>
        <p:txBody>
          <a:bodyPr wrap="square">
            <a:spAutoFit/>
          </a:bodyPr>
          <a:lstStyle/>
          <a:p>
            <a:pPr lvl="0"/>
            <a:r>
              <a:rPr lang="en-US" sz="2000" dirty="0">
                <a:solidFill>
                  <a:schemeClr val="bg1"/>
                </a:solidFill>
                <a:latin typeface="Arial" panose="020B0604020202020204" pitchFamily="34" charset="0"/>
                <a:cs typeface="Arial" panose="020B0604020202020204" pitchFamily="34" charset="0"/>
              </a:rPr>
              <a:t>Enhancing organization/ business processes of tax administrations</a:t>
            </a:r>
          </a:p>
        </p:txBody>
      </p:sp>
      <p:sp>
        <p:nvSpPr>
          <p:cNvPr id="45" name="TextBox 2">
            <a:extLst>
              <a:ext uri="{FF2B5EF4-FFF2-40B4-BE49-F238E27FC236}">
                <a16:creationId xmlns:a16="http://schemas.microsoft.com/office/drawing/2014/main" id="{8152D98E-D012-155C-CFDC-A69CDEFB2629}"/>
              </a:ext>
            </a:extLst>
          </p:cNvPr>
          <p:cNvSpPr txBox="1"/>
          <p:nvPr/>
        </p:nvSpPr>
        <p:spPr>
          <a:xfrm>
            <a:off x="2703551" y="4504474"/>
            <a:ext cx="8305109" cy="400110"/>
          </a:xfrm>
          <a:prstGeom prst="rect">
            <a:avLst/>
          </a:prstGeom>
          <a:noFill/>
        </p:spPr>
        <p:txBody>
          <a:bodyPr wrap="square">
            <a:spAutoFit/>
          </a:bodyPr>
          <a:lstStyle/>
          <a:p>
            <a:pPr lvl="0"/>
            <a:r>
              <a:rPr lang="en-US" sz="2000" dirty="0">
                <a:solidFill>
                  <a:schemeClr val="bg1"/>
                </a:solidFill>
                <a:latin typeface="Arial" panose="020B0604020202020204" pitchFamily="34" charset="0"/>
                <a:cs typeface="Arial" panose="020B0604020202020204" pitchFamily="34" charset="0"/>
              </a:rPr>
              <a:t>Tax Legislation Reforms</a:t>
            </a:r>
          </a:p>
        </p:txBody>
      </p:sp>
      <p:sp>
        <p:nvSpPr>
          <p:cNvPr id="46" name="TextBox 2">
            <a:extLst>
              <a:ext uri="{FF2B5EF4-FFF2-40B4-BE49-F238E27FC236}">
                <a16:creationId xmlns:a16="http://schemas.microsoft.com/office/drawing/2014/main" id="{88911686-3D53-C2B0-2ED7-FE44B8FF21D2}"/>
              </a:ext>
            </a:extLst>
          </p:cNvPr>
          <p:cNvSpPr txBox="1"/>
          <p:nvPr/>
        </p:nvSpPr>
        <p:spPr>
          <a:xfrm>
            <a:off x="2703551" y="5184785"/>
            <a:ext cx="8782689" cy="400110"/>
          </a:xfrm>
          <a:prstGeom prst="rect">
            <a:avLst/>
          </a:prstGeom>
          <a:noFill/>
        </p:spPr>
        <p:txBody>
          <a:bodyPr wrap="square">
            <a:spAutoFit/>
          </a:bodyPr>
          <a:lstStyle/>
          <a:p>
            <a:pPr lvl="0"/>
            <a:r>
              <a:rPr lang="en-US" sz="2000" dirty="0">
                <a:solidFill>
                  <a:srgbClr val="276C8A"/>
                </a:solidFill>
                <a:latin typeface="Arial" panose="020B0604020202020204" pitchFamily="34" charset="0"/>
                <a:cs typeface="Arial" panose="020B0604020202020204" pitchFamily="34" charset="0"/>
              </a:rPr>
              <a:t>Combatting Illicit Financial Flows- tax evasion and avoidance</a:t>
            </a:r>
          </a:p>
        </p:txBody>
      </p:sp>
      <p:sp>
        <p:nvSpPr>
          <p:cNvPr id="49" name="TextBox 2">
            <a:extLst>
              <a:ext uri="{FF2B5EF4-FFF2-40B4-BE49-F238E27FC236}">
                <a16:creationId xmlns:a16="http://schemas.microsoft.com/office/drawing/2014/main" id="{5D9D436F-A197-63E4-7417-2AAF7D8E9F45}"/>
              </a:ext>
            </a:extLst>
          </p:cNvPr>
          <p:cNvSpPr txBox="1"/>
          <p:nvPr/>
        </p:nvSpPr>
        <p:spPr>
          <a:xfrm>
            <a:off x="2703551" y="5902814"/>
            <a:ext cx="8056014" cy="400109"/>
          </a:xfrm>
          <a:prstGeom prst="rect">
            <a:avLst/>
          </a:prstGeom>
          <a:noFill/>
        </p:spPr>
        <p:txBody>
          <a:bodyPr wrap="square">
            <a:spAutoFit/>
          </a:bodyPr>
          <a:lstStyle/>
          <a:p>
            <a:pPr lvl="0"/>
            <a:r>
              <a:rPr lang="en-US" sz="2000" dirty="0">
                <a:solidFill>
                  <a:schemeClr val="bg1"/>
                </a:solidFill>
                <a:latin typeface="Arial" panose="020B0604020202020204" pitchFamily="34" charset="0"/>
                <a:cs typeface="Arial" panose="020B0604020202020204" pitchFamily="34" charset="0"/>
              </a:rPr>
              <a:t>Natural resources revenues transparency- EITI, </a:t>
            </a:r>
            <a:r>
              <a:rPr lang="en-US" sz="2000" dirty="0" err="1">
                <a:solidFill>
                  <a:schemeClr val="bg1"/>
                </a:solidFill>
                <a:latin typeface="Arial" panose="020B0604020202020204" pitchFamily="34" charset="0"/>
                <a:cs typeface="Arial" panose="020B0604020202020204" pitchFamily="34" charset="0"/>
              </a:rPr>
              <a:t>FiTI</a:t>
            </a:r>
            <a:r>
              <a:rPr lang="en-US" sz="2000" dirty="0">
                <a:solidFill>
                  <a:schemeClr val="bg1"/>
                </a:solidFill>
                <a:latin typeface="Arial" panose="020B0604020202020204" pitchFamily="34" charset="0"/>
                <a:cs typeface="Arial" panose="020B0604020202020204" pitchFamily="34" charset="0"/>
              </a:rPr>
              <a:t> </a:t>
            </a:r>
          </a:p>
        </p:txBody>
      </p:sp>
      <p:sp>
        <p:nvSpPr>
          <p:cNvPr id="50" name="TextBox 2">
            <a:extLst>
              <a:ext uri="{FF2B5EF4-FFF2-40B4-BE49-F238E27FC236}">
                <a16:creationId xmlns:a16="http://schemas.microsoft.com/office/drawing/2014/main" id="{9B1D1A39-9E67-72C6-40F9-3C0C1DF682A8}"/>
              </a:ext>
            </a:extLst>
          </p:cNvPr>
          <p:cNvSpPr txBox="1"/>
          <p:nvPr/>
        </p:nvSpPr>
        <p:spPr>
          <a:xfrm>
            <a:off x="2703551" y="3917737"/>
            <a:ext cx="8305109" cy="400110"/>
          </a:xfrm>
          <a:prstGeom prst="rect">
            <a:avLst/>
          </a:prstGeom>
          <a:noFill/>
        </p:spPr>
        <p:txBody>
          <a:bodyPr wrap="square">
            <a:spAutoFit/>
          </a:bodyPr>
          <a:lstStyle/>
          <a:p>
            <a:pPr lvl="0"/>
            <a:r>
              <a:rPr lang="en-US" sz="2000" dirty="0">
                <a:solidFill>
                  <a:srgbClr val="276C8A"/>
                </a:solidFill>
                <a:latin typeface="Arial" panose="020B0604020202020204" pitchFamily="34" charset="0"/>
                <a:cs typeface="Arial" panose="020B0604020202020204" pitchFamily="34" charset="0"/>
              </a:rPr>
              <a:t>Customs Administration</a:t>
            </a:r>
          </a:p>
        </p:txBody>
      </p:sp>
    </p:spTree>
    <p:custDataLst>
      <p:tags r:id="rId1"/>
    </p:custDataLst>
    <p:extLst>
      <p:ext uri="{BB962C8B-B14F-4D97-AF65-F5344CB8AC3E}">
        <p14:creationId xmlns:p14="http://schemas.microsoft.com/office/powerpoint/2010/main" val="346953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403C8829-AF1C-F3AB-0C71-2C72160FA55E}"/>
              </a:ext>
            </a:extLst>
          </p:cNvPr>
          <p:cNvSpPr/>
          <p:nvPr/>
        </p:nvSpPr>
        <p:spPr>
          <a:xfrm>
            <a:off x="690492" y="319680"/>
            <a:ext cx="9969157" cy="461665"/>
          </a:xfrm>
          <a:prstGeom prst="rect">
            <a:avLst/>
          </a:prstGeom>
        </p:spPr>
        <p:txBody>
          <a:bodyPr wrap="square">
            <a:spAutoFit/>
          </a:bodyPr>
          <a:lstStyle/>
          <a:p>
            <a:pPr lvl="0">
              <a:defRPr/>
            </a:pPr>
            <a:r>
              <a:rPr lang="en-US" sz="2400" b="1" dirty="0">
                <a:solidFill>
                  <a:srgbClr val="276C8A"/>
                </a:solidFill>
                <a:latin typeface="Arial" panose="020B0604020202020204" pitchFamily="34" charset="0"/>
                <a:ea typeface="Tahoma" panose="020B0604030504040204" pitchFamily="34" charset="0"/>
                <a:cs typeface="Arial" panose="020B0604020202020204" pitchFamily="34" charset="0"/>
              </a:rPr>
              <a:t>Roles of the African Development Bank in Scaling Up DRM in Africa</a:t>
            </a:r>
          </a:p>
        </p:txBody>
      </p:sp>
      <p:sp>
        <p:nvSpPr>
          <p:cNvPr id="3" name="箭头: 五边形 1">
            <a:extLst>
              <a:ext uri="{FF2B5EF4-FFF2-40B4-BE49-F238E27FC236}">
                <a16:creationId xmlns:a16="http://schemas.microsoft.com/office/drawing/2014/main" id="{A5020FC0-4B18-197B-D78C-10550B526FBE}"/>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5" name="TextBox 6">
            <a:extLst>
              <a:ext uri="{FF2B5EF4-FFF2-40B4-BE49-F238E27FC236}">
                <a16:creationId xmlns:a16="http://schemas.microsoft.com/office/drawing/2014/main" id="{4C2B500E-1059-95A0-5782-FEEA7F5A3CC9}"/>
              </a:ext>
            </a:extLst>
          </p:cNvPr>
          <p:cNvSpPr txBox="1"/>
          <p:nvPr/>
        </p:nvSpPr>
        <p:spPr>
          <a:xfrm>
            <a:off x="690492" y="1150677"/>
            <a:ext cx="11010899"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rgbClr val="276C8A"/>
                </a:solidFill>
                <a:latin typeface="Arial" panose="020B0604020202020204" pitchFamily="34" charset="0"/>
                <a:ea typeface="Verdana" panose="020B0604030504040204" pitchFamily="34" charset="0"/>
                <a:cs typeface="Arial" panose="020B0604020202020204" pitchFamily="34" charset="0"/>
              </a:rPr>
              <a:t>Examples</a:t>
            </a:r>
            <a:r>
              <a:rPr lang="da-DK" sz="2000" dirty="0">
                <a:solidFill>
                  <a:srgbClr val="276C8A"/>
                </a:solidFill>
                <a:latin typeface="Arial" panose="020B0604020202020204" pitchFamily="34" charset="0"/>
                <a:ea typeface="Verdana" panose="020B0604030504040204" pitchFamily="34" charset="0"/>
                <a:cs typeface="Arial" panose="020B0604020202020204" pitchFamily="34" charset="0"/>
              </a:rPr>
              <a:t> of Bank </a:t>
            </a:r>
            <a:r>
              <a:rPr lang="da-DK" sz="2000" dirty="0" err="1">
                <a:solidFill>
                  <a:srgbClr val="276C8A"/>
                </a:solidFill>
                <a:latin typeface="Arial" panose="020B0604020202020204" pitchFamily="34" charset="0"/>
                <a:ea typeface="Verdana" panose="020B0604030504040204" pitchFamily="34" charset="0"/>
                <a:cs typeface="Arial" panose="020B0604020202020204" pitchFamily="34" charset="0"/>
              </a:rPr>
              <a:t>projects</a:t>
            </a:r>
            <a:r>
              <a:rPr lang="da-DK" sz="2000" dirty="0">
                <a:solidFill>
                  <a:srgbClr val="276C8A"/>
                </a:solidFill>
                <a:latin typeface="Arial" panose="020B0604020202020204" pitchFamily="34" charset="0"/>
                <a:ea typeface="Verdana" panose="020B0604030504040204" pitchFamily="34" charset="0"/>
                <a:cs typeface="Arial" panose="020B0604020202020204" pitchFamily="34" charset="0"/>
              </a:rPr>
              <a:t> in support of DRM:</a:t>
            </a:r>
            <a:endParaRPr kumimoji="0" lang="da-DK" sz="2000" b="0" i="0" u="none" strike="noStrike" kern="1200" cap="none" spc="0" normalizeH="0" baseline="0" noProof="0" dirty="0">
              <a:ln>
                <a:noFill/>
              </a:ln>
              <a:solidFill>
                <a:srgbClr val="276C8A"/>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30995B4-26AE-5C20-373D-05B0AB151CF1}"/>
              </a:ext>
            </a:extLst>
          </p:cNvPr>
          <p:cNvSpPr/>
          <p:nvPr/>
        </p:nvSpPr>
        <p:spPr>
          <a:xfrm>
            <a:off x="816766" y="1684830"/>
            <a:ext cx="2126974" cy="1182756"/>
          </a:xfrm>
          <a:prstGeom prst="rect">
            <a:avLst/>
          </a:prstGeom>
          <a:solidFill>
            <a:srgbClr val="012A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B2EED67-6A8E-00E3-F00C-532757F83A41}"/>
              </a:ext>
            </a:extLst>
          </p:cNvPr>
          <p:cNvSpPr/>
          <p:nvPr/>
        </p:nvSpPr>
        <p:spPr>
          <a:xfrm>
            <a:off x="816766" y="3267688"/>
            <a:ext cx="2126974" cy="1182756"/>
          </a:xfrm>
          <a:prstGeom prst="rect">
            <a:avLst/>
          </a:prstGeom>
          <a:solidFill>
            <a:srgbClr val="014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8" name="Rectangle 7">
            <a:extLst>
              <a:ext uri="{FF2B5EF4-FFF2-40B4-BE49-F238E27FC236}">
                <a16:creationId xmlns:a16="http://schemas.microsoft.com/office/drawing/2014/main" id="{07F05001-55D2-43BC-BD26-ED2EFB8A9EDC}"/>
              </a:ext>
            </a:extLst>
          </p:cNvPr>
          <p:cNvSpPr/>
          <p:nvPr/>
        </p:nvSpPr>
        <p:spPr>
          <a:xfrm>
            <a:off x="816766" y="4837601"/>
            <a:ext cx="2126974" cy="1182756"/>
          </a:xfrm>
          <a:prstGeom prst="rect">
            <a:avLst/>
          </a:prstGeom>
          <a:solidFill>
            <a:srgbClr val="2A6F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9" name="Rectangle 8">
            <a:extLst>
              <a:ext uri="{FF2B5EF4-FFF2-40B4-BE49-F238E27FC236}">
                <a16:creationId xmlns:a16="http://schemas.microsoft.com/office/drawing/2014/main" id="{9D38025F-F193-3A91-E07A-5045A770ECB0}"/>
              </a:ext>
            </a:extLst>
          </p:cNvPr>
          <p:cNvSpPr/>
          <p:nvPr/>
        </p:nvSpPr>
        <p:spPr>
          <a:xfrm>
            <a:off x="3367795" y="1684830"/>
            <a:ext cx="3621170" cy="1182756"/>
          </a:xfrm>
          <a:prstGeom prst="rect">
            <a:avLst/>
          </a:prstGeom>
          <a:solidFill>
            <a:srgbClr val="012A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10" name="Rectangle 9">
            <a:extLst>
              <a:ext uri="{FF2B5EF4-FFF2-40B4-BE49-F238E27FC236}">
                <a16:creationId xmlns:a16="http://schemas.microsoft.com/office/drawing/2014/main" id="{E62ED54C-3BDA-C652-BC03-F74EA246A871}"/>
              </a:ext>
            </a:extLst>
          </p:cNvPr>
          <p:cNvSpPr/>
          <p:nvPr/>
        </p:nvSpPr>
        <p:spPr>
          <a:xfrm>
            <a:off x="3367795" y="3267688"/>
            <a:ext cx="3621170" cy="1182756"/>
          </a:xfrm>
          <a:prstGeom prst="rect">
            <a:avLst/>
          </a:prstGeom>
          <a:solidFill>
            <a:srgbClr val="014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11" name="Rectangle 10">
            <a:extLst>
              <a:ext uri="{FF2B5EF4-FFF2-40B4-BE49-F238E27FC236}">
                <a16:creationId xmlns:a16="http://schemas.microsoft.com/office/drawing/2014/main" id="{328B2B24-B048-C484-F05F-AD7549006F5C}"/>
              </a:ext>
            </a:extLst>
          </p:cNvPr>
          <p:cNvSpPr/>
          <p:nvPr/>
        </p:nvSpPr>
        <p:spPr>
          <a:xfrm>
            <a:off x="3367795" y="4837601"/>
            <a:ext cx="3621170" cy="1182756"/>
          </a:xfrm>
          <a:prstGeom prst="rect">
            <a:avLst/>
          </a:prstGeom>
          <a:solidFill>
            <a:srgbClr val="2A6F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12" name="Rectangle 11">
            <a:extLst>
              <a:ext uri="{FF2B5EF4-FFF2-40B4-BE49-F238E27FC236}">
                <a16:creationId xmlns:a16="http://schemas.microsoft.com/office/drawing/2014/main" id="{EBF8CFB2-CDED-274E-F12C-0520F7E924E9}"/>
              </a:ext>
            </a:extLst>
          </p:cNvPr>
          <p:cNvSpPr/>
          <p:nvPr/>
        </p:nvSpPr>
        <p:spPr>
          <a:xfrm>
            <a:off x="7411370" y="1684830"/>
            <a:ext cx="3621170" cy="1182756"/>
          </a:xfrm>
          <a:prstGeom prst="rect">
            <a:avLst/>
          </a:prstGeom>
          <a:solidFill>
            <a:srgbClr val="012A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13" name="Rectangle 12">
            <a:extLst>
              <a:ext uri="{FF2B5EF4-FFF2-40B4-BE49-F238E27FC236}">
                <a16:creationId xmlns:a16="http://schemas.microsoft.com/office/drawing/2014/main" id="{19A1DC01-3C51-D02A-B484-4411DEE305AE}"/>
              </a:ext>
            </a:extLst>
          </p:cNvPr>
          <p:cNvSpPr/>
          <p:nvPr/>
        </p:nvSpPr>
        <p:spPr>
          <a:xfrm>
            <a:off x="7411370" y="3267688"/>
            <a:ext cx="3621170" cy="1182756"/>
          </a:xfrm>
          <a:prstGeom prst="rect">
            <a:avLst/>
          </a:prstGeom>
          <a:solidFill>
            <a:srgbClr val="014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14" name="Rectangle 13">
            <a:extLst>
              <a:ext uri="{FF2B5EF4-FFF2-40B4-BE49-F238E27FC236}">
                <a16:creationId xmlns:a16="http://schemas.microsoft.com/office/drawing/2014/main" id="{D1FFF031-119B-11DE-43D6-56152923A56E}"/>
              </a:ext>
            </a:extLst>
          </p:cNvPr>
          <p:cNvSpPr/>
          <p:nvPr/>
        </p:nvSpPr>
        <p:spPr>
          <a:xfrm>
            <a:off x="7411370" y="4837601"/>
            <a:ext cx="3621170" cy="1182756"/>
          </a:xfrm>
          <a:prstGeom prst="rect">
            <a:avLst/>
          </a:prstGeom>
          <a:solidFill>
            <a:srgbClr val="2A6F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15" name="ZoneTexte 14">
            <a:extLst>
              <a:ext uri="{FF2B5EF4-FFF2-40B4-BE49-F238E27FC236}">
                <a16:creationId xmlns:a16="http://schemas.microsoft.com/office/drawing/2014/main" id="{BBAC10AC-C37D-5158-C172-9416E6A8A8A6}"/>
              </a:ext>
            </a:extLst>
          </p:cNvPr>
          <p:cNvSpPr txBox="1"/>
          <p:nvPr/>
        </p:nvSpPr>
        <p:spPr>
          <a:xfrm>
            <a:off x="816766" y="1724586"/>
            <a:ext cx="2126974" cy="1015663"/>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Lesotho </a:t>
            </a:r>
            <a:endParaRPr lang="en-US" sz="1200" b="1" kern="100" dirty="0">
              <a:solidFill>
                <a:schemeClr val="bg1"/>
              </a:solidFill>
              <a:effectLst/>
              <a:latin typeface="Arial" panose="020B0604020202020204" pitchFamily="34" charset="0"/>
              <a:ea typeface="Garamond" panose="02020404030301010803" pitchFamily="18" charset="0"/>
              <a:cs typeface="Arial" panose="020B0604020202020204" pitchFamily="34" charset="0"/>
            </a:endParaRPr>
          </a:p>
          <a:p>
            <a:pPr algn="ctr"/>
            <a:r>
              <a:rPr lang="en-GB" sz="1200" b="1" kern="100" dirty="0">
                <a:solidFill>
                  <a:schemeClr val="bg1"/>
                </a:solidFill>
                <a:effectLst/>
                <a:latin typeface="Arial" panose="020B0604020202020204" pitchFamily="34" charset="0"/>
                <a:ea typeface="Garamond" panose="02020404030301010803" pitchFamily="18" charset="0"/>
                <a:cs typeface="Arial" panose="020B0604020202020204" pitchFamily="34" charset="0"/>
              </a:rPr>
              <a:t>Lesotho’s Tax Modernization Project (LTMP)- Increasing Efficiency of VAT</a:t>
            </a:r>
            <a:endPar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21A75D8F-7874-8F56-9EEA-F11876C0DD0B}"/>
              </a:ext>
            </a:extLst>
          </p:cNvPr>
          <p:cNvSpPr txBox="1"/>
          <p:nvPr/>
        </p:nvSpPr>
        <p:spPr>
          <a:xfrm>
            <a:off x="3367795" y="1759520"/>
            <a:ext cx="3370935" cy="1015663"/>
          </a:xfrm>
          <a:prstGeom prst="rect">
            <a:avLst/>
          </a:prstGeom>
          <a:noFill/>
        </p:spPr>
        <p:txBody>
          <a:bodyPr wrap="square" rtlCol="0">
            <a:spAutoFit/>
          </a:bodyPr>
          <a:lstStyle/>
          <a:p>
            <a:pPr algn="ctr"/>
            <a:r>
              <a:rPr lang="en-GB" sz="1200" dirty="0">
                <a:solidFill>
                  <a:schemeClr val="bg1"/>
                </a:solidFill>
                <a:effectLst/>
                <a:latin typeface="Arial" panose="020B0604020202020204" pitchFamily="34" charset="0"/>
                <a:ea typeface="Garamond" panose="02020404030301010803" pitchFamily="18" charset="0"/>
                <a:cs typeface="Arial" panose="020B0604020202020204" pitchFamily="34" charset="0"/>
              </a:rPr>
              <a:t>Enhancement of the performance and efficiency of Revenue Services Lesotho, through tax reforms, strengthening administration with focus on VAT compliance and collection</a:t>
            </a:r>
            <a:endParaRPr lang="en-US" sz="1200" dirty="0">
              <a:solidFill>
                <a:schemeClr val="bg1"/>
              </a:solidFill>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BF986BA9-502C-4981-413B-323D393E1128}"/>
              </a:ext>
            </a:extLst>
          </p:cNvPr>
          <p:cNvSpPr txBox="1"/>
          <p:nvPr/>
        </p:nvSpPr>
        <p:spPr>
          <a:xfrm>
            <a:off x="7411370" y="2064100"/>
            <a:ext cx="3621170" cy="461665"/>
          </a:xfrm>
          <a:prstGeom prst="rect">
            <a:avLst/>
          </a:prstGeom>
          <a:noFill/>
        </p:spPr>
        <p:txBody>
          <a:bodyPr wrap="square" rtlCol="0">
            <a:spAutoFit/>
          </a:bodyPr>
          <a:lstStyle/>
          <a:p>
            <a:pPr algn="ctr"/>
            <a:r>
              <a:rPr lang="en-GB" sz="1200" dirty="0">
                <a:solidFill>
                  <a:schemeClr val="bg1"/>
                </a:solidFill>
                <a:effectLst/>
                <a:latin typeface="Arial" panose="020B0604020202020204" pitchFamily="34" charset="0"/>
                <a:ea typeface="Garamond" panose="02020404030301010803" pitchFamily="18" charset="0"/>
                <a:cs typeface="Arial" panose="020B0604020202020204" pitchFamily="34" charset="0"/>
              </a:rPr>
              <a:t>VAT tax gap reduced fro</a:t>
            </a:r>
            <a:r>
              <a:rPr lang="en-GB" sz="1200" dirty="0">
                <a:solidFill>
                  <a:schemeClr val="bg1"/>
                </a:solidFill>
                <a:latin typeface="Arial" panose="020B0604020202020204" pitchFamily="34" charset="0"/>
                <a:ea typeface="Garamond" panose="02020404030301010803" pitchFamily="18" charset="0"/>
                <a:cs typeface="Arial" panose="020B0604020202020204" pitchFamily="34" charset="0"/>
              </a:rPr>
              <a:t>m </a:t>
            </a:r>
            <a:r>
              <a:rPr lang="en-GB" sz="1200" dirty="0">
                <a:solidFill>
                  <a:schemeClr val="bg1"/>
                </a:solidFill>
                <a:effectLst/>
                <a:latin typeface="Arial" panose="020B0604020202020204" pitchFamily="34" charset="0"/>
                <a:ea typeface="Garamond" panose="02020404030301010803" pitchFamily="18" charset="0"/>
                <a:cs typeface="Arial" panose="020B0604020202020204" pitchFamily="34" charset="0"/>
              </a:rPr>
              <a:t>23 to 17 percent between 2015 and 2020</a:t>
            </a:r>
            <a:endParaRPr lang="en-US" sz="1200" dirty="0">
              <a:solidFill>
                <a:schemeClr val="bg1"/>
              </a:solidFill>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3C2FE786-4DF3-05AC-22F8-220F462D28D7}"/>
              </a:ext>
            </a:extLst>
          </p:cNvPr>
          <p:cNvSpPr txBox="1"/>
          <p:nvPr/>
        </p:nvSpPr>
        <p:spPr>
          <a:xfrm>
            <a:off x="816766" y="3535900"/>
            <a:ext cx="2126974" cy="678391"/>
          </a:xfrm>
          <a:prstGeom prst="rect">
            <a:avLst/>
          </a:prstGeom>
          <a:noFill/>
        </p:spPr>
        <p:txBody>
          <a:bodyPr wrap="square" rtlCol="0">
            <a:spAutoFit/>
          </a:bodyPr>
          <a:lstStyle/>
          <a:p>
            <a:pPr marL="0" marR="0" algn="ctr">
              <a:lnSpc>
                <a:spcPct val="107000"/>
              </a:lnSpc>
            </a:pPr>
            <a:r>
              <a:rPr lang="en-GB" sz="1200" b="1" kern="100" dirty="0">
                <a:solidFill>
                  <a:schemeClr val="bg1"/>
                </a:solidFill>
                <a:effectLst/>
                <a:latin typeface="Arial" panose="020B0604020202020204" pitchFamily="34" charset="0"/>
                <a:ea typeface="Garamond" panose="02020404030301010803" pitchFamily="18" charset="0"/>
                <a:cs typeface="Arial" panose="020B0604020202020204" pitchFamily="34" charset="0"/>
              </a:rPr>
              <a:t>Namibia</a:t>
            </a:r>
          </a:p>
          <a:p>
            <a:pPr marL="0" marR="0" algn="ctr">
              <a:lnSpc>
                <a:spcPct val="107000"/>
              </a:lnSpc>
            </a:pPr>
            <a:r>
              <a:rPr lang="en-GB" sz="1200" b="1" kern="100" dirty="0">
                <a:solidFill>
                  <a:schemeClr val="bg1"/>
                </a:solidFill>
                <a:effectLst/>
                <a:latin typeface="Arial" panose="020B0604020202020204" pitchFamily="34" charset="0"/>
                <a:ea typeface="Garamond" panose="02020404030301010803" pitchFamily="18" charset="0"/>
                <a:cs typeface="Arial" panose="020B0604020202020204" pitchFamily="34" charset="0"/>
              </a:rPr>
              <a:t>Reforming revenue administration</a:t>
            </a:r>
            <a:endPar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17AC5927-70C2-ECB8-00A2-DDC452C7FE6C}"/>
              </a:ext>
            </a:extLst>
          </p:cNvPr>
          <p:cNvSpPr txBox="1"/>
          <p:nvPr/>
        </p:nvSpPr>
        <p:spPr>
          <a:xfrm>
            <a:off x="3475519" y="3474347"/>
            <a:ext cx="3370935" cy="830997"/>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Establishment of the Namibian Revenue Agency ( NAMRA) through the first phase of the Economic Governance and Competitiveness Support Program</a:t>
            </a:r>
          </a:p>
        </p:txBody>
      </p:sp>
      <p:sp>
        <p:nvSpPr>
          <p:cNvPr id="20" name="ZoneTexte 19">
            <a:extLst>
              <a:ext uri="{FF2B5EF4-FFF2-40B4-BE49-F238E27FC236}">
                <a16:creationId xmlns:a16="http://schemas.microsoft.com/office/drawing/2014/main" id="{507E3227-1B71-DAA7-1FF3-90DE879F1B00}"/>
              </a:ext>
            </a:extLst>
          </p:cNvPr>
          <p:cNvSpPr txBox="1"/>
          <p:nvPr/>
        </p:nvSpPr>
        <p:spPr>
          <a:xfrm>
            <a:off x="7428764" y="3468740"/>
            <a:ext cx="3621170" cy="646331"/>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Revenue-to-GDP ratio: improved from 30.8 percent in 2018, 32.7 percent in 2019, and 33 percent in 2020</a:t>
            </a:r>
          </a:p>
        </p:txBody>
      </p:sp>
      <p:sp>
        <p:nvSpPr>
          <p:cNvPr id="21" name="ZoneTexte 20">
            <a:extLst>
              <a:ext uri="{FF2B5EF4-FFF2-40B4-BE49-F238E27FC236}">
                <a16:creationId xmlns:a16="http://schemas.microsoft.com/office/drawing/2014/main" id="{C1C895A0-4085-9BB4-ECA2-386D3DAEF06D}"/>
              </a:ext>
            </a:extLst>
          </p:cNvPr>
          <p:cNvSpPr txBox="1"/>
          <p:nvPr/>
        </p:nvSpPr>
        <p:spPr>
          <a:xfrm>
            <a:off x="816766" y="5105812"/>
            <a:ext cx="2126974" cy="830997"/>
          </a:xfrm>
          <a:prstGeom prst="rect">
            <a:avLst/>
          </a:prstGeom>
          <a:noFill/>
        </p:spPr>
        <p:txBody>
          <a:bodyPr wrap="square" rtlCol="0">
            <a:spAutoFit/>
          </a:bodyPr>
          <a:lstStyle/>
          <a:p>
            <a:pPr algn="ctr"/>
            <a:r>
              <a:rPr lang="en-GB" sz="1200" b="1" kern="100" dirty="0">
                <a:solidFill>
                  <a:schemeClr val="bg1"/>
                </a:solidFill>
                <a:effectLst/>
                <a:latin typeface="Arial" panose="020B0604020202020204" pitchFamily="34" charset="0"/>
                <a:ea typeface="Garamond" panose="02020404030301010803" pitchFamily="18" charset="0"/>
                <a:cs typeface="Arial" panose="020B0604020202020204" pitchFamily="34" charset="0"/>
              </a:rPr>
              <a:t>Togo</a:t>
            </a:r>
          </a:p>
          <a:p>
            <a:pPr algn="ctr"/>
            <a:r>
              <a:rPr lang="en-GB" sz="1200" b="1" kern="100" dirty="0">
                <a:solidFill>
                  <a:schemeClr val="bg1"/>
                </a:solidFill>
                <a:effectLst/>
                <a:latin typeface="Arial" panose="020B0604020202020204" pitchFamily="34" charset="0"/>
                <a:ea typeface="Garamond" panose="02020404030301010803" pitchFamily="18" charset="0"/>
                <a:cs typeface="Arial" panose="020B0604020202020204" pitchFamily="34" charset="0"/>
              </a:rPr>
              <a:t>Supporting Tax Administration and Capacity </a:t>
            </a:r>
            <a:endPar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65BD690B-715E-1157-1987-6E7201F400AF}"/>
              </a:ext>
            </a:extLst>
          </p:cNvPr>
          <p:cNvSpPr txBox="1"/>
          <p:nvPr/>
        </p:nvSpPr>
        <p:spPr>
          <a:xfrm>
            <a:off x="3424208" y="5074785"/>
            <a:ext cx="3370935" cy="646331"/>
          </a:xfrm>
          <a:prstGeom prst="rect">
            <a:avLst/>
          </a:prstGeom>
          <a:noFill/>
        </p:spPr>
        <p:txBody>
          <a:bodyPr wrap="square" rtlCol="0">
            <a:spAutoFit/>
          </a:bodyPr>
          <a:lstStyle/>
          <a:p>
            <a:pPr algn="ctr"/>
            <a:r>
              <a:rPr lang="en-GB" sz="1200" dirty="0">
                <a:solidFill>
                  <a:schemeClr val="bg1"/>
                </a:solidFill>
                <a:latin typeface="Arial" panose="020B0604020202020204" pitchFamily="34" charset="0"/>
                <a:ea typeface="Garamond" panose="02020404030301010803" pitchFamily="18" charset="0"/>
                <a:cs typeface="Arial" panose="020B0604020202020204" pitchFamily="34" charset="0"/>
              </a:rPr>
              <a:t>S</a:t>
            </a:r>
            <a:r>
              <a:rPr lang="en-GB" sz="1200" dirty="0">
                <a:solidFill>
                  <a:schemeClr val="bg1"/>
                </a:solidFill>
                <a:effectLst/>
                <a:latin typeface="Arial" panose="020B0604020202020204" pitchFamily="34" charset="0"/>
                <a:ea typeface="Garamond" panose="02020404030301010803" pitchFamily="18" charset="0"/>
                <a:cs typeface="Arial" panose="020B0604020202020204" pitchFamily="34" charset="0"/>
              </a:rPr>
              <a:t>implification of tax policies, modernization of tax administration systems and enhancement of tax collection</a:t>
            </a:r>
            <a:r>
              <a:rPr lang="en-GB" sz="1200" dirty="0">
                <a:solidFill>
                  <a:schemeClr val="bg1"/>
                </a:solidFill>
                <a:latin typeface="Arial" panose="020B0604020202020204" pitchFamily="34" charset="0"/>
                <a:ea typeface="Garamond" panose="02020404030301010803" pitchFamily="18" charset="0"/>
                <a:cs typeface="Arial" panose="020B0604020202020204" pitchFamily="34" charset="0"/>
              </a:rPr>
              <a:t>.</a:t>
            </a:r>
          </a:p>
        </p:txBody>
      </p:sp>
      <p:sp>
        <p:nvSpPr>
          <p:cNvPr id="23" name="ZoneTexte 22">
            <a:extLst>
              <a:ext uri="{FF2B5EF4-FFF2-40B4-BE49-F238E27FC236}">
                <a16:creationId xmlns:a16="http://schemas.microsoft.com/office/drawing/2014/main" id="{C50BFFC6-8AC2-5942-8571-9DE6B64E3CB7}"/>
              </a:ext>
            </a:extLst>
          </p:cNvPr>
          <p:cNvSpPr txBox="1"/>
          <p:nvPr/>
        </p:nvSpPr>
        <p:spPr>
          <a:xfrm>
            <a:off x="7411370" y="5013480"/>
            <a:ext cx="3621170" cy="830997"/>
          </a:xfrm>
          <a:prstGeom prst="rect">
            <a:avLst/>
          </a:prstGeom>
          <a:noFill/>
        </p:spPr>
        <p:txBody>
          <a:bodyPr wrap="square" rtlCol="0">
            <a:spAutoFit/>
          </a:bodyPr>
          <a:lstStyle/>
          <a:p>
            <a:pPr algn="ctr"/>
            <a:r>
              <a:rPr lang="en-GB" sz="1200" dirty="0">
                <a:solidFill>
                  <a:schemeClr val="bg1"/>
                </a:solidFill>
                <a:latin typeface="Arial" panose="020B0604020202020204" pitchFamily="34" charset="0"/>
                <a:ea typeface="Garamond" panose="02020404030301010803" pitchFamily="18" charset="0"/>
                <a:cs typeface="Arial" panose="020B0604020202020204" pitchFamily="34" charset="0"/>
              </a:rPr>
              <a:t>T</a:t>
            </a:r>
            <a:r>
              <a:rPr lang="en-GB" sz="1200" dirty="0">
                <a:solidFill>
                  <a:schemeClr val="bg1"/>
                </a:solidFill>
                <a:effectLst/>
                <a:latin typeface="Arial" panose="020B0604020202020204" pitchFamily="34" charset="0"/>
                <a:ea typeface="Garamond" panose="02020404030301010803" pitchFamily="18" charset="0"/>
                <a:cs typeface="Arial" panose="020B0604020202020204" pitchFamily="34" charset="0"/>
              </a:rPr>
              <a:t>ax-to-GDP ratio increased from15.7% in 2005 to 19.5%  in 2019. </a:t>
            </a:r>
          </a:p>
          <a:p>
            <a:pPr algn="ctr"/>
            <a:r>
              <a:rPr lang="en-GB" sz="1200" dirty="0">
                <a:solidFill>
                  <a:schemeClr val="bg1"/>
                </a:solidFill>
                <a:latin typeface="Arial" panose="020B0604020202020204" pitchFamily="34" charset="0"/>
                <a:ea typeface="Garamond" panose="02020404030301010803" pitchFamily="18" charset="0"/>
                <a:cs typeface="Arial" panose="020B0604020202020204" pitchFamily="34" charset="0"/>
              </a:rPr>
              <a:t>Fiscal deficit  decreased </a:t>
            </a:r>
            <a:r>
              <a:rPr lang="en-GB" sz="1200" dirty="0">
                <a:solidFill>
                  <a:schemeClr val="bg1"/>
                </a:solidFill>
                <a:effectLst/>
                <a:latin typeface="Arial" panose="020B0604020202020204" pitchFamily="34" charset="0"/>
                <a:ea typeface="Garamond" panose="02020404030301010803" pitchFamily="18" charset="0"/>
                <a:cs typeface="Arial" panose="020B0604020202020204" pitchFamily="34" charset="0"/>
              </a:rPr>
              <a:t>from 9.6% of GDP in 2016 to an estimated 2.2 per cent in 2019.</a:t>
            </a:r>
            <a:endParaRPr lang="en-US" sz="1200"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3656CE9F-20B7-0389-2E8F-94BB0B080E4D}"/>
              </a:ext>
            </a:extLst>
          </p:cNvPr>
          <p:cNvSpPr/>
          <p:nvPr/>
        </p:nvSpPr>
        <p:spPr>
          <a:xfrm>
            <a:off x="2894043" y="2267351"/>
            <a:ext cx="491980" cy="79552"/>
          </a:xfrm>
          <a:prstGeom prst="rect">
            <a:avLst/>
          </a:prstGeom>
          <a:solidFill>
            <a:srgbClr val="012A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a:p>
        </p:txBody>
      </p:sp>
      <p:sp>
        <p:nvSpPr>
          <p:cNvPr id="25" name="Rectangle 24">
            <a:extLst>
              <a:ext uri="{FF2B5EF4-FFF2-40B4-BE49-F238E27FC236}">
                <a16:creationId xmlns:a16="http://schemas.microsoft.com/office/drawing/2014/main" id="{D6C58A4C-99D5-DD4B-A604-0CAC3C394F1F}"/>
              </a:ext>
            </a:extLst>
          </p:cNvPr>
          <p:cNvSpPr/>
          <p:nvPr/>
        </p:nvSpPr>
        <p:spPr>
          <a:xfrm>
            <a:off x="6954178" y="2236432"/>
            <a:ext cx="491980" cy="79552"/>
          </a:xfrm>
          <a:prstGeom prst="rect">
            <a:avLst/>
          </a:prstGeom>
          <a:solidFill>
            <a:srgbClr val="012A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a:p>
        </p:txBody>
      </p:sp>
      <p:sp>
        <p:nvSpPr>
          <p:cNvPr id="26" name="Rectangle 25">
            <a:extLst>
              <a:ext uri="{FF2B5EF4-FFF2-40B4-BE49-F238E27FC236}">
                <a16:creationId xmlns:a16="http://schemas.microsoft.com/office/drawing/2014/main" id="{56E9C81E-327C-6204-A256-50EFF3F62FD6}"/>
              </a:ext>
            </a:extLst>
          </p:cNvPr>
          <p:cNvSpPr/>
          <p:nvPr/>
        </p:nvSpPr>
        <p:spPr>
          <a:xfrm>
            <a:off x="2894043" y="3841213"/>
            <a:ext cx="491980" cy="79552"/>
          </a:xfrm>
          <a:prstGeom prst="rect">
            <a:avLst/>
          </a:prstGeom>
          <a:solidFill>
            <a:srgbClr val="014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a:p>
        </p:txBody>
      </p:sp>
      <p:sp>
        <p:nvSpPr>
          <p:cNvPr id="27" name="Rectangle 26">
            <a:extLst>
              <a:ext uri="{FF2B5EF4-FFF2-40B4-BE49-F238E27FC236}">
                <a16:creationId xmlns:a16="http://schemas.microsoft.com/office/drawing/2014/main" id="{7B73E67D-C5F3-2FBC-380B-C7C704B06284}"/>
              </a:ext>
            </a:extLst>
          </p:cNvPr>
          <p:cNvSpPr/>
          <p:nvPr/>
        </p:nvSpPr>
        <p:spPr>
          <a:xfrm>
            <a:off x="6954178" y="3810294"/>
            <a:ext cx="491980" cy="79552"/>
          </a:xfrm>
          <a:prstGeom prst="rect">
            <a:avLst/>
          </a:prstGeom>
          <a:solidFill>
            <a:srgbClr val="014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a:p>
        </p:txBody>
      </p:sp>
      <p:sp>
        <p:nvSpPr>
          <p:cNvPr id="28" name="Rectangle 27">
            <a:extLst>
              <a:ext uri="{FF2B5EF4-FFF2-40B4-BE49-F238E27FC236}">
                <a16:creationId xmlns:a16="http://schemas.microsoft.com/office/drawing/2014/main" id="{3237B19B-600F-5116-B89B-2078029975DB}"/>
              </a:ext>
            </a:extLst>
          </p:cNvPr>
          <p:cNvSpPr/>
          <p:nvPr/>
        </p:nvSpPr>
        <p:spPr>
          <a:xfrm>
            <a:off x="2894043" y="5410732"/>
            <a:ext cx="491980" cy="79552"/>
          </a:xfrm>
          <a:prstGeom prst="rect">
            <a:avLst/>
          </a:prstGeom>
          <a:solidFill>
            <a:srgbClr val="2A6F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a:p>
        </p:txBody>
      </p:sp>
      <p:sp>
        <p:nvSpPr>
          <p:cNvPr id="29" name="Rectangle 28">
            <a:extLst>
              <a:ext uri="{FF2B5EF4-FFF2-40B4-BE49-F238E27FC236}">
                <a16:creationId xmlns:a16="http://schemas.microsoft.com/office/drawing/2014/main" id="{E58CA40E-8295-71CE-4B5D-83876E5C3B6E}"/>
              </a:ext>
            </a:extLst>
          </p:cNvPr>
          <p:cNvSpPr/>
          <p:nvPr/>
        </p:nvSpPr>
        <p:spPr>
          <a:xfrm>
            <a:off x="6954178" y="5379813"/>
            <a:ext cx="491980" cy="79552"/>
          </a:xfrm>
          <a:prstGeom prst="rect">
            <a:avLst/>
          </a:prstGeom>
          <a:solidFill>
            <a:srgbClr val="2A6F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a:p>
        </p:txBody>
      </p:sp>
    </p:spTree>
    <p:custDataLst>
      <p:tags r:id="rId1"/>
    </p:custDataLst>
    <p:extLst>
      <p:ext uri="{BB962C8B-B14F-4D97-AF65-F5344CB8AC3E}">
        <p14:creationId xmlns:p14="http://schemas.microsoft.com/office/powerpoint/2010/main" val="345246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403C8829-AF1C-F3AB-0C71-2C72160FA55E}"/>
              </a:ext>
            </a:extLst>
          </p:cNvPr>
          <p:cNvSpPr/>
          <p:nvPr/>
        </p:nvSpPr>
        <p:spPr>
          <a:xfrm>
            <a:off x="690492" y="319680"/>
            <a:ext cx="10344938" cy="461665"/>
          </a:xfrm>
          <a:prstGeom prst="rect">
            <a:avLst/>
          </a:prstGeom>
        </p:spPr>
        <p:txBody>
          <a:bodyPr wrap="square">
            <a:spAutoFit/>
          </a:bodyPr>
          <a:lstStyle/>
          <a:p>
            <a:pPr lvl="0">
              <a:defRPr/>
            </a:pPr>
            <a:r>
              <a:rPr lang="en-US" sz="2400" b="1" dirty="0">
                <a:solidFill>
                  <a:srgbClr val="276C8A"/>
                </a:solidFill>
                <a:latin typeface="Arial" panose="020B0604020202020204" pitchFamily="34" charset="0"/>
                <a:ea typeface="Tahoma" panose="020B0604030504040204" pitchFamily="34" charset="0"/>
                <a:cs typeface="Arial" panose="020B0604020202020204" pitchFamily="34" charset="0"/>
              </a:rPr>
              <a:t>Roles of the African Development Bank in Scaling Up DRM in Africa</a:t>
            </a:r>
          </a:p>
        </p:txBody>
      </p:sp>
      <p:sp>
        <p:nvSpPr>
          <p:cNvPr id="3" name="箭头: 五边形 1">
            <a:extLst>
              <a:ext uri="{FF2B5EF4-FFF2-40B4-BE49-F238E27FC236}">
                <a16:creationId xmlns:a16="http://schemas.microsoft.com/office/drawing/2014/main" id="{A5020FC0-4B18-197B-D78C-10550B526FBE}"/>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5" name="TextBox 6">
            <a:extLst>
              <a:ext uri="{FF2B5EF4-FFF2-40B4-BE49-F238E27FC236}">
                <a16:creationId xmlns:a16="http://schemas.microsoft.com/office/drawing/2014/main" id="{4C2B500E-1059-95A0-5782-FEEA7F5A3CC9}"/>
              </a:ext>
            </a:extLst>
          </p:cNvPr>
          <p:cNvSpPr txBox="1"/>
          <p:nvPr/>
        </p:nvSpPr>
        <p:spPr>
          <a:xfrm>
            <a:off x="690492" y="1150677"/>
            <a:ext cx="11010899"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solidFill>
                  <a:srgbClr val="276C8A"/>
                </a:solidFill>
                <a:latin typeface="Arial" panose="020B0604020202020204" pitchFamily="34" charset="0"/>
                <a:ea typeface="Verdana" panose="020B0604030504040204" pitchFamily="34" charset="0"/>
                <a:cs typeface="Arial" panose="020B0604020202020204" pitchFamily="34" charset="0"/>
              </a:rPr>
              <a:t>Examples of Bank projects in support of ATAF:</a:t>
            </a:r>
            <a:endParaRPr kumimoji="0" lang="da-DK" sz="2000" b="0" i="0" u="none" strike="noStrike" kern="1200" cap="none" spc="0" normalizeH="0" baseline="0" noProof="0" dirty="0">
              <a:ln>
                <a:noFill/>
              </a:ln>
              <a:solidFill>
                <a:srgbClr val="276C8A"/>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30995B4-26AE-5C20-373D-05B0AB151CF1}"/>
              </a:ext>
            </a:extLst>
          </p:cNvPr>
          <p:cNvSpPr/>
          <p:nvPr/>
        </p:nvSpPr>
        <p:spPr>
          <a:xfrm>
            <a:off x="816766" y="1684829"/>
            <a:ext cx="3359092" cy="2273395"/>
          </a:xfrm>
          <a:prstGeom prst="rect">
            <a:avLst/>
          </a:prstGeom>
          <a:solidFill>
            <a:srgbClr val="012A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B2EED67-6A8E-00E3-F00C-532757F83A41}"/>
              </a:ext>
            </a:extLst>
          </p:cNvPr>
          <p:cNvSpPr/>
          <p:nvPr/>
        </p:nvSpPr>
        <p:spPr>
          <a:xfrm>
            <a:off x="851554" y="4130556"/>
            <a:ext cx="3324304" cy="2094880"/>
          </a:xfrm>
          <a:prstGeom prst="rect">
            <a:avLst/>
          </a:prstGeom>
          <a:solidFill>
            <a:srgbClr val="014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9" name="Rectangle 8">
            <a:extLst>
              <a:ext uri="{FF2B5EF4-FFF2-40B4-BE49-F238E27FC236}">
                <a16:creationId xmlns:a16="http://schemas.microsoft.com/office/drawing/2014/main" id="{9D38025F-F193-3A91-E07A-5045A770ECB0}"/>
              </a:ext>
            </a:extLst>
          </p:cNvPr>
          <p:cNvSpPr/>
          <p:nvPr/>
        </p:nvSpPr>
        <p:spPr>
          <a:xfrm>
            <a:off x="4644288" y="1684829"/>
            <a:ext cx="7223033" cy="2273395"/>
          </a:xfrm>
          <a:prstGeom prst="rect">
            <a:avLst/>
          </a:prstGeom>
          <a:solidFill>
            <a:srgbClr val="012A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10" name="Rectangle 9">
            <a:extLst>
              <a:ext uri="{FF2B5EF4-FFF2-40B4-BE49-F238E27FC236}">
                <a16:creationId xmlns:a16="http://schemas.microsoft.com/office/drawing/2014/main" id="{E62ED54C-3BDA-C652-BC03-F74EA246A871}"/>
              </a:ext>
            </a:extLst>
          </p:cNvPr>
          <p:cNvSpPr/>
          <p:nvPr/>
        </p:nvSpPr>
        <p:spPr>
          <a:xfrm>
            <a:off x="4644289" y="4125731"/>
            <a:ext cx="7223032" cy="2094880"/>
          </a:xfrm>
          <a:prstGeom prst="rect">
            <a:avLst/>
          </a:prstGeom>
          <a:solidFill>
            <a:srgbClr val="014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dirty="0"/>
          </a:p>
        </p:txBody>
      </p:sp>
      <p:sp>
        <p:nvSpPr>
          <p:cNvPr id="15" name="ZoneTexte 14">
            <a:extLst>
              <a:ext uri="{FF2B5EF4-FFF2-40B4-BE49-F238E27FC236}">
                <a16:creationId xmlns:a16="http://schemas.microsoft.com/office/drawing/2014/main" id="{BBAC10AC-C37D-5158-C172-9416E6A8A8A6}"/>
              </a:ext>
            </a:extLst>
          </p:cNvPr>
          <p:cNvSpPr txBox="1"/>
          <p:nvPr/>
        </p:nvSpPr>
        <p:spPr>
          <a:xfrm>
            <a:off x="816766" y="2128852"/>
            <a:ext cx="3218716" cy="1569660"/>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Enhanced Capacity for Domestic Resource Mobilization under the Institutional Support Program Phase 2</a:t>
            </a:r>
          </a:p>
          <a:p>
            <a:pPr algn="ctr"/>
            <a:r>
              <a:rPr lang="en-US" sz="1600" b="1" dirty="0">
                <a:solidFill>
                  <a:schemeClr val="bg1"/>
                </a:solidFill>
                <a:latin typeface="Arial" panose="020B0604020202020204" pitchFamily="34" charset="0"/>
                <a:cs typeface="Arial" panose="020B0604020202020204" pitchFamily="34" charset="0"/>
              </a:rPr>
              <a:t> (US$ 2.17 million)</a:t>
            </a:r>
            <a:endParaRPr lang="en-US" sz="16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21A75D8F-7874-8F56-9EEA-F11876C0DD0B}"/>
              </a:ext>
            </a:extLst>
          </p:cNvPr>
          <p:cNvSpPr txBox="1"/>
          <p:nvPr/>
        </p:nvSpPr>
        <p:spPr>
          <a:xfrm>
            <a:off x="4644287" y="1690812"/>
            <a:ext cx="7223033" cy="2062103"/>
          </a:xfrm>
          <a:prstGeom prst="rect">
            <a:avLst/>
          </a:prstGeom>
          <a:noFill/>
        </p:spPr>
        <p:txBody>
          <a:bodyPr wrap="square" rtlCol="0">
            <a:spAutoFit/>
          </a:bodyPr>
          <a:lstStyle/>
          <a:p>
            <a:pPr algn="ctr"/>
            <a:r>
              <a:rPr lang="en-US" sz="1600" dirty="0">
                <a:solidFill>
                  <a:schemeClr val="bg1"/>
                </a:solidFill>
                <a:effectLst/>
                <a:latin typeface="Arial" panose="020B0604020202020204" pitchFamily="34" charset="0"/>
                <a:ea typeface="Garamond" panose="02020404030301010803" pitchFamily="18" charset="0"/>
                <a:cs typeface="Arial" panose="020B0604020202020204" pitchFamily="34" charset="0"/>
              </a:rPr>
              <a:t>The Project improves tax transparency through technical</a:t>
            </a:r>
          </a:p>
          <a:p>
            <a:pPr algn="ctr"/>
            <a:r>
              <a:rPr lang="en-US" sz="1600" dirty="0">
                <a:solidFill>
                  <a:schemeClr val="bg1"/>
                </a:solidFill>
                <a:effectLst/>
                <a:latin typeface="Arial" panose="020B0604020202020204" pitchFamily="34" charset="0"/>
                <a:ea typeface="Garamond" panose="02020404030301010803" pitchFamily="18" charset="0"/>
                <a:cs typeface="Arial" panose="020B0604020202020204" pitchFamily="34" charset="0"/>
              </a:rPr>
              <a:t>assistance to countries to undertake risk-based assessment of international companies and implementing automatic exchange for information for tax purposes. The Project will also support the long-term experts for ATAF’s Rapid Response Unit and the establishment of the Africa Tax Academy all of which are aimed at enhancing the delivery of technical support to countries. Other activities includes roll out of ATAF Women in Tax Network, development of a common Africa position on Tax Bases Erosion and Profit Shifting (BEPS).</a:t>
            </a:r>
            <a:endParaRPr lang="en-US" sz="1600" dirty="0">
              <a:solidFill>
                <a:schemeClr val="bg1"/>
              </a:solidFill>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3C2FE786-4DF3-05AC-22F8-220F462D28D7}"/>
              </a:ext>
            </a:extLst>
          </p:cNvPr>
          <p:cNvSpPr txBox="1"/>
          <p:nvPr/>
        </p:nvSpPr>
        <p:spPr>
          <a:xfrm>
            <a:off x="826705" y="4611188"/>
            <a:ext cx="3208777" cy="1127040"/>
          </a:xfrm>
          <a:prstGeom prst="rect">
            <a:avLst/>
          </a:prstGeom>
          <a:noFill/>
        </p:spPr>
        <p:txBody>
          <a:bodyPr wrap="square" rtlCol="0">
            <a:spAutoFit/>
          </a:bodyPr>
          <a:lstStyle/>
          <a:p>
            <a:pPr marL="0" marR="0" algn="ctr">
              <a:lnSpc>
                <a:spcPct val="107000"/>
              </a:lnSpc>
            </a:pPr>
            <a:r>
              <a:rPr lang="en-US" sz="16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African Tax Outlook (ATO) Data Collection support for Central African Region</a:t>
            </a:r>
          </a:p>
          <a:p>
            <a:pPr marL="0" marR="0" algn="ctr">
              <a:lnSpc>
                <a:spcPct val="107000"/>
              </a:lnSpc>
            </a:pPr>
            <a:r>
              <a:rPr lang="en-US" sz="16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(US$ 0.35 million)</a:t>
            </a:r>
          </a:p>
        </p:txBody>
      </p:sp>
      <p:sp>
        <p:nvSpPr>
          <p:cNvPr id="19" name="ZoneTexte 18">
            <a:extLst>
              <a:ext uri="{FF2B5EF4-FFF2-40B4-BE49-F238E27FC236}">
                <a16:creationId xmlns:a16="http://schemas.microsoft.com/office/drawing/2014/main" id="{17AC5927-70C2-ECB8-00A2-DDC452C7FE6C}"/>
              </a:ext>
            </a:extLst>
          </p:cNvPr>
          <p:cNvSpPr txBox="1"/>
          <p:nvPr/>
        </p:nvSpPr>
        <p:spPr>
          <a:xfrm>
            <a:off x="4808213" y="4334464"/>
            <a:ext cx="6893178" cy="1323439"/>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ATAF developed an online ATO data portal and the ATAF databank to provide access to taxes and customs-related statistics to the public. This ATO data portal covered 35 countries so far but not yet fully covered the Central African Region. Between 2023 to 2025, AfDB supported the activity of collecting date.</a:t>
            </a:r>
          </a:p>
        </p:txBody>
      </p:sp>
      <p:sp>
        <p:nvSpPr>
          <p:cNvPr id="24" name="Rectangle 23">
            <a:extLst>
              <a:ext uri="{FF2B5EF4-FFF2-40B4-BE49-F238E27FC236}">
                <a16:creationId xmlns:a16="http://schemas.microsoft.com/office/drawing/2014/main" id="{3656CE9F-20B7-0389-2E8F-94BB0B080E4D}"/>
              </a:ext>
            </a:extLst>
          </p:cNvPr>
          <p:cNvSpPr/>
          <p:nvPr/>
        </p:nvSpPr>
        <p:spPr>
          <a:xfrm>
            <a:off x="4164083" y="2656222"/>
            <a:ext cx="491980" cy="152908"/>
          </a:xfrm>
          <a:prstGeom prst="rect">
            <a:avLst/>
          </a:prstGeom>
          <a:solidFill>
            <a:srgbClr val="012A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a:p>
        </p:txBody>
      </p:sp>
      <p:sp>
        <p:nvSpPr>
          <p:cNvPr id="26" name="Rectangle 25">
            <a:extLst>
              <a:ext uri="{FF2B5EF4-FFF2-40B4-BE49-F238E27FC236}">
                <a16:creationId xmlns:a16="http://schemas.microsoft.com/office/drawing/2014/main" id="{56E9C81E-327C-6204-A256-50EFF3F62FD6}"/>
              </a:ext>
            </a:extLst>
          </p:cNvPr>
          <p:cNvSpPr/>
          <p:nvPr/>
        </p:nvSpPr>
        <p:spPr>
          <a:xfrm>
            <a:off x="4175858" y="5235991"/>
            <a:ext cx="491980" cy="140901"/>
          </a:xfrm>
          <a:prstGeom prst="rect">
            <a:avLst/>
          </a:prstGeom>
          <a:solidFill>
            <a:srgbClr val="014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I"/>
          </a:p>
        </p:txBody>
      </p:sp>
    </p:spTree>
    <p:custDataLst>
      <p:tags r:id="rId1"/>
    </p:custDataLst>
    <p:extLst>
      <p:ext uri="{BB962C8B-B14F-4D97-AF65-F5344CB8AC3E}">
        <p14:creationId xmlns:p14="http://schemas.microsoft.com/office/powerpoint/2010/main" val="303263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五边形 1">
            <a:extLst>
              <a:ext uri="{FF2B5EF4-FFF2-40B4-BE49-F238E27FC236}">
                <a16:creationId xmlns:a16="http://schemas.microsoft.com/office/drawing/2014/main" id="{9870F9E8-1FFE-A000-BD1D-DEFC012C0AE2}"/>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5" name="TextBox 6">
            <a:extLst>
              <a:ext uri="{FF2B5EF4-FFF2-40B4-BE49-F238E27FC236}">
                <a16:creationId xmlns:a16="http://schemas.microsoft.com/office/drawing/2014/main" id="{2C0483A9-1812-CC52-AF63-18FFAD7FE39B}"/>
              </a:ext>
            </a:extLst>
          </p:cNvPr>
          <p:cNvSpPr txBox="1"/>
          <p:nvPr/>
        </p:nvSpPr>
        <p:spPr>
          <a:xfrm>
            <a:off x="690492" y="1150677"/>
            <a:ext cx="9152755" cy="739690"/>
          </a:xfrm>
          <a:prstGeom prst="rect">
            <a:avLst/>
          </a:prstGeom>
          <a:noFill/>
          <a:ln>
            <a:noFill/>
          </a:ln>
        </p:spPr>
        <p:txBody>
          <a:bodyPr wrap="square" rtlCol="0">
            <a:spAutoFit/>
          </a:bodyPr>
          <a:lstStyle/>
          <a:p>
            <a:pPr>
              <a:lnSpc>
                <a:spcPct val="107000"/>
              </a:lnSpc>
              <a:tabLst>
                <a:tab pos="360045" algn="l"/>
                <a:tab pos="457200" algn="l"/>
              </a:tabLst>
            </a:pPr>
            <a:r>
              <a:rPr lang="en-US" sz="2000" dirty="0">
                <a:solidFill>
                  <a:srgbClr val="276C8A"/>
                </a:solidFill>
                <a:latin typeface="Arial" panose="020B0604020202020204" pitchFamily="34" charset="0"/>
                <a:cs typeface="Arial" panose="020B0604020202020204" pitchFamily="34" charset="0"/>
              </a:rPr>
              <a:t>Bank’s collaboration with Partners on Improving Domestic Resource </a:t>
            </a:r>
            <a:r>
              <a:rPr lang="en-US" sz="2000" dirty="0" err="1">
                <a:solidFill>
                  <a:srgbClr val="276C8A"/>
                </a:solidFill>
                <a:latin typeface="Arial" panose="020B0604020202020204" pitchFamily="34" charset="0"/>
                <a:cs typeface="Arial" panose="020B0604020202020204" pitchFamily="34" charset="0"/>
              </a:rPr>
              <a:t>Mobilisation</a:t>
            </a:r>
            <a:endParaRPr lang="en-US" sz="2000" dirty="0">
              <a:solidFill>
                <a:srgbClr val="276C8A"/>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6" name="Groupe 15">
            <a:extLst>
              <a:ext uri="{FF2B5EF4-FFF2-40B4-BE49-F238E27FC236}">
                <a16:creationId xmlns:a16="http://schemas.microsoft.com/office/drawing/2014/main" id="{69D251B2-904A-ABA6-7AC2-12A8FE145F69}"/>
              </a:ext>
            </a:extLst>
          </p:cNvPr>
          <p:cNvGrpSpPr/>
          <p:nvPr/>
        </p:nvGrpSpPr>
        <p:grpSpPr>
          <a:xfrm>
            <a:off x="595554" y="2119194"/>
            <a:ext cx="11028259" cy="3645155"/>
            <a:chOff x="595554" y="2119194"/>
            <a:chExt cx="11028259" cy="3645155"/>
          </a:xfrm>
        </p:grpSpPr>
        <p:pic>
          <p:nvPicPr>
            <p:cNvPr id="6" name="Picture 3">
              <a:extLst>
                <a:ext uri="{FF2B5EF4-FFF2-40B4-BE49-F238E27FC236}">
                  <a16:creationId xmlns:a16="http://schemas.microsoft.com/office/drawing/2014/main" id="{73468022-DCB0-657B-3CD9-68D57133C692}"/>
                </a:ext>
              </a:extLst>
            </p:cNvPr>
            <p:cNvPicPr>
              <a:picLocks noChangeAspect="1"/>
            </p:cNvPicPr>
            <p:nvPr/>
          </p:nvPicPr>
          <p:blipFill rotWithShape="1">
            <a:blip r:embed="rId4"/>
            <a:srcRect l="15554" t="24059" r="11510" b="18862"/>
            <a:stretch/>
          </p:blipFill>
          <p:spPr>
            <a:xfrm>
              <a:off x="3564446" y="2119194"/>
              <a:ext cx="3381459" cy="1481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a:extLst>
                <a:ext uri="{FF2B5EF4-FFF2-40B4-BE49-F238E27FC236}">
                  <a16:creationId xmlns:a16="http://schemas.microsoft.com/office/drawing/2014/main" id="{B0199E56-EF4D-5B1A-04DE-2D384133686C}"/>
                </a:ext>
              </a:extLst>
            </p:cNvPr>
            <p:cNvPicPr>
              <a:picLocks noChangeAspect="1"/>
            </p:cNvPicPr>
            <p:nvPr/>
          </p:nvPicPr>
          <p:blipFill>
            <a:blip r:embed="rId5"/>
            <a:stretch>
              <a:fillRect/>
            </a:stretch>
          </p:blipFill>
          <p:spPr>
            <a:xfrm>
              <a:off x="3401892" y="3948712"/>
              <a:ext cx="1815637" cy="1815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blue logo with a black background&#10;&#10;Description automatically generated">
              <a:extLst>
                <a:ext uri="{FF2B5EF4-FFF2-40B4-BE49-F238E27FC236}">
                  <a16:creationId xmlns:a16="http://schemas.microsoft.com/office/drawing/2014/main" id="{BB00513D-BA09-7CA7-2CEE-A3B55B1407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8874" y="4100579"/>
              <a:ext cx="1404261" cy="1239054"/>
            </a:xfrm>
            <a:prstGeom prst="rect">
              <a:avLst/>
            </a:prstGeom>
          </p:spPr>
        </p:pic>
        <p:pic>
          <p:nvPicPr>
            <p:cNvPr id="9" name="Picture 9" descr="A black background with a black square&#10;&#10;Description automatically generated with medium confidence">
              <a:extLst>
                <a:ext uri="{FF2B5EF4-FFF2-40B4-BE49-F238E27FC236}">
                  <a16:creationId xmlns:a16="http://schemas.microsoft.com/office/drawing/2014/main" id="{D28EF744-E853-AD13-ACF4-22D3832FB6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8848" y="4188597"/>
              <a:ext cx="1889809" cy="1063018"/>
            </a:xfrm>
            <a:prstGeom prst="rect">
              <a:avLst/>
            </a:prstGeom>
          </p:spPr>
        </p:pic>
        <p:pic>
          <p:nvPicPr>
            <p:cNvPr id="10" name="Graphic 10">
              <a:extLst>
                <a:ext uri="{FF2B5EF4-FFF2-40B4-BE49-F238E27FC236}">
                  <a16:creationId xmlns:a16="http://schemas.microsoft.com/office/drawing/2014/main" id="{6E9AA59E-7E6E-C9BA-2913-26851F894D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8050" y="2454517"/>
              <a:ext cx="1335763" cy="1142819"/>
            </a:xfrm>
            <a:prstGeom prst="rect">
              <a:avLst/>
            </a:prstGeom>
          </p:spPr>
        </p:pic>
        <p:pic>
          <p:nvPicPr>
            <p:cNvPr id="11" name="Image 10">
              <a:extLst>
                <a:ext uri="{FF2B5EF4-FFF2-40B4-BE49-F238E27FC236}">
                  <a16:creationId xmlns:a16="http://schemas.microsoft.com/office/drawing/2014/main" id="{44C7258C-5F09-9176-AF7A-07EB2663E3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0492" y="2371839"/>
              <a:ext cx="2722919" cy="1063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1E2B8273-E50C-2084-CE69-E58537F5D151}"/>
                </a:ext>
              </a:extLst>
            </p:cNvPr>
            <p:cNvPicPr>
              <a:picLocks noChangeAspect="1"/>
            </p:cNvPicPr>
            <p:nvPr/>
          </p:nvPicPr>
          <p:blipFill>
            <a:blip r:embed="rId11"/>
            <a:stretch>
              <a:fillRect/>
            </a:stretch>
          </p:blipFill>
          <p:spPr>
            <a:xfrm>
              <a:off x="7221424" y="2393610"/>
              <a:ext cx="2696759" cy="1203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 12">
              <a:extLst>
                <a:ext uri="{FF2B5EF4-FFF2-40B4-BE49-F238E27FC236}">
                  <a16:creationId xmlns:a16="http://schemas.microsoft.com/office/drawing/2014/main" id="{ACC1F776-B726-6B4F-4016-045D141C987E}"/>
                </a:ext>
              </a:extLst>
            </p:cNvPr>
            <p:cNvPicPr>
              <a:picLocks noChangeAspect="1"/>
            </p:cNvPicPr>
            <p:nvPr/>
          </p:nvPicPr>
          <p:blipFill>
            <a:blip r:embed="rId12"/>
            <a:stretch>
              <a:fillRect/>
            </a:stretch>
          </p:blipFill>
          <p:spPr>
            <a:xfrm>
              <a:off x="595554" y="4673416"/>
              <a:ext cx="2301381" cy="551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 13">
              <a:extLst>
                <a:ext uri="{FF2B5EF4-FFF2-40B4-BE49-F238E27FC236}">
                  <a16:creationId xmlns:a16="http://schemas.microsoft.com/office/drawing/2014/main" id="{91F48A96-D590-61D7-0CBB-A1F0FC24F0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12745" y="3877055"/>
              <a:ext cx="1610876" cy="1557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5" name="矩形 2">
            <a:extLst>
              <a:ext uri="{FF2B5EF4-FFF2-40B4-BE49-F238E27FC236}">
                <a16:creationId xmlns:a16="http://schemas.microsoft.com/office/drawing/2014/main" id="{F0B1F852-D251-F58D-6A2A-449117593591}"/>
              </a:ext>
            </a:extLst>
          </p:cNvPr>
          <p:cNvSpPr/>
          <p:nvPr/>
        </p:nvSpPr>
        <p:spPr>
          <a:xfrm>
            <a:off x="690492" y="319680"/>
            <a:ext cx="10357464" cy="461665"/>
          </a:xfrm>
          <a:prstGeom prst="rect">
            <a:avLst/>
          </a:prstGeom>
        </p:spPr>
        <p:txBody>
          <a:bodyPr wrap="square">
            <a:spAutoFit/>
          </a:bodyPr>
          <a:lstStyle/>
          <a:p>
            <a:pPr lvl="0">
              <a:defRPr/>
            </a:pPr>
            <a:r>
              <a:rPr lang="en-US" sz="2400" b="1" dirty="0">
                <a:solidFill>
                  <a:srgbClr val="276C8A"/>
                </a:solidFill>
                <a:latin typeface="Arial" panose="020B0604020202020204" pitchFamily="34" charset="0"/>
                <a:ea typeface="Tahoma" panose="020B0604030504040204" pitchFamily="34" charset="0"/>
                <a:cs typeface="Arial" panose="020B0604020202020204" pitchFamily="34" charset="0"/>
              </a:rPr>
              <a:t>Roles of the African Development Bank in Scaling Up DRM in Africa</a:t>
            </a:r>
          </a:p>
        </p:txBody>
      </p:sp>
    </p:spTree>
    <p:custDataLst>
      <p:tags r:id="rId1"/>
    </p:custDataLst>
    <p:extLst>
      <p:ext uri="{BB962C8B-B14F-4D97-AF65-F5344CB8AC3E}">
        <p14:creationId xmlns:p14="http://schemas.microsoft.com/office/powerpoint/2010/main" val="394590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CE4D4E-6C50-0963-316A-423D9508BF2E}"/>
              </a:ext>
            </a:extLst>
          </p:cNvPr>
          <p:cNvPicPr>
            <a:picLocks noChangeAspect="1"/>
          </p:cNvPicPr>
          <p:nvPr/>
        </p:nvPicPr>
        <p:blipFill>
          <a:blip r:embed="rId3">
            <a:alphaModFix amt="50000"/>
          </a:blip>
          <a:srcRect/>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0A52AA6-CCC8-2CA6-0139-95550DEA265E}"/>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kumimoji="0" lang="en-US" sz="5100" b="1" i="0" u="none" strike="noStrike" cap="all" spc="0" normalizeH="0" baseline="0" noProof="0">
                <a:ln>
                  <a:noFill/>
                </a:ln>
                <a:solidFill>
                  <a:srgbClr val="FFFFFF"/>
                </a:solidFill>
                <a:effectLst/>
                <a:uLnTx/>
                <a:uFillTx/>
              </a:rPr>
              <a:t>Political Will and Institutional Commitment for Effective Tax Systems</a:t>
            </a:r>
            <a:br>
              <a:rPr lang="en-US" sz="5100">
                <a:solidFill>
                  <a:srgbClr val="FFFFFF"/>
                </a:solidFill>
              </a:rPr>
            </a:br>
            <a:endParaRPr lang="en-US" sz="5100">
              <a:solidFill>
                <a:srgbClr val="FFFFFF"/>
              </a:solidFill>
            </a:endParaRPr>
          </a:p>
        </p:txBody>
      </p:sp>
    </p:spTree>
    <p:extLst>
      <p:ext uri="{BB962C8B-B14F-4D97-AF65-F5344CB8AC3E}">
        <p14:creationId xmlns:p14="http://schemas.microsoft.com/office/powerpoint/2010/main" val="30530348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E8319-4ADC-855B-50A5-F1108BDC7D0F}"/>
              </a:ext>
            </a:extLst>
          </p:cNvPr>
          <p:cNvSpPr>
            <a:spLocks noGrp="1"/>
          </p:cNvSpPr>
          <p:nvPr>
            <p:ph type="title"/>
          </p:nvPr>
        </p:nvSpPr>
        <p:spPr>
          <a:xfrm>
            <a:off x="838200" y="459863"/>
            <a:ext cx="10515600" cy="1004594"/>
          </a:xfrm>
        </p:spPr>
        <p:txBody>
          <a:bodyPr>
            <a:normAutofit fontScale="90000"/>
          </a:bodyPr>
          <a:lstStyle/>
          <a:p>
            <a:pPr algn="ctr"/>
            <a:r>
              <a:rPr lang="en-US" dirty="0">
                <a:solidFill>
                  <a:srgbClr val="FFFFFF"/>
                </a:solidFill>
              </a:rPr>
              <a:t>LEADERSHIP FOR TRANSFORMATION– KEY ASPECTS</a:t>
            </a:r>
            <a:endParaRPr lang="en-GB" dirty="0">
              <a:solidFill>
                <a:srgbClr val="FFFFFF"/>
              </a:solidFill>
            </a:endParaRPr>
          </a:p>
        </p:txBody>
      </p:sp>
      <p:sp>
        <p:nvSpPr>
          <p:cNvPr id="7" name="Rectangle: Rounded Corners 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CFD39047-6D59-2556-7841-D4FF9F448E1F}"/>
              </a:ext>
            </a:extLst>
          </p:cNvPr>
          <p:cNvGraphicFramePr>
            <a:graphicFrameLocks noGrp="1"/>
          </p:cNvGraphicFramePr>
          <p:nvPr>
            <p:ph idx="1"/>
            <p:extLst>
              <p:ext uri="{D42A27DB-BD31-4B8C-83A1-F6EECF244321}">
                <p14:modId xmlns:p14="http://schemas.microsoft.com/office/powerpoint/2010/main" val="53908790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6065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03096B-B1F7-6AD2-CD44-DEE71B7DEFF6}"/>
              </a:ext>
            </a:extLst>
          </p:cNvPr>
          <p:cNvSpPr>
            <a:spLocks noGrp="1"/>
          </p:cNvSpPr>
          <p:nvPr>
            <p:ph type="title"/>
          </p:nvPr>
        </p:nvSpPr>
        <p:spPr>
          <a:xfrm>
            <a:off x="1240221" y="583345"/>
            <a:ext cx="10447281" cy="4164820"/>
          </a:xfrm>
        </p:spPr>
        <p:txBody>
          <a:bodyPr vert="horz" lIns="91440" tIns="45720" rIns="91440" bIns="45720" rtlCol="0" anchor="t">
            <a:normAutofit fontScale="90000"/>
          </a:bodyPr>
          <a:lstStyle/>
          <a:p>
            <a:r>
              <a:rPr lang="en-US" b="1" kern="1200" dirty="0">
                <a:solidFill>
                  <a:srgbClr val="FFFFFF"/>
                </a:solidFill>
                <a:latin typeface="+mj-lt"/>
                <a:ea typeface="+mj-ea"/>
                <a:cs typeface="+mj-cs"/>
              </a:rPr>
              <a:t>LEADERSHIP FOR TRANSFORMATION – KEY     				ASPECTS</a:t>
            </a:r>
            <a:br>
              <a:rPr lang="en-US"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 </a:t>
            </a:r>
            <a:r>
              <a:rPr lang="en-US" sz="2700" kern="1200" dirty="0">
                <a:solidFill>
                  <a:srgbClr val="FFFFFF"/>
                </a:solidFill>
              </a:rPr>
              <a:t>Develop strategies and action plans for DRM within Tax </a:t>
            </a:r>
            <a:br>
              <a:rPr lang="en-US" sz="2700" kern="1200" dirty="0">
                <a:solidFill>
                  <a:srgbClr val="FFFFFF"/>
                </a:solidFill>
              </a:rPr>
            </a:br>
            <a:r>
              <a:rPr lang="en-US" sz="2700" kern="1200" dirty="0">
                <a:solidFill>
                  <a:srgbClr val="FFFFFF"/>
                </a:solidFill>
              </a:rPr>
              <a:t>  administrations.</a:t>
            </a:r>
            <a:br>
              <a:rPr lang="en-US" sz="2700" kern="1200" dirty="0">
                <a:solidFill>
                  <a:srgbClr val="FFFFFF"/>
                </a:solidFill>
              </a:rPr>
            </a:br>
            <a:br>
              <a:rPr lang="en-US" sz="2700" kern="1200" dirty="0">
                <a:solidFill>
                  <a:srgbClr val="FFFFFF"/>
                </a:solidFill>
              </a:rPr>
            </a:br>
            <a:r>
              <a:rPr lang="en-US" sz="2700" kern="1200" dirty="0">
                <a:solidFill>
                  <a:srgbClr val="FFFFFF"/>
                </a:solidFill>
              </a:rPr>
              <a:t>. Put in place efficient tools on monitoring and evaluation of Tax</a:t>
            </a:r>
            <a:br>
              <a:rPr lang="en-US" sz="2700" kern="1200" dirty="0">
                <a:solidFill>
                  <a:srgbClr val="FFFFFF"/>
                </a:solidFill>
              </a:rPr>
            </a:br>
            <a:r>
              <a:rPr lang="en-US" sz="2700" kern="1200" dirty="0">
                <a:solidFill>
                  <a:srgbClr val="FFFFFF"/>
                </a:solidFill>
              </a:rPr>
              <a:t> administration performance with sound Key Performance I</a:t>
            </a:r>
            <a:r>
              <a:rPr lang="en-US" sz="2700" dirty="0">
                <a:solidFill>
                  <a:srgbClr val="FFFFFF"/>
                </a:solidFill>
              </a:rPr>
              <a:t>ndicators (KPI</a:t>
            </a:r>
            <a:r>
              <a:rPr lang="en-US" sz="2700" kern="1200" dirty="0">
                <a:solidFill>
                  <a:srgbClr val="FFFFFF"/>
                </a:solidFill>
              </a:rPr>
              <a:t>s).</a:t>
            </a:r>
            <a:br>
              <a:rPr lang="en-US" sz="2700" kern="1200" dirty="0">
                <a:solidFill>
                  <a:srgbClr val="FFFFFF"/>
                </a:solidFill>
              </a:rPr>
            </a:br>
            <a:br>
              <a:rPr lang="en-US" sz="2700" dirty="0">
                <a:solidFill>
                  <a:srgbClr val="FFFFFF"/>
                </a:solidFill>
              </a:rPr>
            </a:br>
            <a:r>
              <a:rPr lang="en-US" sz="2700" dirty="0">
                <a:solidFill>
                  <a:srgbClr val="FFFFFF"/>
                </a:solidFill>
              </a:rPr>
              <a:t>. Ensure stable and predictable rules and institutions that regulate</a:t>
            </a:r>
            <a:br>
              <a:rPr lang="en-US" sz="2700" dirty="0">
                <a:solidFill>
                  <a:srgbClr val="FFFFFF"/>
                </a:solidFill>
              </a:rPr>
            </a:br>
            <a:r>
              <a:rPr lang="en-US" sz="2700" dirty="0">
                <a:solidFill>
                  <a:srgbClr val="FFFFFF"/>
                </a:solidFill>
              </a:rPr>
              <a:t>  economic relations, enforce contracts and regulations, and</a:t>
            </a:r>
            <a:br>
              <a:rPr lang="en-US" sz="2700" dirty="0">
                <a:solidFill>
                  <a:srgbClr val="FFFFFF"/>
                </a:solidFill>
              </a:rPr>
            </a:br>
            <a:r>
              <a:rPr lang="en-US" sz="2700" dirty="0">
                <a:solidFill>
                  <a:srgbClr val="FFFFFF"/>
                </a:solidFill>
              </a:rPr>
              <a:t>  promote investments.</a:t>
            </a:r>
            <a:br>
              <a:rPr lang="en-US" sz="2700" kern="1200" dirty="0">
                <a:solidFill>
                  <a:srgbClr val="FFFFFF"/>
                </a:solidFill>
              </a:rPr>
            </a:br>
            <a:br>
              <a:rPr lang="en-US" sz="2700" kern="1200" dirty="0">
                <a:solidFill>
                  <a:srgbClr val="FFFFFF"/>
                </a:solidFill>
              </a:rPr>
            </a:br>
            <a:r>
              <a:rPr lang="en-US" sz="2700" kern="1200" dirty="0">
                <a:solidFill>
                  <a:srgbClr val="FFFFFF"/>
                </a:solidFill>
              </a:rPr>
              <a:t>. Establish </a:t>
            </a:r>
            <a:r>
              <a:rPr lang="en-US" sz="2700" dirty="0">
                <a:solidFill>
                  <a:srgbClr val="FFFFFF"/>
                </a:solidFill>
              </a:rPr>
              <a:t>efficient </a:t>
            </a:r>
            <a:r>
              <a:rPr lang="en-US" sz="2700" kern="1200" dirty="0">
                <a:solidFill>
                  <a:srgbClr val="FFFFFF"/>
                </a:solidFill>
              </a:rPr>
              <a:t>public private Dialogue Framework.</a:t>
            </a:r>
            <a:br>
              <a:rPr lang="en-US" sz="2700" kern="1200" dirty="0">
                <a:solidFill>
                  <a:srgbClr val="FFFFFF"/>
                </a:solidFill>
              </a:rPr>
            </a:br>
            <a:br>
              <a:rPr lang="en-US" sz="2700" kern="1200" dirty="0">
                <a:solidFill>
                  <a:srgbClr val="FFFFFF"/>
                </a:solidFill>
              </a:rPr>
            </a:br>
            <a:r>
              <a:rPr lang="en-US" sz="2700" kern="1200" dirty="0">
                <a:solidFill>
                  <a:srgbClr val="FFFFFF"/>
                </a:solidFill>
              </a:rPr>
              <a:t>.  Spur public policies which scale up private sector capacities to</a:t>
            </a:r>
            <a:br>
              <a:rPr lang="en-US" sz="2700" kern="1200" dirty="0">
                <a:solidFill>
                  <a:srgbClr val="FFFFFF"/>
                </a:solidFill>
              </a:rPr>
            </a:br>
            <a:r>
              <a:rPr lang="en-US" sz="2700" dirty="0">
                <a:solidFill>
                  <a:srgbClr val="FFFFFF"/>
                </a:solidFill>
              </a:rPr>
              <a:t>  </a:t>
            </a:r>
            <a:r>
              <a:rPr lang="en-US" sz="2700" kern="1200" dirty="0">
                <a:solidFill>
                  <a:srgbClr val="FFFFFF"/>
                </a:solidFill>
              </a:rPr>
              <a:t> produce goods and services, hence providing jobs opportunities</a:t>
            </a:r>
            <a:br>
              <a:rPr lang="en-US" sz="2700" kern="1200" dirty="0">
                <a:solidFill>
                  <a:srgbClr val="FFFFFF"/>
                </a:solidFill>
              </a:rPr>
            </a:br>
            <a:r>
              <a:rPr lang="en-US" sz="2700" dirty="0">
                <a:solidFill>
                  <a:srgbClr val="FFFFFF"/>
                </a:solidFill>
              </a:rPr>
              <a:t> </a:t>
            </a:r>
            <a:r>
              <a:rPr lang="en-US" sz="2700" kern="1200" dirty="0">
                <a:solidFill>
                  <a:srgbClr val="FFFFFF"/>
                </a:solidFill>
              </a:rPr>
              <a:t> and widening the Tax base.</a:t>
            </a:r>
            <a:br>
              <a:rPr lang="en-US" sz="2700" kern="1200" dirty="0">
                <a:solidFill>
                  <a:srgbClr val="FFFFFF"/>
                </a:solidFill>
              </a:rPr>
            </a:br>
            <a:endParaRPr lang="en-US" sz="2700" kern="1200" dirty="0">
              <a:solidFill>
                <a:srgbClr val="FFFFFF"/>
              </a:solidFill>
            </a:endParaRPr>
          </a:p>
        </p:txBody>
      </p:sp>
      <p:sp>
        <p:nvSpPr>
          <p:cNvPr id="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1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650967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Close-up of folded paper&#10;&#10;AI-generated content may be incorrect.">
            <a:extLst>
              <a:ext uri="{FF2B5EF4-FFF2-40B4-BE49-F238E27FC236}">
                <a16:creationId xmlns:a16="http://schemas.microsoft.com/office/drawing/2014/main" id="{082A36D8-EAB0-01C4-078C-07BE38FE114C}"/>
              </a:ext>
            </a:extLst>
          </p:cNvPr>
          <p:cNvPicPr>
            <a:picLocks noChangeAspect="1"/>
          </p:cNvPicPr>
          <p:nvPr/>
        </p:nvPicPr>
        <p:blipFill>
          <a:blip r:embed="rId3">
            <a:duotone>
              <a:prstClr val="black"/>
              <a:schemeClr val="tx2">
                <a:tint val="45000"/>
                <a:satMod val="400000"/>
              </a:schemeClr>
            </a:duotone>
            <a:alphaModFix amt="25000"/>
          </a:blip>
          <a:srcRect t="1133" b="14598"/>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6FF787B-2900-ED2A-3EBD-08D88130C18F}"/>
              </a:ext>
            </a:extLst>
          </p:cNvPr>
          <p:cNvSpPr>
            <a:spLocks noGrp="1"/>
          </p:cNvSpPr>
          <p:nvPr>
            <p:ph type="title"/>
          </p:nvPr>
        </p:nvSpPr>
        <p:spPr>
          <a:xfrm>
            <a:off x="838200" y="365125"/>
            <a:ext cx="10515600" cy="1325563"/>
          </a:xfrm>
        </p:spPr>
        <p:txBody>
          <a:bodyPr>
            <a:normAutofit/>
          </a:bodyPr>
          <a:lstStyle/>
          <a:p>
            <a:pPr algn="ctr"/>
            <a:r>
              <a:rPr lang="en-US" dirty="0"/>
              <a:t>POLITICAL WILL AND INSTITUTIONAL COMMITMENT</a:t>
            </a:r>
            <a:endParaRPr lang="en-GB" dirty="0"/>
          </a:p>
        </p:txBody>
      </p:sp>
      <p:graphicFrame>
        <p:nvGraphicFramePr>
          <p:cNvPr id="5" name="Content Placeholder 2">
            <a:extLst>
              <a:ext uri="{FF2B5EF4-FFF2-40B4-BE49-F238E27FC236}">
                <a16:creationId xmlns:a16="http://schemas.microsoft.com/office/drawing/2014/main" id="{EA70D8BC-0952-D2C9-679E-4F0B1373F15D}"/>
              </a:ext>
            </a:extLst>
          </p:cNvPr>
          <p:cNvGraphicFramePr>
            <a:graphicFrameLocks noGrp="1"/>
          </p:cNvGraphicFramePr>
          <p:nvPr>
            <p:ph idx="1"/>
            <p:extLst>
              <p:ext uri="{D42A27DB-BD31-4B8C-83A1-F6EECF244321}">
                <p14:modId xmlns:p14="http://schemas.microsoft.com/office/powerpoint/2010/main" val="14044998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407551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6E84A60-EB9A-FDA2-6381-ECAD9496C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a:extLst>
              <a:ext uri="{FF2B5EF4-FFF2-40B4-BE49-F238E27FC236}">
                <a16:creationId xmlns:a16="http://schemas.microsoft.com/office/drawing/2014/main" id="{B3DB8FCC-7293-397C-7C02-3A47947A4EAB}"/>
              </a:ext>
            </a:extLst>
          </p:cNvPr>
          <p:cNvSpPr txBox="1"/>
          <p:nvPr/>
        </p:nvSpPr>
        <p:spPr>
          <a:xfrm>
            <a:off x="892016" y="2301472"/>
            <a:ext cx="104079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ptos" panose="020B0004020202020204" pitchFamily="34" charset="0"/>
                <a:ea typeface="Microsoft YaHei Light" panose="020B0502040204020203" pitchFamily="34" charset="-122"/>
                <a:cs typeface="Arial" panose="020B0604020202020204" pitchFamily="34" charset="0"/>
              </a:rPr>
              <a:t>Conclusion</a:t>
            </a:r>
          </a:p>
        </p:txBody>
      </p:sp>
      <p:pic>
        <p:nvPicPr>
          <p:cNvPr id="4" name="Picture 3" descr="A close-up of a logo&#10;&#10;Description automatically generated">
            <a:extLst>
              <a:ext uri="{FF2B5EF4-FFF2-40B4-BE49-F238E27FC236}">
                <a16:creationId xmlns:a16="http://schemas.microsoft.com/office/drawing/2014/main" id="{5F1916C1-A134-035B-81A8-59D8F5395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126" y="3227382"/>
            <a:ext cx="4146391" cy="1794386"/>
          </a:xfrm>
          <a:prstGeom prst="rect">
            <a:avLst/>
          </a:prstGeom>
        </p:spPr>
      </p:pic>
    </p:spTree>
    <p:custDataLst>
      <p:tags r:id="rId1"/>
    </p:custDataLst>
    <p:extLst>
      <p:ext uri="{BB962C8B-B14F-4D97-AF65-F5344CB8AC3E}">
        <p14:creationId xmlns:p14="http://schemas.microsoft.com/office/powerpoint/2010/main" val="170873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6E84A60-EB9A-FDA2-6381-ECAD9496C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a:extLst>
              <a:ext uri="{FF2B5EF4-FFF2-40B4-BE49-F238E27FC236}">
                <a16:creationId xmlns:a16="http://schemas.microsoft.com/office/drawing/2014/main" id="{B3DB8FCC-7293-397C-7C02-3A47947A4EAB}"/>
              </a:ext>
            </a:extLst>
          </p:cNvPr>
          <p:cNvSpPr txBox="1"/>
          <p:nvPr/>
        </p:nvSpPr>
        <p:spPr>
          <a:xfrm>
            <a:off x="892016" y="2301472"/>
            <a:ext cx="104079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ptos" panose="020B0004020202020204" pitchFamily="34" charset="0"/>
                <a:ea typeface="Microsoft YaHei Light" panose="020B0502040204020203" pitchFamily="34" charset="-122"/>
                <a:cs typeface="Arial" panose="020B0604020202020204" pitchFamily="34" charset="0"/>
              </a:rPr>
              <a:t>Imperatives of DRM for Financing Africa’s Future</a:t>
            </a:r>
          </a:p>
        </p:txBody>
      </p:sp>
      <p:pic>
        <p:nvPicPr>
          <p:cNvPr id="7" name="Picture 6" descr="A close-up of a logo&#10;&#10;Description automatically generated">
            <a:extLst>
              <a:ext uri="{FF2B5EF4-FFF2-40B4-BE49-F238E27FC236}">
                <a16:creationId xmlns:a16="http://schemas.microsoft.com/office/drawing/2014/main" id="{9882F10F-F360-B26D-F3CD-E10A6BDD41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126" y="3227382"/>
            <a:ext cx="4146391" cy="1794386"/>
          </a:xfrm>
          <a:prstGeom prst="rect">
            <a:avLst/>
          </a:prstGeom>
        </p:spPr>
      </p:pic>
    </p:spTree>
    <p:custDataLst>
      <p:tags r:id="rId1"/>
    </p:custDataLst>
    <p:extLst>
      <p:ext uri="{BB962C8B-B14F-4D97-AF65-F5344CB8AC3E}">
        <p14:creationId xmlns:p14="http://schemas.microsoft.com/office/powerpoint/2010/main" val="419882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9BF726EC-4F3C-5E94-B997-F1D22899AB13}"/>
              </a:ext>
            </a:extLst>
          </p:cNvPr>
          <p:cNvGrpSpPr/>
          <p:nvPr/>
        </p:nvGrpSpPr>
        <p:grpSpPr>
          <a:xfrm>
            <a:off x="632512" y="1455806"/>
            <a:ext cx="10926975" cy="4346275"/>
            <a:chOff x="634957" y="2311398"/>
            <a:chExt cx="10926975" cy="2999666"/>
          </a:xfrm>
        </p:grpSpPr>
        <p:sp>
          <p:nvSpPr>
            <p:cNvPr id="2" name="Rectangle 1">
              <a:extLst>
                <a:ext uri="{FF2B5EF4-FFF2-40B4-BE49-F238E27FC236}">
                  <a16:creationId xmlns:a16="http://schemas.microsoft.com/office/drawing/2014/main" id="{400B3389-E8CC-490E-F2F2-EAD0C39C9561}"/>
                </a:ext>
              </a:extLst>
            </p:cNvPr>
            <p:cNvSpPr/>
            <p:nvPr/>
          </p:nvSpPr>
          <p:spPr bwMode="gray">
            <a:xfrm>
              <a:off x="676732" y="4396664"/>
              <a:ext cx="791480" cy="720551"/>
            </a:xfrm>
            <a:prstGeom prst="rect">
              <a:avLst/>
            </a:prstGeom>
            <a:solidFill>
              <a:srgbClr val="2C7DA0"/>
            </a:solid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de-DE" sz="1600" b="0" i="0" u="none" strike="noStrike" kern="0" cap="none" spc="0" normalizeH="0" baseline="0" noProof="0">
                <a:ln>
                  <a:noFill/>
                </a:ln>
                <a:solidFill>
                  <a:srgbClr val="FFFFFF"/>
                </a:solidFill>
                <a:effectLst/>
                <a:uLnTx/>
                <a:uFillTx/>
                <a:latin typeface="Verdana" panose="020B0604030504040204" pitchFamily="34" charset="0"/>
                <a:ea typeface="+mn-ea"/>
                <a:cs typeface="+mn-cs"/>
              </a:endParaRPr>
            </a:p>
          </p:txBody>
        </p:sp>
        <p:pic>
          <p:nvPicPr>
            <p:cNvPr id="3" name="Graphic 39" descr="Handshake">
              <a:extLst>
                <a:ext uri="{FF2B5EF4-FFF2-40B4-BE49-F238E27FC236}">
                  <a16:creationId xmlns:a16="http://schemas.microsoft.com/office/drawing/2014/main" id="{998D1394-814B-07BB-72B3-D65AE04EA0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9344" y="4458740"/>
              <a:ext cx="646256" cy="852324"/>
            </a:xfrm>
            <a:prstGeom prst="rect">
              <a:avLst/>
            </a:prstGeom>
          </p:spPr>
        </p:pic>
        <p:sp>
          <p:nvSpPr>
            <p:cNvPr id="4" name="Rectangle 3">
              <a:extLst>
                <a:ext uri="{FF2B5EF4-FFF2-40B4-BE49-F238E27FC236}">
                  <a16:creationId xmlns:a16="http://schemas.microsoft.com/office/drawing/2014/main" id="{7305754A-934C-DE1F-3EFF-6FDB5DBB06CE}"/>
                </a:ext>
              </a:extLst>
            </p:cNvPr>
            <p:cNvSpPr/>
            <p:nvPr/>
          </p:nvSpPr>
          <p:spPr bwMode="gray">
            <a:xfrm>
              <a:off x="1508380" y="4396664"/>
              <a:ext cx="10053552" cy="914400"/>
            </a:xfrm>
            <a:prstGeom prst="rect">
              <a:avLst/>
            </a:prstGeom>
            <a:solidFill>
              <a:srgbClr val="2C7DA0"/>
            </a:solidFill>
            <a:ln w="9525" cap="flat" cmpd="sng" algn="ctr">
              <a:noFill/>
              <a:prstDash val="solid"/>
            </a:ln>
            <a:effectLst/>
          </p:spPr>
          <p:txBody>
            <a:bodyPr rtlCol="0" anchor="ctr" anchorCtr="0"/>
            <a:lstStyle/>
            <a:p>
              <a:pPr marL="0" marR="0" lvl="0" indent="0" algn="l" defTabSz="914400" rtl="0" eaLnBrk="1" fontAlgn="auto" latinLnBrk="0" hangingPunct="1">
                <a:lnSpc>
                  <a:spcPct val="100000"/>
                </a:lnSpc>
                <a:spcBef>
                  <a:spcPts val="300"/>
                </a:spcBef>
                <a:spcAft>
                  <a:spcPts val="300"/>
                </a:spcAft>
                <a:buClr>
                  <a:srgbClr val="FFFFFF"/>
                </a:buClr>
                <a:buSzPct val="100000"/>
                <a:buFontTx/>
                <a:buNone/>
                <a:tabLst/>
                <a:defRPr/>
              </a:pPr>
              <a:r>
                <a:rPr lang="en-GB" dirty="0">
                  <a:solidFill>
                    <a:schemeClr val="bg1"/>
                  </a:solidFill>
                  <a:latin typeface="Aptos SemiBold" panose="020B0004020202020204" pitchFamily="34" charset="0"/>
                </a:rPr>
                <a:t>Develop countries communications and IT Infrastructure and  gear towards Full Digitalization of Tax administrations</a:t>
              </a:r>
            </a:p>
          </p:txBody>
        </p:sp>
        <p:sp>
          <p:nvSpPr>
            <p:cNvPr id="7" name="Rectangle 6">
              <a:extLst>
                <a:ext uri="{FF2B5EF4-FFF2-40B4-BE49-F238E27FC236}">
                  <a16:creationId xmlns:a16="http://schemas.microsoft.com/office/drawing/2014/main" id="{5BDEC836-C2A7-B940-C2C4-47E948E01E84}"/>
                </a:ext>
              </a:extLst>
            </p:cNvPr>
            <p:cNvSpPr/>
            <p:nvPr/>
          </p:nvSpPr>
          <p:spPr bwMode="gray">
            <a:xfrm>
              <a:off x="663913" y="3361921"/>
              <a:ext cx="791480" cy="720551"/>
            </a:xfrm>
            <a:prstGeom prst="rect">
              <a:avLst/>
            </a:prstGeom>
            <a:solidFill>
              <a:srgbClr val="2A6F97"/>
            </a:solid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de-DE" sz="1600" b="0" i="0" u="none" strike="noStrike" kern="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8" name="Rectangle 7">
              <a:extLst>
                <a:ext uri="{FF2B5EF4-FFF2-40B4-BE49-F238E27FC236}">
                  <a16:creationId xmlns:a16="http://schemas.microsoft.com/office/drawing/2014/main" id="{6215DF97-1893-CC17-1276-4324C6299BC1}"/>
                </a:ext>
              </a:extLst>
            </p:cNvPr>
            <p:cNvSpPr/>
            <p:nvPr/>
          </p:nvSpPr>
          <p:spPr bwMode="gray">
            <a:xfrm>
              <a:off x="1489092" y="3361922"/>
              <a:ext cx="10053552" cy="720551"/>
            </a:xfrm>
            <a:prstGeom prst="rect">
              <a:avLst/>
            </a:prstGeom>
            <a:solidFill>
              <a:srgbClr val="2A6F97"/>
            </a:solidFill>
            <a:ln w="9525" cap="flat" cmpd="sng" algn="ctr">
              <a:noFill/>
              <a:prstDash val="solid"/>
            </a:ln>
            <a:effectLst/>
          </p:spPr>
          <p:txBody>
            <a:bodyPr rtlCol="0" anchor="ctr" anchorCtr="0"/>
            <a:lstStyle/>
            <a:p>
              <a:pPr marL="0" indent="0" defTabSz="914400">
                <a:spcBef>
                  <a:spcPts val="0"/>
                </a:spcBef>
                <a:spcAft>
                  <a:spcPts val="0"/>
                </a:spcAft>
                <a:buClr>
                  <a:srgbClr val="8CB64A"/>
                </a:buClr>
                <a:buSzTx/>
                <a:defRPr/>
              </a:pPr>
              <a:r>
                <a:rPr lang="en-US" dirty="0">
                  <a:solidFill>
                    <a:schemeClr val="bg1"/>
                  </a:solidFill>
                  <a:latin typeface="Aptos SemiBold" panose="020B0004020202020204" pitchFamily="34" charset="0"/>
                </a:rPr>
                <a:t>Governments should establish efficient and transparent Tax administration and tax policies frameworks </a:t>
              </a:r>
            </a:p>
          </p:txBody>
        </p:sp>
        <p:pic>
          <p:nvPicPr>
            <p:cNvPr id="9" name="Graphic 48" descr="Coins">
              <a:extLst>
                <a:ext uri="{FF2B5EF4-FFF2-40B4-BE49-F238E27FC236}">
                  <a16:creationId xmlns:a16="http://schemas.microsoft.com/office/drawing/2014/main" id="{7DDA8223-9930-6AFD-885B-0DACD89EDD3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923" y="3361393"/>
              <a:ext cx="635548" cy="635548"/>
            </a:xfrm>
            <a:prstGeom prst="rect">
              <a:avLst/>
            </a:prstGeom>
          </p:spPr>
        </p:pic>
        <p:pic>
          <p:nvPicPr>
            <p:cNvPr id="10" name="Graphic 49" descr="Presentation with bar chart">
              <a:extLst>
                <a:ext uri="{FF2B5EF4-FFF2-40B4-BE49-F238E27FC236}">
                  <a16:creationId xmlns:a16="http://schemas.microsoft.com/office/drawing/2014/main" id="{35A8D2D9-EFA0-C69D-19DB-98FB8CA5250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9284" y="2542434"/>
              <a:ext cx="720551" cy="720551"/>
            </a:xfrm>
            <a:prstGeom prst="rect">
              <a:avLst/>
            </a:prstGeom>
          </p:spPr>
        </p:pic>
        <p:sp>
          <p:nvSpPr>
            <p:cNvPr id="11" name="Rectangle 10">
              <a:extLst>
                <a:ext uri="{FF2B5EF4-FFF2-40B4-BE49-F238E27FC236}">
                  <a16:creationId xmlns:a16="http://schemas.microsoft.com/office/drawing/2014/main" id="{6FF46AC7-AD59-4D71-518E-65F17C430F6F}"/>
                </a:ext>
              </a:extLst>
            </p:cNvPr>
            <p:cNvSpPr/>
            <p:nvPr/>
          </p:nvSpPr>
          <p:spPr bwMode="gray">
            <a:xfrm>
              <a:off x="634957" y="2323617"/>
              <a:ext cx="791480" cy="720551"/>
            </a:xfrm>
            <a:prstGeom prst="rect">
              <a:avLst/>
            </a:prstGeom>
            <a:solidFill>
              <a:srgbClr val="012A4A"/>
            </a:solid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Arial" panose="020B0604020202020204" pitchFamily="34" charset="0"/>
                <a:buNone/>
                <a:tabLst/>
                <a:defRPr/>
              </a:pPr>
              <a:endParaRPr kumimoji="0" lang="de-DE" sz="1600" b="0" i="0" u="none" strike="noStrike" kern="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12" name="Rectangle 11">
              <a:extLst>
                <a:ext uri="{FF2B5EF4-FFF2-40B4-BE49-F238E27FC236}">
                  <a16:creationId xmlns:a16="http://schemas.microsoft.com/office/drawing/2014/main" id="{E288D68B-EC8F-F20F-7F75-55284A05DF55}"/>
                </a:ext>
              </a:extLst>
            </p:cNvPr>
            <p:cNvSpPr/>
            <p:nvPr/>
          </p:nvSpPr>
          <p:spPr bwMode="gray">
            <a:xfrm>
              <a:off x="1468212" y="2327181"/>
              <a:ext cx="10053552" cy="720551"/>
            </a:xfrm>
            <a:prstGeom prst="rect">
              <a:avLst/>
            </a:prstGeom>
            <a:solidFill>
              <a:srgbClr val="012A4A"/>
            </a:solidFill>
            <a:ln w="9525" cap="flat" cmpd="sng" algn="ctr">
              <a:noFill/>
              <a:prstDash val="solid"/>
            </a:ln>
            <a:effectLst/>
          </p:spPr>
          <p:txBody>
            <a:bodyPr rtlCol="0" anchor="ctr" anchorCtr="0"/>
            <a:lstStyle/>
            <a:p>
              <a:pPr marL="0" indent="0" defTabSz="914400">
                <a:spcBef>
                  <a:spcPts val="0"/>
                </a:spcBef>
                <a:spcAft>
                  <a:spcPts val="0"/>
                </a:spcAft>
                <a:buClr>
                  <a:srgbClr val="8CB64A"/>
                </a:buClr>
                <a:buSzTx/>
                <a:defRPr/>
              </a:pPr>
              <a:r>
                <a:rPr lang="en-GB" dirty="0">
                  <a:solidFill>
                    <a:schemeClr val="bg1"/>
                  </a:solidFill>
                  <a:latin typeface="Aptos SemiBold" panose="020B0004020202020204" pitchFamily="34" charset="0"/>
                </a:rPr>
                <a:t>Governments unwavering support to economic, financial and structural reforms, and enforcement of  compliance with the rule of Law and greater transparency of their tax systems </a:t>
              </a:r>
            </a:p>
          </p:txBody>
        </p:sp>
        <p:pic>
          <p:nvPicPr>
            <p:cNvPr id="13" name="Graphic 52" descr="Bar graph with upward trend">
              <a:extLst>
                <a:ext uri="{FF2B5EF4-FFF2-40B4-BE49-F238E27FC236}">
                  <a16:creationId xmlns:a16="http://schemas.microsoft.com/office/drawing/2014/main" id="{364444CA-AAC9-526C-60FF-889DEFAD07E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957" y="2311398"/>
              <a:ext cx="726661" cy="726661"/>
            </a:xfrm>
            <a:prstGeom prst="rect">
              <a:avLst/>
            </a:prstGeom>
          </p:spPr>
        </p:pic>
      </p:grpSp>
      <p:sp>
        <p:nvSpPr>
          <p:cNvPr id="15" name="箭头: 五边形 1">
            <a:extLst>
              <a:ext uri="{FF2B5EF4-FFF2-40B4-BE49-F238E27FC236}">
                <a16:creationId xmlns:a16="http://schemas.microsoft.com/office/drawing/2014/main" id="{55C73672-D5DD-08DA-73DF-D939E4190417}"/>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18" name="矩形 2">
            <a:extLst>
              <a:ext uri="{FF2B5EF4-FFF2-40B4-BE49-F238E27FC236}">
                <a16:creationId xmlns:a16="http://schemas.microsoft.com/office/drawing/2014/main" id="{6201EA2B-07B1-4826-3D29-EC38C6A8903B}"/>
              </a:ext>
            </a:extLst>
          </p:cNvPr>
          <p:cNvSpPr/>
          <p:nvPr/>
        </p:nvSpPr>
        <p:spPr>
          <a:xfrm>
            <a:off x="683820" y="502428"/>
            <a:ext cx="9129369" cy="461665"/>
          </a:xfrm>
          <a:prstGeom prst="rect">
            <a:avLst/>
          </a:prstGeom>
        </p:spPr>
        <p:txBody>
          <a:bodyPr wrap="square">
            <a:spAutoFit/>
          </a:bodyPr>
          <a:lstStyle/>
          <a:p>
            <a:pPr algn="ctr"/>
            <a:r>
              <a:rPr lang="fr-FR" sz="2400" b="1" dirty="0">
                <a:solidFill>
                  <a:srgbClr val="005D8C"/>
                </a:solidFill>
                <a:latin typeface="Arial" panose="020B0604020202020204" pitchFamily="34" charset="0"/>
                <a:ea typeface="Tahoma" panose="020B0604030504040204" pitchFamily="34" charset="0"/>
                <a:cs typeface="Arial" panose="020B0604020202020204" pitchFamily="34" charset="0"/>
              </a:rPr>
              <a:t>CONCLUSIONS</a:t>
            </a:r>
          </a:p>
        </p:txBody>
      </p:sp>
    </p:spTree>
    <p:custDataLst>
      <p:tags r:id="rId2"/>
    </p:custDataLst>
    <p:extLst>
      <p:ext uri="{BB962C8B-B14F-4D97-AF65-F5344CB8AC3E}">
        <p14:creationId xmlns:p14="http://schemas.microsoft.com/office/powerpoint/2010/main" val="276431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453DC05-952C-C10D-6F58-1D0CD490B9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19">
            <a:extLst>
              <a:ext uri="{FF2B5EF4-FFF2-40B4-BE49-F238E27FC236}">
                <a16:creationId xmlns:a16="http://schemas.microsoft.com/office/drawing/2014/main" id="{0FEC7208-F9D9-7776-ACB4-0415E5295558}"/>
              </a:ext>
            </a:extLst>
          </p:cNvPr>
          <p:cNvSpPr txBox="1"/>
          <p:nvPr/>
        </p:nvSpPr>
        <p:spPr>
          <a:xfrm>
            <a:off x="2527024" y="2068404"/>
            <a:ext cx="713795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1" i="1" u="none" strike="noStrike" kern="1200" cap="none" spc="0" normalizeH="0" baseline="0" noProof="0" dirty="0">
                <a:ln>
                  <a:noFill/>
                </a:ln>
                <a:solidFill>
                  <a:schemeClr val="bg1"/>
                </a:solidFill>
                <a:effectLst/>
                <a:uLnTx/>
                <a:uFillTx/>
                <a:latin typeface="Helvetica Bold Oblique" pitchFamily="2" charset="0"/>
                <a:cs typeface="Helvetica" panose="020B0604020202020204" pitchFamily="34" charset="0"/>
              </a:rPr>
              <a:t>THANK YOU</a:t>
            </a:r>
          </a:p>
        </p:txBody>
      </p:sp>
      <p:sp>
        <p:nvSpPr>
          <p:cNvPr id="4" name="Rectangle 3">
            <a:extLst>
              <a:ext uri="{FF2B5EF4-FFF2-40B4-BE49-F238E27FC236}">
                <a16:creationId xmlns:a16="http://schemas.microsoft.com/office/drawing/2014/main" id="{D93C6C9C-04AC-123D-474C-9914F74AD4C8}"/>
              </a:ext>
            </a:extLst>
          </p:cNvPr>
          <p:cNvSpPr/>
          <p:nvPr/>
        </p:nvSpPr>
        <p:spPr>
          <a:xfrm>
            <a:off x="2951508" y="3230220"/>
            <a:ext cx="6288985" cy="2031325"/>
          </a:xfrm>
          <a:prstGeom prst="rect">
            <a:avLst/>
          </a:prstGeom>
        </p:spPr>
        <p:txBody>
          <a:bodyPr wrap="square">
            <a:spAutoFit/>
          </a:bodyPr>
          <a:lstStyle/>
          <a:p>
            <a:pPr algn="ctr">
              <a:defRPr/>
            </a:pPr>
            <a:r>
              <a:rPr lang="en-GB" sz="1800" b="1" dirty="0">
                <a:solidFill>
                  <a:prstClr val="white"/>
                </a:solidFill>
                <a:latin typeface="Aptos" panose="020B0004020202020204" pitchFamily="34" charset="0"/>
                <a:ea typeface="Microsoft YaHei Light" panose="020B0502040204020203" pitchFamily="34" charset="-122"/>
                <a:cs typeface="Arial" panose="020B0604020202020204" pitchFamily="34" charset="0"/>
              </a:rPr>
              <a:t>Economic Governance and Knowledge Management Vice Presidency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HelveticaNeueLTStd-Bd"/>
                <a:ea typeface="+mn-ea"/>
                <a:cs typeface="+mn-cs"/>
              </a:rPr>
              <a:t>African Development Bank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HelveticaNeueLTStd-Lt"/>
                <a:ea typeface="+mn-ea"/>
                <a:cs typeface="+mn-cs"/>
              </a:rPr>
              <a:t>Avenue Joseph </a:t>
            </a:r>
            <a:r>
              <a:rPr kumimoji="0" lang="en-GB" sz="1800" b="0" i="0" u="none" strike="noStrike" kern="1200" cap="none" spc="0" normalizeH="0" baseline="0" noProof="0" dirty="0" err="1">
                <a:ln>
                  <a:noFill/>
                </a:ln>
                <a:solidFill>
                  <a:schemeClr val="bg1"/>
                </a:solidFill>
                <a:effectLst/>
                <a:uLnTx/>
                <a:uFillTx/>
                <a:latin typeface="HelveticaNeueLTStd-Lt"/>
                <a:ea typeface="+mn-ea"/>
                <a:cs typeface="+mn-cs"/>
              </a:rPr>
              <a:t>Anoma</a:t>
            </a:r>
            <a:endParaRPr kumimoji="0" lang="en-GB" sz="1800" b="0" i="0" u="none" strike="noStrike" kern="1200" cap="none" spc="0" normalizeH="0" baseline="0" noProof="0" dirty="0">
              <a:ln>
                <a:noFill/>
              </a:ln>
              <a:solidFill>
                <a:schemeClr val="bg1"/>
              </a:solidFill>
              <a:effectLst/>
              <a:uLnTx/>
              <a:uFillTx/>
              <a:latin typeface="HelveticaNeueLTStd-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bg1"/>
                </a:solidFill>
                <a:effectLst/>
                <a:uLnTx/>
                <a:uFillTx/>
                <a:latin typeface="HelveticaNeueLTStd-Lt"/>
                <a:ea typeface="+mn-ea"/>
                <a:cs typeface="+mn-cs"/>
              </a:rPr>
              <a:t>01 B.P. 1387 </a:t>
            </a:r>
            <a:r>
              <a:rPr kumimoji="0" lang="es-ES" sz="1800" b="0" i="0" u="none" strike="noStrike" kern="1200" cap="none" spc="0" normalizeH="0" baseline="0" noProof="0" dirty="0" err="1">
                <a:ln>
                  <a:noFill/>
                </a:ln>
                <a:solidFill>
                  <a:schemeClr val="bg1"/>
                </a:solidFill>
                <a:effectLst/>
                <a:uLnTx/>
                <a:uFillTx/>
                <a:latin typeface="HelveticaNeueLTStd-Lt"/>
                <a:ea typeface="+mn-ea"/>
                <a:cs typeface="+mn-cs"/>
              </a:rPr>
              <a:t>Abidjan</a:t>
            </a:r>
            <a:r>
              <a:rPr kumimoji="0" lang="es-ES" sz="1800" b="0" i="0" u="none" strike="noStrike" kern="1200" cap="none" spc="0" normalizeH="0" baseline="0" noProof="0" dirty="0">
                <a:ln>
                  <a:noFill/>
                </a:ln>
                <a:solidFill>
                  <a:schemeClr val="bg1"/>
                </a:solidFill>
                <a:effectLst/>
                <a:uLnTx/>
                <a:uFillTx/>
                <a:latin typeface="HelveticaNeueLTStd-Lt"/>
                <a:ea typeface="+mn-ea"/>
                <a:cs typeface="+mn-cs"/>
              </a:rPr>
              <a:t> 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HelveticaNeueLTStd-Lt"/>
                <a:ea typeface="+mn-ea"/>
                <a:cs typeface="+mn-cs"/>
              </a:rPr>
              <a:t>Côte d’Ivoire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chemeClr val="bg1"/>
                </a:solidFill>
                <a:effectLst/>
                <a:uLnTx/>
                <a:uFillTx/>
                <a:latin typeface="HelveticaNeueLTStd-Lt"/>
                <a:ea typeface="+mn-ea"/>
                <a:cs typeface="+mn-cs"/>
              </a:rPr>
              <a:t>www.afdb.org</a:t>
            </a: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Picture 4" descr="A close-up of a logo&#10;&#10;Description automatically generated">
            <a:extLst>
              <a:ext uri="{FF2B5EF4-FFF2-40B4-BE49-F238E27FC236}">
                <a16:creationId xmlns:a16="http://schemas.microsoft.com/office/drawing/2014/main" id="{8E45B5D0-389B-5020-A703-A1AB103FF6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5490" y="4885581"/>
            <a:ext cx="4146391" cy="1794386"/>
          </a:xfrm>
          <a:prstGeom prst="rect">
            <a:avLst/>
          </a:prstGeom>
        </p:spPr>
      </p:pic>
    </p:spTree>
    <p:custDataLst>
      <p:tags r:id="rId2"/>
    </p:custDataLst>
    <p:extLst>
      <p:ext uri="{BB962C8B-B14F-4D97-AF65-F5344CB8AC3E}">
        <p14:creationId xmlns:p14="http://schemas.microsoft.com/office/powerpoint/2010/main" val="338446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箭头: 五边形 1">
            <a:extLst>
              <a:ext uri="{FF2B5EF4-FFF2-40B4-BE49-F238E27FC236}">
                <a16:creationId xmlns:a16="http://schemas.microsoft.com/office/drawing/2014/main" id="{D56B971B-C8D3-164A-D53B-0014F325EB0B}"/>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16" name="矩形 2">
            <a:extLst>
              <a:ext uri="{FF2B5EF4-FFF2-40B4-BE49-F238E27FC236}">
                <a16:creationId xmlns:a16="http://schemas.microsoft.com/office/drawing/2014/main" id="{E4DE6C15-8AE3-2FEF-E39F-26E8A3CE6B8D}"/>
              </a:ext>
            </a:extLst>
          </p:cNvPr>
          <p:cNvSpPr/>
          <p:nvPr/>
        </p:nvSpPr>
        <p:spPr>
          <a:xfrm>
            <a:off x="690492" y="532696"/>
            <a:ext cx="10457671" cy="954107"/>
          </a:xfrm>
          <a:prstGeom prst="rect">
            <a:avLst/>
          </a:prstGeom>
        </p:spPr>
        <p:txBody>
          <a:bodyPr wrap="square">
            <a:spAutoFit/>
          </a:bodyPr>
          <a:lstStyle/>
          <a:p>
            <a:pPr lvl="0">
              <a:defRPr/>
            </a:pPr>
            <a:r>
              <a:rPr lang="da-DK" sz="2800" b="1" dirty="0" err="1">
                <a:solidFill>
                  <a:srgbClr val="276C8A"/>
                </a:solidFill>
                <a:latin typeface="Arial" panose="020B0604020202020204" pitchFamily="34" charset="0"/>
                <a:ea typeface="Tahoma" panose="020B0604030504040204" pitchFamily="34" charset="0"/>
                <a:cs typeface="Arial" panose="020B0604020202020204" pitchFamily="34" charset="0"/>
              </a:rPr>
              <a:t>Domestic</a:t>
            </a:r>
            <a:r>
              <a:rPr lang="da-DK" sz="2800" b="1" dirty="0">
                <a:solidFill>
                  <a:srgbClr val="276C8A"/>
                </a:solidFill>
                <a:latin typeface="Arial" panose="020B0604020202020204" pitchFamily="34" charset="0"/>
                <a:ea typeface="Tahoma" panose="020B0604030504040204" pitchFamily="34" charset="0"/>
                <a:cs typeface="Arial" panose="020B0604020202020204" pitchFamily="34" charset="0"/>
              </a:rPr>
              <a:t> Resource </a:t>
            </a:r>
            <a:r>
              <a:rPr lang="da-DK" sz="2800" b="1" dirty="0" err="1">
                <a:solidFill>
                  <a:srgbClr val="276C8A"/>
                </a:solidFill>
                <a:latin typeface="Arial" panose="020B0604020202020204" pitchFamily="34" charset="0"/>
                <a:ea typeface="Tahoma" panose="020B0604030504040204" pitchFamily="34" charset="0"/>
                <a:cs typeface="Arial" panose="020B0604020202020204" pitchFamily="34" charset="0"/>
              </a:rPr>
              <a:t>Mobilisation</a:t>
            </a:r>
            <a:r>
              <a:rPr lang="da-DK" sz="2800" b="1" dirty="0">
                <a:solidFill>
                  <a:srgbClr val="276C8A"/>
                </a:solidFill>
                <a:latin typeface="Arial" panose="020B0604020202020204" pitchFamily="34" charset="0"/>
                <a:ea typeface="Tahoma" panose="020B0604030504040204" pitchFamily="34" charset="0"/>
                <a:cs typeface="Arial" panose="020B0604020202020204" pitchFamily="34" charset="0"/>
              </a:rPr>
              <a:t> as an Imperative for </a:t>
            </a:r>
            <a:r>
              <a:rPr lang="da-DK" sz="2800" b="1" dirty="0" err="1">
                <a:solidFill>
                  <a:srgbClr val="276C8A"/>
                </a:solidFill>
                <a:latin typeface="Arial" panose="020B0604020202020204" pitchFamily="34" charset="0"/>
                <a:ea typeface="Tahoma" panose="020B0604030504040204" pitchFamily="34" charset="0"/>
                <a:cs typeface="Arial" panose="020B0604020202020204" pitchFamily="34" charset="0"/>
              </a:rPr>
              <a:t>Africa’s</a:t>
            </a:r>
            <a:r>
              <a:rPr lang="da-DK" sz="2800" b="1" dirty="0">
                <a:solidFill>
                  <a:srgbClr val="276C8A"/>
                </a:solidFill>
                <a:latin typeface="Arial" panose="020B0604020202020204" pitchFamily="34" charset="0"/>
                <a:ea typeface="Tahoma" panose="020B0604030504040204" pitchFamily="34" charset="0"/>
                <a:cs typeface="Arial" panose="020B0604020202020204" pitchFamily="34" charset="0"/>
              </a:rPr>
              <a:t> Development</a:t>
            </a:r>
          </a:p>
        </p:txBody>
      </p:sp>
      <p:grpSp>
        <p:nvGrpSpPr>
          <p:cNvPr id="17" name="Group 43">
            <a:extLst>
              <a:ext uri="{FF2B5EF4-FFF2-40B4-BE49-F238E27FC236}">
                <a16:creationId xmlns:a16="http://schemas.microsoft.com/office/drawing/2014/main" id="{7EEF0C6C-A858-FF80-5F10-CFECD21CCC1C}"/>
              </a:ext>
            </a:extLst>
          </p:cNvPr>
          <p:cNvGrpSpPr/>
          <p:nvPr/>
        </p:nvGrpSpPr>
        <p:grpSpPr>
          <a:xfrm>
            <a:off x="212188" y="1598436"/>
            <a:ext cx="11655134" cy="4387786"/>
            <a:chOff x="-556493" y="1431780"/>
            <a:chExt cx="734006" cy="4907869"/>
          </a:xfrm>
        </p:grpSpPr>
        <p:sp>
          <p:nvSpPr>
            <p:cNvPr id="18" name="Rectangle 17">
              <a:extLst>
                <a:ext uri="{FF2B5EF4-FFF2-40B4-BE49-F238E27FC236}">
                  <a16:creationId xmlns:a16="http://schemas.microsoft.com/office/drawing/2014/main" id="{B6EEF7EF-8420-80D9-88A8-AC431A5AFF4B}"/>
                </a:ext>
              </a:extLst>
            </p:cNvPr>
            <p:cNvSpPr/>
            <p:nvPr/>
          </p:nvSpPr>
          <p:spPr>
            <a:xfrm>
              <a:off x="-556493" y="5126328"/>
              <a:ext cx="734006" cy="1213321"/>
            </a:xfrm>
            <a:prstGeom prst="rect">
              <a:avLst/>
            </a:prstGeom>
            <a:solidFill>
              <a:srgbClr val="61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B8C6959-614F-D542-169D-D8221459CE8A}"/>
                </a:ext>
              </a:extLst>
            </p:cNvPr>
            <p:cNvSpPr/>
            <p:nvPr/>
          </p:nvSpPr>
          <p:spPr>
            <a:xfrm>
              <a:off x="-556493" y="4202691"/>
              <a:ext cx="734006" cy="923637"/>
            </a:xfrm>
            <a:prstGeom prst="rect">
              <a:avLst/>
            </a:prstGeom>
            <a:solidFill>
              <a:srgbClr val="154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ED5499C-6110-FB11-8A41-6C7CED0381B0}"/>
                </a:ext>
              </a:extLst>
            </p:cNvPr>
            <p:cNvSpPr/>
            <p:nvPr/>
          </p:nvSpPr>
          <p:spPr>
            <a:xfrm>
              <a:off x="-556493" y="3279054"/>
              <a:ext cx="734006" cy="923637"/>
            </a:xfrm>
            <a:prstGeom prst="rect">
              <a:avLst/>
            </a:prstGeom>
            <a:solidFill>
              <a:srgbClr val="0D3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726CBD-9F67-B17B-19E8-D0839C26E317}"/>
                </a:ext>
              </a:extLst>
            </p:cNvPr>
            <p:cNvSpPr/>
            <p:nvPr/>
          </p:nvSpPr>
          <p:spPr>
            <a:xfrm>
              <a:off x="-556493" y="2355417"/>
              <a:ext cx="734006" cy="923637"/>
            </a:xfrm>
            <a:prstGeom prst="rect">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3389968-2CF4-EBE6-E5C0-E2547559AB72}"/>
                </a:ext>
              </a:extLst>
            </p:cNvPr>
            <p:cNvSpPr/>
            <p:nvPr/>
          </p:nvSpPr>
          <p:spPr>
            <a:xfrm>
              <a:off x="-556493" y="1431780"/>
              <a:ext cx="734006" cy="923637"/>
            </a:xfrm>
            <a:prstGeom prst="rect">
              <a:avLst/>
            </a:prstGeom>
            <a:solidFill>
              <a:srgbClr val="06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55">
            <a:extLst>
              <a:ext uri="{FF2B5EF4-FFF2-40B4-BE49-F238E27FC236}">
                <a16:creationId xmlns:a16="http://schemas.microsoft.com/office/drawing/2014/main" id="{08685748-E66B-6430-2BCC-8F7676F1E3F3}"/>
              </a:ext>
            </a:extLst>
          </p:cNvPr>
          <p:cNvGrpSpPr/>
          <p:nvPr/>
        </p:nvGrpSpPr>
        <p:grpSpPr>
          <a:xfrm>
            <a:off x="212188" y="1598434"/>
            <a:ext cx="1248228" cy="4387786"/>
            <a:chOff x="10943772" y="2609298"/>
            <a:chExt cx="1248228" cy="3656490"/>
          </a:xfrm>
        </p:grpSpPr>
        <p:sp>
          <p:nvSpPr>
            <p:cNvPr id="24" name="Rectangle 23">
              <a:extLst>
                <a:ext uri="{FF2B5EF4-FFF2-40B4-BE49-F238E27FC236}">
                  <a16:creationId xmlns:a16="http://schemas.microsoft.com/office/drawing/2014/main" id="{02BCB66F-A612-E595-0E42-FCFB4AB0D5F3}"/>
                </a:ext>
              </a:extLst>
            </p:cNvPr>
            <p:cNvSpPr/>
            <p:nvPr/>
          </p:nvSpPr>
          <p:spPr>
            <a:xfrm>
              <a:off x="10943772" y="5361833"/>
              <a:ext cx="1248228" cy="90395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05</a:t>
              </a:r>
            </a:p>
          </p:txBody>
        </p:sp>
        <p:sp>
          <p:nvSpPr>
            <p:cNvPr id="25" name="Rectangle 24">
              <a:extLst>
                <a:ext uri="{FF2B5EF4-FFF2-40B4-BE49-F238E27FC236}">
                  <a16:creationId xmlns:a16="http://schemas.microsoft.com/office/drawing/2014/main" id="{518C3AEA-A010-964E-6C8A-C61745125E22}"/>
                </a:ext>
              </a:extLst>
            </p:cNvPr>
            <p:cNvSpPr/>
            <p:nvPr/>
          </p:nvSpPr>
          <p:spPr>
            <a:xfrm>
              <a:off x="10943772" y="4673698"/>
              <a:ext cx="1248228" cy="688134"/>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04</a:t>
              </a:r>
            </a:p>
          </p:txBody>
        </p:sp>
        <p:sp>
          <p:nvSpPr>
            <p:cNvPr id="26" name="Rectangle 25">
              <a:extLst>
                <a:ext uri="{FF2B5EF4-FFF2-40B4-BE49-F238E27FC236}">
                  <a16:creationId xmlns:a16="http://schemas.microsoft.com/office/drawing/2014/main" id="{825D3E43-8642-6830-A632-1DC41C3FC812}"/>
                </a:ext>
              </a:extLst>
            </p:cNvPr>
            <p:cNvSpPr/>
            <p:nvPr/>
          </p:nvSpPr>
          <p:spPr>
            <a:xfrm>
              <a:off x="10943772" y="3985565"/>
              <a:ext cx="1248228" cy="688134"/>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03</a:t>
              </a:r>
            </a:p>
          </p:txBody>
        </p:sp>
        <p:sp>
          <p:nvSpPr>
            <p:cNvPr id="27" name="Rectangle 26">
              <a:extLst>
                <a:ext uri="{FF2B5EF4-FFF2-40B4-BE49-F238E27FC236}">
                  <a16:creationId xmlns:a16="http://schemas.microsoft.com/office/drawing/2014/main" id="{8A11930D-1411-4677-BF43-2379A58AA12D}"/>
                </a:ext>
              </a:extLst>
            </p:cNvPr>
            <p:cNvSpPr/>
            <p:nvPr/>
          </p:nvSpPr>
          <p:spPr>
            <a:xfrm>
              <a:off x="10943772" y="3297431"/>
              <a:ext cx="1248228" cy="688134"/>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02</a:t>
              </a:r>
            </a:p>
          </p:txBody>
        </p:sp>
        <p:sp>
          <p:nvSpPr>
            <p:cNvPr id="28" name="Rectangle 27">
              <a:extLst>
                <a:ext uri="{FF2B5EF4-FFF2-40B4-BE49-F238E27FC236}">
                  <a16:creationId xmlns:a16="http://schemas.microsoft.com/office/drawing/2014/main" id="{083D62FD-5A01-C909-7615-02644E3C38FB}"/>
                </a:ext>
              </a:extLst>
            </p:cNvPr>
            <p:cNvSpPr/>
            <p:nvPr/>
          </p:nvSpPr>
          <p:spPr>
            <a:xfrm>
              <a:off x="10943772" y="2609298"/>
              <a:ext cx="1248228" cy="688134"/>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01</a:t>
              </a:r>
            </a:p>
          </p:txBody>
        </p:sp>
      </p:grpSp>
      <p:sp>
        <p:nvSpPr>
          <p:cNvPr id="35" name="ZoneTexte 34">
            <a:extLst>
              <a:ext uri="{FF2B5EF4-FFF2-40B4-BE49-F238E27FC236}">
                <a16:creationId xmlns:a16="http://schemas.microsoft.com/office/drawing/2014/main" id="{71941071-ECAE-20F2-577E-A96BB95875A1}"/>
              </a:ext>
            </a:extLst>
          </p:cNvPr>
          <p:cNvSpPr txBox="1"/>
          <p:nvPr/>
        </p:nvSpPr>
        <p:spPr>
          <a:xfrm>
            <a:off x="1482932" y="1810675"/>
            <a:ext cx="10218917" cy="400110"/>
          </a:xfrm>
          <a:prstGeom prst="rect">
            <a:avLst/>
          </a:prstGeom>
          <a:noFill/>
        </p:spPr>
        <p:txBody>
          <a:bodyPr wrap="square" rtlCol="0">
            <a:spAutoFit/>
          </a:bodyPr>
          <a:lstStyle/>
          <a:p>
            <a:pPr>
              <a:spcAft>
                <a:spcPts val="1200"/>
              </a:spcAft>
              <a:defRPr/>
            </a:pPr>
            <a:r>
              <a:rPr lang="en-GB" sz="2000" b="1" dirty="0">
                <a:solidFill>
                  <a:schemeClr val="bg1"/>
                </a:solidFill>
                <a:latin typeface="Arial" panose="020B0604020202020204" pitchFamily="34" charset="0"/>
                <a:ea typeface="Arial Unicode MS"/>
                <a:cs typeface="Arial" panose="020B0604020202020204" pitchFamily="34" charset="0"/>
              </a:rPr>
              <a:t>US</a:t>
            </a:r>
            <a:r>
              <a:rPr lang="en-GB" sz="2000" b="1" dirty="0">
                <a:solidFill>
                  <a:schemeClr val="bg1"/>
                </a:solidFill>
                <a:effectLst/>
                <a:latin typeface="Arial" panose="020B0604020202020204" pitchFamily="34" charset="0"/>
                <a:ea typeface="Arial Unicode MS"/>
                <a:cs typeface="Arial" panose="020B0604020202020204" pitchFamily="34" charset="0"/>
              </a:rPr>
              <a:t>$1.3 trillion</a:t>
            </a:r>
            <a:r>
              <a:rPr lang="en-GB" sz="2000" b="1" dirty="0">
                <a:solidFill>
                  <a:schemeClr val="bg1"/>
                </a:solidFill>
                <a:latin typeface="Arial" panose="020B0604020202020204" pitchFamily="34" charset="0"/>
                <a:ea typeface="Arial Unicode MS"/>
                <a:cs typeface="Arial" panose="020B0604020202020204" pitchFamily="34" charset="0"/>
              </a:rPr>
              <a:t>  </a:t>
            </a:r>
            <a:r>
              <a:rPr lang="en-GB" sz="2000" dirty="0">
                <a:solidFill>
                  <a:schemeClr val="bg1"/>
                </a:solidFill>
                <a:latin typeface="Arial" panose="020B0604020202020204" pitchFamily="34" charset="0"/>
                <a:ea typeface="Arial Unicode MS"/>
                <a:cs typeface="Arial" panose="020B0604020202020204" pitchFamily="34" charset="0"/>
              </a:rPr>
              <a:t>- Annual financing required to achieve SDGs by 2030 in Africa</a:t>
            </a:r>
            <a:endParaRPr lang="en-GB" sz="2000" b="1" dirty="0">
              <a:solidFill>
                <a:schemeClr val="bg1"/>
              </a:solidFill>
              <a:latin typeface="Arial" panose="020B0604020202020204" pitchFamily="34" charset="0"/>
              <a:ea typeface="Arial Unicode MS"/>
              <a:cs typeface="Arial" panose="020B0604020202020204" pitchFamily="34" charset="0"/>
            </a:endParaRPr>
          </a:p>
        </p:txBody>
      </p:sp>
      <p:sp>
        <p:nvSpPr>
          <p:cNvPr id="36" name="ZoneTexte 35">
            <a:extLst>
              <a:ext uri="{FF2B5EF4-FFF2-40B4-BE49-F238E27FC236}">
                <a16:creationId xmlns:a16="http://schemas.microsoft.com/office/drawing/2014/main" id="{9D85754E-9E01-0395-A17F-6EE41A8BBCA4}"/>
              </a:ext>
            </a:extLst>
          </p:cNvPr>
          <p:cNvSpPr txBox="1"/>
          <p:nvPr/>
        </p:nvSpPr>
        <p:spPr>
          <a:xfrm>
            <a:off x="1482931" y="2695858"/>
            <a:ext cx="10218917" cy="400110"/>
          </a:xfrm>
          <a:prstGeom prst="rect">
            <a:avLst/>
          </a:prstGeom>
          <a:noFill/>
        </p:spPr>
        <p:txBody>
          <a:bodyPr wrap="square" rtlCol="0">
            <a:spAutoFit/>
          </a:bodyPr>
          <a:lstStyle/>
          <a:p>
            <a:pPr>
              <a:spcAft>
                <a:spcPts val="1200"/>
              </a:spcAft>
              <a:defRPr/>
            </a:pPr>
            <a:r>
              <a:rPr lang="en-GB" sz="2000" b="1" dirty="0">
                <a:solidFill>
                  <a:schemeClr val="bg1"/>
                </a:solidFill>
                <a:latin typeface="Arial" panose="020B0604020202020204" pitchFamily="34" charset="0"/>
                <a:ea typeface="Arial Unicode MS"/>
                <a:cs typeface="Arial" panose="020B0604020202020204" pitchFamily="34" charset="0"/>
              </a:rPr>
              <a:t>US$3.1 trillion</a:t>
            </a:r>
            <a:r>
              <a:rPr lang="en-GB" sz="2000" dirty="0">
                <a:solidFill>
                  <a:schemeClr val="bg1"/>
                </a:solidFill>
                <a:latin typeface="Arial" panose="020B0604020202020204" pitchFamily="34" charset="0"/>
                <a:ea typeface="Arial Unicode MS"/>
                <a:cs typeface="Arial" panose="020B0604020202020204" pitchFamily="34" charset="0"/>
              </a:rPr>
              <a:t> – Continent's GDP in 2023 (AEO) </a:t>
            </a:r>
            <a:endParaRPr lang="en-GB" sz="2000" b="1" dirty="0">
              <a:solidFill>
                <a:schemeClr val="bg1"/>
              </a:solidFill>
              <a:effectLst/>
              <a:latin typeface="Arial" panose="020B0604020202020204" pitchFamily="34" charset="0"/>
              <a:ea typeface="Arial Unicode MS"/>
              <a:cs typeface="Arial" panose="020B0604020202020204" pitchFamily="34" charset="0"/>
            </a:endParaRPr>
          </a:p>
        </p:txBody>
      </p:sp>
      <p:sp>
        <p:nvSpPr>
          <p:cNvPr id="37" name="ZoneTexte 36">
            <a:extLst>
              <a:ext uri="{FF2B5EF4-FFF2-40B4-BE49-F238E27FC236}">
                <a16:creationId xmlns:a16="http://schemas.microsoft.com/office/drawing/2014/main" id="{4BB0EE5D-357D-5AC0-91CE-1D9DA2047989}"/>
              </a:ext>
            </a:extLst>
          </p:cNvPr>
          <p:cNvSpPr txBox="1"/>
          <p:nvPr/>
        </p:nvSpPr>
        <p:spPr>
          <a:xfrm>
            <a:off x="1460416" y="3405698"/>
            <a:ext cx="10241431" cy="707886"/>
          </a:xfrm>
          <a:prstGeom prst="rect">
            <a:avLst/>
          </a:prstGeom>
          <a:noFill/>
        </p:spPr>
        <p:txBody>
          <a:bodyPr wrap="square" rtlCol="0">
            <a:spAutoFit/>
          </a:bodyPr>
          <a:lstStyle/>
          <a:p>
            <a:pPr>
              <a:spcAft>
                <a:spcPts val="1200"/>
              </a:spcAft>
              <a:defRPr/>
            </a:pPr>
            <a:r>
              <a:rPr lang="en-GB" sz="2000" dirty="0">
                <a:solidFill>
                  <a:schemeClr val="bg1"/>
                </a:solidFill>
                <a:latin typeface="Arial" panose="020B0604020202020204" pitchFamily="34" charset="0"/>
                <a:ea typeface="Arial Unicode MS"/>
                <a:cs typeface="Arial" panose="020B0604020202020204" pitchFamily="34" charset="0"/>
              </a:rPr>
              <a:t>Taxation is the main source of revenue and finance and is critical to addressing current debt vulnerabilities </a:t>
            </a:r>
          </a:p>
        </p:txBody>
      </p:sp>
      <p:sp>
        <p:nvSpPr>
          <p:cNvPr id="38" name="ZoneTexte 37">
            <a:extLst>
              <a:ext uri="{FF2B5EF4-FFF2-40B4-BE49-F238E27FC236}">
                <a16:creationId xmlns:a16="http://schemas.microsoft.com/office/drawing/2014/main" id="{53996497-734A-D943-78F4-C154D9425982}"/>
              </a:ext>
            </a:extLst>
          </p:cNvPr>
          <p:cNvSpPr txBox="1"/>
          <p:nvPr/>
        </p:nvSpPr>
        <p:spPr>
          <a:xfrm>
            <a:off x="1460416" y="4341086"/>
            <a:ext cx="10241431" cy="400110"/>
          </a:xfrm>
          <a:prstGeom prst="rect">
            <a:avLst/>
          </a:prstGeom>
          <a:noFill/>
        </p:spPr>
        <p:txBody>
          <a:bodyPr wrap="square" rtlCol="0">
            <a:spAutoFit/>
          </a:bodyPr>
          <a:lstStyle/>
          <a:p>
            <a:pPr>
              <a:spcAft>
                <a:spcPts val="1200"/>
              </a:spcAft>
              <a:defRPr/>
            </a:pPr>
            <a:r>
              <a:rPr lang="en-GB" sz="2000" kern="100" dirty="0">
                <a:solidFill>
                  <a:schemeClr val="bg1"/>
                </a:solidFill>
                <a:latin typeface="Arial" panose="020B0604020202020204" pitchFamily="34" charset="0"/>
                <a:ea typeface="Arial Unicode MS"/>
                <a:cs typeface="Arial" panose="020B0604020202020204" pitchFamily="34" charset="0"/>
              </a:rPr>
              <a:t>Taxation remains far below its potential affecting revenue mobilisation</a:t>
            </a:r>
          </a:p>
        </p:txBody>
      </p:sp>
      <p:sp>
        <p:nvSpPr>
          <p:cNvPr id="39" name="ZoneTexte 38">
            <a:extLst>
              <a:ext uri="{FF2B5EF4-FFF2-40B4-BE49-F238E27FC236}">
                <a16:creationId xmlns:a16="http://schemas.microsoft.com/office/drawing/2014/main" id="{934D2BCD-E6CF-DA00-E3B4-6859B1831B0E}"/>
              </a:ext>
            </a:extLst>
          </p:cNvPr>
          <p:cNvSpPr txBox="1"/>
          <p:nvPr/>
        </p:nvSpPr>
        <p:spPr>
          <a:xfrm>
            <a:off x="1460417" y="5172338"/>
            <a:ext cx="10241430" cy="707886"/>
          </a:xfrm>
          <a:prstGeom prst="rect">
            <a:avLst/>
          </a:prstGeom>
          <a:noFill/>
        </p:spPr>
        <p:txBody>
          <a:bodyPr wrap="square" rtlCol="0">
            <a:spAutoFit/>
          </a:bodyPr>
          <a:lstStyle/>
          <a:p>
            <a:pPr>
              <a:spcAft>
                <a:spcPts val="1200"/>
              </a:spcAft>
              <a:defRPr/>
            </a:pPr>
            <a:r>
              <a:rPr lang="en-GB" sz="2000" dirty="0">
                <a:solidFill>
                  <a:schemeClr val="bg1"/>
                </a:solidFill>
                <a:latin typeface="Arial" panose="020B0604020202020204" pitchFamily="34" charset="0"/>
                <a:ea typeface="Arial Unicode MS"/>
                <a:cs typeface="Arial" panose="020B0604020202020204" pitchFamily="34" charset="0"/>
              </a:rPr>
              <a:t>African</a:t>
            </a:r>
            <a:r>
              <a:rPr lang="en-GB" sz="2000" dirty="0">
                <a:solidFill>
                  <a:schemeClr val="bg1"/>
                </a:solidFill>
                <a:effectLst/>
                <a:latin typeface="Arial" panose="020B0604020202020204" pitchFamily="34" charset="0"/>
                <a:ea typeface="Arial Unicode MS"/>
                <a:cs typeface="Arial" panose="020B0604020202020204" pitchFamily="34" charset="0"/>
              </a:rPr>
              <a:t> Union’s (AU) Agenda 2063</a:t>
            </a:r>
            <a:r>
              <a:rPr lang="en-GB" sz="2000" dirty="0">
                <a:solidFill>
                  <a:schemeClr val="bg1"/>
                </a:solidFill>
                <a:latin typeface="Arial" panose="020B0604020202020204" pitchFamily="34" charset="0"/>
                <a:ea typeface="Arial Unicode MS"/>
                <a:cs typeface="Arial" panose="020B0604020202020204" pitchFamily="34" charset="0"/>
              </a:rPr>
              <a:t>,</a:t>
            </a:r>
            <a:r>
              <a:rPr lang="en-GB" sz="2000" dirty="0">
                <a:solidFill>
                  <a:schemeClr val="bg1"/>
                </a:solidFill>
                <a:effectLst/>
                <a:latin typeface="Arial" panose="020B0604020202020204" pitchFamily="34" charset="0"/>
                <a:ea typeface="Arial Unicode MS"/>
                <a:cs typeface="Arial" panose="020B0604020202020204" pitchFamily="34" charset="0"/>
              </a:rPr>
              <a:t> the Bank’s High-5 priorities</a:t>
            </a:r>
            <a:r>
              <a:rPr lang="en-GB" sz="2000" dirty="0">
                <a:solidFill>
                  <a:schemeClr val="bg1"/>
                </a:solidFill>
                <a:latin typeface="Arial" panose="020B0604020202020204" pitchFamily="34" charset="0"/>
                <a:ea typeface="Arial Unicode MS"/>
                <a:cs typeface="Arial" panose="020B0604020202020204" pitchFamily="34" charset="0"/>
              </a:rPr>
              <a:t> and Ten-Year Strategy 2.0</a:t>
            </a:r>
            <a:r>
              <a:rPr lang="en-GB" sz="2000" dirty="0">
                <a:solidFill>
                  <a:schemeClr val="bg1"/>
                </a:solidFill>
                <a:effectLst/>
                <a:latin typeface="Arial" panose="020B0604020202020204" pitchFamily="34" charset="0"/>
                <a:ea typeface="Arial Unicode MS"/>
                <a:cs typeface="Arial" panose="020B0604020202020204" pitchFamily="34" charset="0"/>
              </a:rPr>
              <a:t>, SDGs </a:t>
            </a:r>
            <a:r>
              <a:rPr lang="en-GB" sz="2000" dirty="0">
                <a:solidFill>
                  <a:schemeClr val="bg1"/>
                </a:solidFill>
                <a:latin typeface="Arial" panose="020B0604020202020204" pitchFamily="34" charset="0"/>
                <a:ea typeface="Arial Unicode MS"/>
                <a:cs typeface="Arial" panose="020B0604020202020204" pitchFamily="34" charset="0"/>
              </a:rPr>
              <a:t>have Domestic Resource Mobilisation as a priority</a:t>
            </a:r>
            <a:endParaRPr lang="en-US" sz="2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08239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箭头: 五边形 1">
            <a:extLst>
              <a:ext uri="{FF2B5EF4-FFF2-40B4-BE49-F238E27FC236}">
                <a16:creationId xmlns:a16="http://schemas.microsoft.com/office/drawing/2014/main" id="{D56B971B-C8D3-164A-D53B-0014F325EB0B}"/>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16" name="矩形 2">
            <a:extLst>
              <a:ext uri="{FF2B5EF4-FFF2-40B4-BE49-F238E27FC236}">
                <a16:creationId xmlns:a16="http://schemas.microsoft.com/office/drawing/2014/main" id="{E4DE6C15-8AE3-2FEF-E39F-26E8A3CE6B8D}"/>
              </a:ext>
            </a:extLst>
          </p:cNvPr>
          <p:cNvSpPr/>
          <p:nvPr/>
        </p:nvSpPr>
        <p:spPr>
          <a:xfrm>
            <a:off x="690492" y="532696"/>
            <a:ext cx="10457671" cy="523220"/>
          </a:xfrm>
          <a:prstGeom prst="rect">
            <a:avLst/>
          </a:prstGeom>
        </p:spPr>
        <p:txBody>
          <a:bodyPr wrap="square">
            <a:spAutoFit/>
          </a:bodyPr>
          <a:lstStyle/>
          <a:p>
            <a:pPr lvl="0">
              <a:defRPr/>
            </a:pPr>
            <a:r>
              <a:rPr lang="da-DK" sz="2800" b="1" dirty="0">
                <a:solidFill>
                  <a:srgbClr val="276C8A"/>
                </a:solidFill>
                <a:latin typeface="Arial" panose="020B0604020202020204" pitchFamily="34" charset="0"/>
                <a:ea typeface="Tahoma" panose="020B0604030504040204" pitchFamily="34" charset="0"/>
                <a:cs typeface="Arial" panose="020B0604020202020204" pitchFamily="34" charset="0"/>
              </a:rPr>
              <a:t>Sources of Finance for Africa’s Development</a:t>
            </a:r>
          </a:p>
        </p:txBody>
      </p:sp>
      <p:sp>
        <p:nvSpPr>
          <p:cNvPr id="35" name="ZoneTexte 34">
            <a:extLst>
              <a:ext uri="{FF2B5EF4-FFF2-40B4-BE49-F238E27FC236}">
                <a16:creationId xmlns:a16="http://schemas.microsoft.com/office/drawing/2014/main" id="{71941071-ECAE-20F2-577E-A96BB95875A1}"/>
              </a:ext>
            </a:extLst>
          </p:cNvPr>
          <p:cNvSpPr txBox="1"/>
          <p:nvPr/>
        </p:nvSpPr>
        <p:spPr>
          <a:xfrm>
            <a:off x="1482932" y="1810675"/>
            <a:ext cx="4304093" cy="461665"/>
          </a:xfrm>
          <a:prstGeom prst="rect">
            <a:avLst/>
          </a:prstGeom>
          <a:noFill/>
        </p:spPr>
        <p:txBody>
          <a:bodyPr wrap="square" rtlCol="0">
            <a:spAutoFit/>
          </a:bodyPr>
          <a:lstStyle/>
          <a:p>
            <a:pPr>
              <a:spcAft>
                <a:spcPts val="1200"/>
              </a:spcAft>
              <a:defRPr/>
            </a:pPr>
            <a:r>
              <a:rPr lang="en-GB" sz="1200" b="1" dirty="0">
                <a:solidFill>
                  <a:schemeClr val="bg1"/>
                </a:solidFill>
                <a:latin typeface="Arial" panose="020B0604020202020204" pitchFamily="34" charset="0"/>
                <a:ea typeface="Arial Unicode MS"/>
                <a:cs typeface="Arial" panose="020B0604020202020204" pitchFamily="34" charset="0"/>
              </a:rPr>
              <a:t>US</a:t>
            </a:r>
            <a:r>
              <a:rPr lang="en-GB" sz="1200" b="1" dirty="0">
                <a:solidFill>
                  <a:schemeClr val="bg1"/>
                </a:solidFill>
                <a:effectLst/>
                <a:latin typeface="Arial" panose="020B0604020202020204" pitchFamily="34" charset="0"/>
                <a:ea typeface="Arial Unicode MS"/>
                <a:cs typeface="Arial" panose="020B0604020202020204" pitchFamily="34" charset="0"/>
              </a:rPr>
              <a:t>$1.3 trillion</a:t>
            </a:r>
            <a:r>
              <a:rPr lang="en-GB" sz="1200" b="1" dirty="0">
                <a:solidFill>
                  <a:schemeClr val="bg1"/>
                </a:solidFill>
                <a:latin typeface="Arial" panose="020B0604020202020204" pitchFamily="34" charset="0"/>
                <a:ea typeface="Arial Unicode MS"/>
                <a:cs typeface="Arial" panose="020B0604020202020204" pitchFamily="34" charset="0"/>
              </a:rPr>
              <a:t>  </a:t>
            </a:r>
            <a:r>
              <a:rPr lang="en-GB" sz="1200" dirty="0">
                <a:solidFill>
                  <a:schemeClr val="bg1"/>
                </a:solidFill>
                <a:latin typeface="Arial" panose="020B0604020202020204" pitchFamily="34" charset="0"/>
                <a:ea typeface="Arial Unicode MS"/>
                <a:cs typeface="Arial" panose="020B0604020202020204" pitchFamily="34" charset="0"/>
              </a:rPr>
              <a:t>- Annual financing required to achieve SDGs by 2030 in Africa</a:t>
            </a:r>
            <a:endParaRPr lang="en-GB" sz="1200" b="1" dirty="0">
              <a:solidFill>
                <a:schemeClr val="bg1"/>
              </a:solidFill>
              <a:latin typeface="Arial" panose="020B0604020202020204" pitchFamily="34" charset="0"/>
              <a:ea typeface="Arial Unicode MS"/>
              <a:cs typeface="Arial" panose="020B0604020202020204" pitchFamily="34" charset="0"/>
            </a:endParaRPr>
          </a:p>
        </p:txBody>
      </p:sp>
      <p:sp>
        <p:nvSpPr>
          <p:cNvPr id="36" name="ZoneTexte 35">
            <a:extLst>
              <a:ext uri="{FF2B5EF4-FFF2-40B4-BE49-F238E27FC236}">
                <a16:creationId xmlns:a16="http://schemas.microsoft.com/office/drawing/2014/main" id="{9D85754E-9E01-0395-A17F-6EE41A8BBCA4}"/>
              </a:ext>
            </a:extLst>
          </p:cNvPr>
          <p:cNvSpPr txBox="1"/>
          <p:nvPr/>
        </p:nvSpPr>
        <p:spPr>
          <a:xfrm>
            <a:off x="1482932" y="2695858"/>
            <a:ext cx="5004954" cy="276999"/>
          </a:xfrm>
          <a:prstGeom prst="rect">
            <a:avLst/>
          </a:prstGeom>
          <a:noFill/>
        </p:spPr>
        <p:txBody>
          <a:bodyPr wrap="square" rtlCol="0">
            <a:spAutoFit/>
          </a:bodyPr>
          <a:lstStyle/>
          <a:p>
            <a:pPr>
              <a:spcAft>
                <a:spcPts val="1200"/>
              </a:spcAft>
              <a:defRPr/>
            </a:pPr>
            <a:r>
              <a:rPr lang="en-GB" sz="1200" b="1" dirty="0">
                <a:solidFill>
                  <a:schemeClr val="bg1"/>
                </a:solidFill>
                <a:latin typeface="Arial" panose="020B0604020202020204" pitchFamily="34" charset="0"/>
                <a:ea typeface="Arial Unicode MS"/>
                <a:cs typeface="Arial" panose="020B0604020202020204" pitchFamily="34" charset="0"/>
              </a:rPr>
              <a:t>US$3.1 trillion</a:t>
            </a:r>
            <a:r>
              <a:rPr lang="en-GB" sz="1200" dirty="0">
                <a:solidFill>
                  <a:schemeClr val="bg1"/>
                </a:solidFill>
                <a:latin typeface="Arial" panose="020B0604020202020204" pitchFamily="34" charset="0"/>
                <a:ea typeface="Arial Unicode MS"/>
                <a:cs typeface="Arial" panose="020B0604020202020204" pitchFamily="34" charset="0"/>
              </a:rPr>
              <a:t> – Continent's GDP in 2023 (AEO) </a:t>
            </a:r>
            <a:endParaRPr lang="en-GB" sz="1200" b="1" dirty="0">
              <a:solidFill>
                <a:schemeClr val="bg1"/>
              </a:solidFill>
              <a:effectLst/>
              <a:latin typeface="Arial" panose="020B0604020202020204" pitchFamily="34" charset="0"/>
              <a:ea typeface="Arial Unicode MS"/>
              <a:cs typeface="Arial" panose="020B0604020202020204" pitchFamily="34" charset="0"/>
            </a:endParaRPr>
          </a:p>
        </p:txBody>
      </p:sp>
      <p:sp>
        <p:nvSpPr>
          <p:cNvPr id="37" name="ZoneTexte 36">
            <a:extLst>
              <a:ext uri="{FF2B5EF4-FFF2-40B4-BE49-F238E27FC236}">
                <a16:creationId xmlns:a16="http://schemas.microsoft.com/office/drawing/2014/main" id="{4BB0EE5D-357D-5AC0-91CE-1D9DA2047989}"/>
              </a:ext>
            </a:extLst>
          </p:cNvPr>
          <p:cNvSpPr txBox="1"/>
          <p:nvPr/>
        </p:nvSpPr>
        <p:spPr>
          <a:xfrm>
            <a:off x="1460417" y="3405698"/>
            <a:ext cx="4635584" cy="461665"/>
          </a:xfrm>
          <a:prstGeom prst="rect">
            <a:avLst/>
          </a:prstGeom>
          <a:noFill/>
        </p:spPr>
        <p:txBody>
          <a:bodyPr wrap="square" rtlCol="0">
            <a:spAutoFit/>
          </a:bodyPr>
          <a:lstStyle/>
          <a:p>
            <a:pPr>
              <a:spcAft>
                <a:spcPts val="1200"/>
              </a:spcAft>
              <a:defRPr/>
            </a:pPr>
            <a:r>
              <a:rPr lang="en-GB" sz="1200" dirty="0">
                <a:solidFill>
                  <a:schemeClr val="bg1"/>
                </a:solidFill>
                <a:latin typeface="Arial" panose="020B0604020202020204" pitchFamily="34" charset="0"/>
                <a:ea typeface="Arial Unicode MS"/>
                <a:cs typeface="Arial" panose="020B0604020202020204" pitchFamily="34" charset="0"/>
              </a:rPr>
              <a:t>Taxation is the main source of revenue and finance and is critical to addressing current debt vulnerabilities </a:t>
            </a:r>
          </a:p>
        </p:txBody>
      </p:sp>
      <p:sp>
        <p:nvSpPr>
          <p:cNvPr id="38" name="ZoneTexte 37">
            <a:extLst>
              <a:ext uri="{FF2B5EF4-FFF2-40B4-BE49-F238E27FC236}">
                <a16:creationId xmlns:a16="http://schemas.microsoft.com/office/drawing/2014/main" id="{53996497-734A-D943-78F4-C154D9425982}"/>
              </a:ext>
            </a:extLst>
          </p:cNvPr>
          <p:cNvSpPr txBox="1"/>
          <p:nvPr/>
        </p:nvSpPr>
        <p:spPr>
          <a:xfrm>
            <a:off x="1460416" y="4341086"/>
            <a:ext cx="5186809" cy="276999"/>
          </a:xfrm>
          <a:prstGeom prst="rect">
            <a:avLst/>
          </a:prstGeom>
          <a:noFill/>
        </p:spPr>
        <p:txBody>
          <a:bodyPr wrap="square" rtlCol="0">
            <a:spAutoFit/>
          </a:bodyPr>
          <a:lstStyle/>
          <a:p>
            <a:pPr>
              <a:spcAft>
                <a:spcPts val="1200"/>
              </a:spcAft>
              <a:defRPr/>
            </a:pPr>
            <a:r>
              <a:rPr lang="en-GB" sz="1200" kern="100" dirty="0">
                <a:solidFill>
                  <a:schemeClr val="bg1"/>
                </a:solidFill>
                <a:latin typeface="Arial" panose="020B0604020202020204" pitchFamily="34" charset="0"/>
                <a:ea typeface="Arial Unicode MS"/>
                <a:cs typeface="Arial" panose="020B0604020202020204" pitchFamily="34" charset="0"/>
              </a:rPr>
              <a:t>Taxation remains far below its potential affecting revenue mobilisation</a:t>
            </a:r>
          </a:p>
        </p:txBody>
      </p:sp>
      <p:sp>
        <p:nvSpPr>
          <p:cNvPr id="39" name="ZoneTexte 38">
            <a:extLst>
              <a:ext uri="{FF2B5EF4-FFF2-40B4-BE49-F238E27FC236}">
                <a16:creationId xmlns:a16="http://schemas.microsoft.com/office/drawing/2014/main" id="{934D2BCD-E6CF-DA00-E3B4-6859B1831B0E}"/>
              </a:ext>
            </a:extLst>
          </p:cNvPr>
          <p:cNvSpPr txBox="1"/>
          <p:nvPr/>
        </p:nvSpPr>
        <p:spPr>
          <a:xfrm>
            <a:off x="1460417" y="5172338"/>
            <a:ext cx="4802598" cy="646331"/>
          </a:xfrm>
          <a:prstGeom prst="rect">
            <a:avLst/>
          </a:prstGeom>
          <a:noFill/>
        </p:spPr>
        <p:txBody>
          <a:bodyPr wrap="square" rtlCol="0">
            <a:spAutoFit/>
          </a:bodyPr>
          <a:lstStyle/>
          <a:p>
            <a:pPr>
              <a:spcAft>
                <a:spcPts val="1200"/>
              </a:spcAft>
              <a:defRPr/>
            </a:pPr>
            <a:r>
              <a:rPr lang="en-GB" sz="1200" dirty="0">
                <a:solidFill>
                  <a:schemeClr val="bg1"/>
                </a:solidFill>
                <a:latin typeface="Arial" panose="020B0604020202020204" pitchFamily="34" charset="0"/>
                <a:ea typeface="Arial Unicode MS"/>
                <a:cs typeface="Arial" panose="020B0604020202020204" pitchFamily="34" charset="0"/>
              </a:rPr>
              <a:t>African</a:t>
            </a:r>
            <a:r>
              <a:rPr lang="en-GB" sz="1200" dirty="0">
                <a:solidFill>
                  <a:schemeClr val="bg1"/>
                </a:solidFill>
                <a:effectLst/>
                <a:latin typeface="Arial" panose="020B0604020202020204" pitchFamily="34" charset="0"/>
                <a:ea typeface="Arial Unicode MS"/>
                <a:cs typeface="Arial" panose="020B0604020202020204" pitchFamily="34" charset="0"/>
              </a:rPr>
              <a:t> Union’s (AU) Agenda 2063</a:t>
            </a:r>
            <a:r>
              <a:rPr lang="en-GB" sz="1200" dirty="0">
                <a:solidFill>
                  <a:schemeClr val="bg1"/>
                </a:solidFill>
                <a:latin typeface="Arial" panose="020B0604020202020204" pitchFamily="34" charset="0"/>
                <a:ea typeface="Arial Unicode MS"/>
                <a:cs typeface="Arial" panose="020B0604020202020204" pitchFamily="34" charset="0"/>
              </a:rPr>
              <a:t>,</a:t>
            </a:r>
            <a:r>
              <a:rPr lang="en-GB" sz="1200" dirty="0">
                <a:solidFill>
                  <a:schemeClr val="bg1"/>
                </a:solidFill>
                <a:effectLst/>
                <a:latin typeface="Arial" panose="020B0604020202020204" pitchFamily="34" charset="0"/>
                <a:ea typeface="Arial Unicode MS"/>
                <a:cs typeface="Arial" panose="020B0604020202020204" pitchFamily="34" charset="0"/>
              </a:rPr>
              <a:t> the Bank’s High-5 priorities</a:t>
            </a:r>
            <a:r>
              <a:rPr lang="en-GB" sz="1200" dirty="0">
                <a:solidFill>
                  <a:schemeClr val="bg1"/>
                </a:solidFill>
                <a:latin typeface="Arial" panose="020B0604020202020204" pitchFamily="34" charset="0"/>
                <a:ea typeface="Arial Unicode MS"/>
                <a:cs typeface="Arial" panose="020B0604020202020204" pitchFamily="34" charset="0"/>
              </a:rPr>
              <a:t> and Ten-Year Strategy 2.0</a:t>
            </a:r>
            <a:r>
              <a:rPr lang="en-GB" sz="1200" dirty="0">
                <a:solidFill>
                  <a:schemeClr val="bg1"/>
                </a:solidFill>
                <a:effectLst/>
                <a:latin typeface="Arial" panose="020B0604020202020204" pitchFamily="34" charset="0"/>
                <a:ea typeface="Arial Unicode MS"/>
                <a:cs typeface="Arial" panose="020B0604020202020204" pitchFamily="34" charset="0"/>
              </a:rPr>
              <a:t>, SDGs </a:t>
            </a:r>
            <a:r>
              <a:rPr lang="en-GB" sz="1200" dirty="0">
                <a:solidFill>
                  <a:schemeClr val="bg1"/>
                </a:solidFill>
                <a:latin typeface="Arial" panose="020B0604020202020204" pitchFamily="34" charset="0"/>
                <a:ea typeface="Arial Unicode MS"/>
                <a:cs typeface="Arial" panose="020B0604020202020204" pitchFamily="34" charset="0"/>
              </a:rPr>
              <a:t>have Domestic Resource Mobilisation as a priority</a:t>
            </a:r>
            <a:endParaRPr lang="en-US" sz="1200" dirty="0">
              <a:solidFill>
                <a:schemeClr val="bg1"/>
              </a:solidFill>
              <a:latin typeface="Arial" panose="020B0604020202020204" pitchFamily="34" charset="0"/>
              <a:ea typeface="+mn-lt"/>
              <a:cs typeface="Arial" panose="020B0604020202020204" pitchFamily="34" charset="0"/>
            </a:endParaRPr>
          </a:p>
        </p:txBody>
      </p:sp>
      <p:graphicFrame>
        <p:nvGraphicFramePr>
          <p:cNvPr id="3" name="Chart 7">
            <a:extLst>
              <a:ext uri="{FF2B5EF4-FFF2-40B4-BE49-F238E27FC236}">
                <a16:creationId xmlns:a16="http://schemas.microsoft.com/office/drawing/2014/main" id="{2C97856A-FF60-F8D4-BCD2-17CDBBBEB8C5}"/>
              </a:ext>
            </a:extLst>
          </p:cNvPr>
          <p:cNvGraphicFramePr>
            <a:graphicFrameLocks/>
          </p:cNvGraphicFramePr>
          <p:nvPr>
            <p:extLst>
              <p:ext uri="{D42A27DB-BD31-4B8C-83A1-F6EECF244321}">
                <p14:modId xmlns:p14="http://schemas.microsoft.com/office/powerpoint/2010/main" val="3201898806"/>
              </p:ext>
            </p:extLst>
          </p:nvPr>
        </p:nvGraphicFramePr>
        <p:xfrm>
          <a:off x="889686" y="1630159"/>
          <a:ext cx="10796751" cy="42361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00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6E84A60-EB9A-FDA2-6381-ECAD9496C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a:extLst>
              <a:ext uri="{FF2B5EF4-FFF2-40B4-BE49-F238E27FC236}">
                <a16:creationId xmlns:a16="http://schemas.microsoft.com/office/drawing/2014/main" id="{B3DB8FCC-7293-397C-7C02-3A47947A4EAB}"/>
              </a:ext>
            </a:extLst>
          </p:cNvPr>
          <p:cNvSpPr txBox="1"/>
          <p:nvPr/>
        </p:nvSpPr>
        <p:spPr>
          <a:xfrm>
            <a:off x="892016" y="2301472"/>
            <a:ext cx="104079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ptos" panose="020B0004020202020204" pitchFamily="34" charset="0"/>
                <a:ea typeface="Microsoft YaHei Light" panose="020B0502040204020203" pitchFamily="34" charset="-122"/>
                <a:cs typeface="Arial" panose="020B0604020202020204" pitchFamily="34" charset="0"/>
              </a:rPr>
              <a:t>State of DRM in Africa – Performance and Trends</a:t>
            </a:r>
          </a:p>
        </p:txBody>
      </p:sp>
      <p:pic>
        <p:nvPicPr>
          <p:cNvPr id="4" name="Picture 3" descr="A close-up of a logo&#10;&#10;Description automatically generated">
            <a:extLst>
              <a:ext uri="{FF2B5EF4-FFF2-40B4-BE49-F238E27FC236}">
                <a16:creationId xmlns:a16="http://schemas.microsoft.com/office/drawing/2014/main" id="{6D8A7347-0740-AF87-5D9C-96F38D1D07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126" y="3227382"/>
            <a:ext cx="4146391" cy="1794386"/>
          </a:xfrm>
          <a:prstGeom prst="rect">
            <a:avLst/>
          </a:prstGeom>
        </p:spPr>
      </p:pic>
    </p:spTree>
    <p:custDataLst>
      <p:tags r:id="rId1"/>
    </p:custDataLst>
    <p:extLst>
      <p:ext uri="{BB962C8B-B14F-4D97-AF65-F5344CB8AC3E}">
        <p14:creationId xmlns:p14="http://schemas.microsoft.com/office/powerpoint/2010/main" val="427293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箭头: 五边形 1">
            <a:extLst>
              <a:ext uri="{FF2B5EF4-FFF2-40B4-BE49-F238E27FC236}">
                <a16:creationId xmlns:a16="http://schemas.microsoft.com/office/drawing/2014/main" id="{D56B971B-C8D3-164A-D53B-0014F325EB0B}"/>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16" name="矩形 2">
            <a:extLst>
              <a:ext uri="{FF2B5EF4-FFF2-40B4-BE49-F238E27FC236}">
                <a16:creationId xmlns:a16="http://schemas.microsoft.com/office/drawing/2014/main" id="{E4DE6C15-8AE3-2FEF-E39F-26E8A3CE6B8D}"/>
              </a:ext>
            </a:extLst>
          </p:cNvPr>
          <p:cNvSpPr/>
          <p:nvPr/>
        </p:nvSpPr>
        <p:spPr>
          <a:xfrm>
            <a:off x="690492" y="336308"/>
            <a:ext cx="9742391" cy="830997"/>
          </a:xfrm>
          <a:prstGeom prst="rect">
            <a:avLst/>
          </a:prstGeom>
        </p:spPr>
        <p:txBody>
          <a:bodyPr wrap="square">
            <a:spAutoFit/>
          </a:bodyPr>
          <a:lstStyle/>
          <a:p>
            <a:pPr lvl="0">
              <a:defRPr/>
            </a:pP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State of </a:t>
            </a:r>
            <a:r>
              <a:rPr lang="da-DK" sz="2400" b="1" dirty="0" err="1">
                <a:solidFill>
                  <a:srgbClr val="276C8A"/>
                </a:solidFill>
                <a:latin typeface="Aptos ExtraBold" panose="020B0004020202020204" pitchFamily="34" charset="0"/>
                <a:ea typeface="Tahoma" panose="020B0604030504040204" pitchFamily="34" charset="0"/>
                <a:cs typeface="Arial" panose="020B0604020202020204" pitchFamily="34" charset="0"/>
              </a:rPr>
              <a:t>Domestic</a:t>
            </a: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 Resource </a:t>
            </a:r>
            <a:r>
              <a:rPr lang="da-DK" sz="2400" b="1" dirty="0" err="1">
                <a:solidFill>
                  <a:srgbClr val="276C8A"/>
                </a:solidFill>
                <a:latin typeface="Aptos ExtraBold" panose="020B0004020202020204" pitchFamily="34" charset="0"/>
                <a:ea typeface="Tahoma" panose="020B0604030504040204" pitchFamily="34" charset="0"/>
                <a:cs typeface="Arial" panose="020B0604020202020204" pitchFamily="34" charset="0"/>
              </a:rPr>
              <a:t>Mobilisation</a:t>
            </a: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 in </a:t>
            </a:r>
            <a:r>
              <a:rPr lang="da-DK" sz="2400" b="1" dirty="0" err="1">
                <a:solidFill>
                  <a:srgbClr val="276C8A"/>
                </a:solidFill>
                <a:latin typeface="Aptos ExtraBold" panose="020B0004020202020204" pitchFamily="34" charset="0"/>
                <a:ea typeface="Tahoma" panose="020B0604030504040204" pitchFamily="34" charset="0"/>
                <a:cs typeface="Arial" panose="020B0604020202020204" pitchFamily="34" charset="0"/>
              </a:rPr>
              <a:t>Africa</a:t>
            </a: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 – Performance and Trends</a:t>
            </a:r>
          </a:p>
        </p:txBody>
      </p:sp>
      <p:sp>
        <p:nvSpPr>
          <p:cNvPr id="2" name="ZoneTexte 1">
            <a:extLst>
              <a:ext uri="{FF2B5EF4-FFF2-40B4-BE49-F238E27FC236}">
                <a16:creationId xmlns:a16="http://schemas.microsoft.com/office/drawing/2014/main" id="{7583985D-6929-9922-F9E7-8356D09B6F6B}"/>
              </a:ext>
            </a:extLst>
          </p:cNvPr>
          <p:cNvSpPr txBox="1"/>
          <p:nvPr/>
        </p:nvSpPr>
        <p:spPr>
          <a:xfrm>
            <a:off x="690492" y="1001250"/>
            <a:ext cx="4186582" cy="369332"/>
          </a:xfrm>
          <a:prstGeom prst="rect">
            <a:avLst/>
          </a:prstGeom>
          <a:noFill/>
        </p:spPr>
        <p:txBody>
          <a:bodyPr wrap="square" rtlCol="0">
            <a:spAutoFit/>
          </a:bodyPr>
          <a:lstStyle/>
          <a:p>
            <a:pPr>
              <a:defRPr/>
            </a:pPr>
            <a:r>
              <a:rPr kumimoji="0" lang="da-DK" sz="1800" i="0" u="none" strike="noStrike" kern="1200" cap="none" spc="0" normalizeH="0" baseline="0" noProof="0" dirty="0">
                <a:ln>
                  <a:noFill/>
                </a:ln>
                <a:solidFill>
                  <a:srgbClr val="276C8A"/>
                </a:solidFill>
                <a:effectLst/>
                <a:uLnTx/>
                <a:uFillTx/>
                <a:latin typeface="Arial" panose="020B0604020202020204" pitchFamily="34" charset="0"/>
                <a:ea typeface="Tahoma" panose="020B0604030504040204" pitchFamily="34" charset="0"/>
                <a:cs typeface="Arial" panose="020B0604020202020204" pitchFamily="34" charset="0"/>
              </a:rPr>
              <a:t>Mobilisat</a:t>
            </a:r>
            <a:r>
              <a:rPr lang="da-DK" sz="1800" dirty="0">
                <a:solidFill>
                  <a:srgbClr val="276C8A"/>
                </a:solidFill>
                <a:latin typeface="Arial" panose="020B0604020202020204" pitchFamily="34" charset="0"/>
                <a:ea typeface="Tahoma" panose="020B0604030504040204" pitchFamily="34" charset="0"/>
                <a:cs typeface="Arial" panose="020B0604020202020204" pitchFamily="34" charset="0"/>
              </a:rPr>
              <a:t>ion of </a:t>
            </a:r>
            <a:r>
              <a:rPr lang="da-DK" sz="1800" dirty="0" err="1">
                <a:solidFill>
                  <a:srgbClr val="276C8A"/>
                </a:solidFill>
                <a:latin typeface="Arial" panose="020B0604020202020204" pitchFamily="34" charset="0"/>
                <a:ea typeface="Tahoma" panose="020B0604030504040204" pitchFamily="34" charset="0"/>
                <a:cs typeface="Arial" panose="020B0604020202020204" pitchFamily="34" charset="0"/>
              </a:rPr>
              <a:t>revenues</a:t>
            </a:r>
            <a:r>
              <a:rPr lang="da-DK" sz="1800" dirty="0">
                <a:solidFill>
                  <a:srgbClr val="276C8A"/>
                </a:solidFill>
                <a:latin typeface="Arial" panose="020B0604020202020204" pitchFamily="34" charset="0"/>
                <a:ea typeface="Tahoma" panose="020B0604030504040204" pitchFamily="34" charset="0"/>
                <a:cs typeface="Arial" panose="020B0604020202020204" pitchFamily="34" charset="0"/>
              </a:rPr>
              <a:t> in </a:t>
            </a:r>
            <a:r>
              <a:rPr lang="da-DK" sz="1800" dirty="0" err="1">
                <a:solidFill>
                  <a:srgbClr val="276C8A"/>
                </a:solidFill>
                <a:latin typeface="Arial" panose="020B0604020202020204" pitchFamily="34" charset="0"/>
                <a:ea typeface="Tahoma" panose="020B0604030504040204" pitchFamily="34" charset="0"/>
                <a:cs typeface="Arial" panose="020B0604020202020204" pitchFamily="34" charset="0"/>
              </a:rPr>
              <a:t>Africa</a:t>
            </a:r>
            <a:endParaRPr kumimoji="0" lang="da-DK" sz="1800" i="0" u="none" strike="noStrike" kern="1200" cap="none" spc="0" normalizeH="0" baseline="0" noProof="0" dirty="0">
              <a:ln>
                <a:noFill/>
              </a:ln>
              <a:solidFill>
                <a:srgbClr val="276C8A"/>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4D42C51-A55C-0981-7895-D350F83168CA}"/>
              </a:ext>
            </a:extLst>
          </p:cNvPr>
          <p:cNvSpPr/>
          <p:nvPr/>
        </p:nvSpPr>
        <p:spPr>
          <a:xfrm>
            <a:off x="212188" y="4975880"/>
            <a:ext cx="11821969" cy="565839"/>
          </a:xfrm>
          <a:prstGeom prst="rect">
            <a:avLst/>
          </a:prstGeom>
          <a:solidFill>
            <a:srgbClr val="276C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E845F799-DEAA-2444-E374-2811D9C2E4EF}"/>
              </a:ext>
            </a:extLst>
          </p:cNvPr>
          <p:cNvSpPr txBox="1"/>
          <p:nvPr/>
        </p:nvSpPr>
        <p:spPr>
          <a:xfrm>
            <a:off x="785853" y="5035936"/>
            <a:ext cx="11052361" cy="461665"/>
          </a:xfrm>
          <a:prstGeom prst="rect">
            <a:avLst/>
          </a:prstGeom>
          <a:noFill/>
        </p:spPr>
        <p:txBody>
          <a:bodyPr wrap="square" rtlCol="0">
            <a:spAutoFit/>
          </a:bodyPr>
          <a:lstStyle/>
          <a:p>
            <a:pPr algn="just">
              <a:spcAft>
                <a:spcPts val="1200"/>
              </a:spcAft>
              <a:defRPr/>
            </a:pPr>
            <a:r>
              <a:rPr lang="en-GB" sz="1200" dirty="0">
                <a:solidFill>
                  <a:schemeClr val="bg1"/>
                </a:solidFill>
                <a:effectLst/>
                <a:latin typeface="Arial" panose="020B0604020202020204" pitchFamily="34" charset="0"/>
                <a:ea typeface="Aptos" panose="020B0004020202020204" pitchFamily="34" charset="0"/>
                <a:cs typeface="Arial" panose="020B0604020202020204" pitchFamily="34" charset="0"/>
              </a:rPr>
              <a:t>Reflecting the diverse economic landscapes within the continent, revenue ratios vary considerably across regions and countries, with significant variations between non-oil and oil dependent, as well as ADF vs non-ADF countries</a:t>
            </a:r>
          </a:p>
        </p:txBody>
      </p:sp>
      <p:sp>
        <p:nvSpPr>
          <p:cNvPr id="22" name="Rectangle 21">
            <a:extLst>
              <a:ext uri="{FF2B5EF4-FFF2-40B4-BE49-F238E27FC236}">
                <a16:creationId xmlns:a16="http://schemas.microsoft.com/office/drawing/2014/main" id="{2815FE61-71F7-A715-63C7-5C9BAB983559}"/>
              </a:ext>
            </a:extLst>
          </p:cNvPr>
          <p:cNvSpPr/>
          <p:nvPr/>
        </p:nvSpPr>
        <p:spPr>
          <a:xfrm>
            <a:off x="212188" y="5573039"/>
            <a:ext cx="11821969" cy="355718"/>
          </a:xfrm>
          <a:prstGeom prst="rect">
            <a:avLst/>
          </a:prstGeom>
          <a:solidFill>
            <a:srgbClr val="0627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153985F5-E78B-E62B-9056-9C8FA315C6A2}"/>
              </a:ext>
            </a:extLst>
          </p:cNvPr>
          <p:cNvSpPr txBox="1"/>
          <p:nvPr/>
        </p:nvSpPr>
        <p:spPr>
          <a:xfrm>
            <a:off x="785853" y="5613657"/>
            <a:ext cx="11052361" cy="276999"/>
          </a:xfrm>
          <a:prstGeom prst="rect">
            <a:avLst/>
          </a:prstGeom>
          <a:noFill/>
        </p:spPr>
        <p:txBody>
          <a:bodyPr wrap="square" rtlCol="0">
            <a:spAutoFit/>
          </a:bodyPr>
          <a:lstStyle/>
          <a:p>
            <a:pPr algn="just">
              <a:spcAft>
                <a:spcPts val="1200"/>
              </a:spcAft>
              <a:defRPr/>
            </a:pPr>
            <a:r>
              <a:rPr lang="en-GB" sz="1200" dirty="0">
                <a:solidFill>
                  <a:schemeClr val="bg1"/>
                </a:solidFill>
                <a:latin typeface="Arial" panose="020B0604020202020204" pitchFamily="34" charset="0"/>
                <a:ea typeface="Aptos" panose="020B0004020202020204" pitchFamily="34" charset="0"/>
                <a:cs typeface="Arial" panose="020B0604020202020204" pitchFamily="34" charset="0"/>
              </a:rPr>
              <a:t>O</a:t>
            </a:r>
            <a:r>
              <a:rPr lang="en-GB" sz="1200" dirty="0">
                <a:solidFill>
                  <a:schemeClr val="bg1"/>
                </a:solidFill>
                <a:effectLst/>
                <a:latin typeface="Arial" panose="020B0604020202020204" pitchFamily="34" charset="0"/>
                <a:ea typeface="Aptos" panose="020B0004020202020204" pitchFamily="34" charset="0"/>
                <a:cs typeface="Arial" panose="020B0604020202020204" pitchFamily="34" charset="0"/>
              </a:rPr>
              <a:t>nly 21 RMCs countries had tax revenues above the 15% minimum required to finance SDGs.</a:t>
            </a:r>
          </a:p>
        </p:txBody>
      </p:sp>
      <p:sp>
        <p:nvSpPr>
          <p:cNvPr id="24" name="Rectangle 23">
            <a:extLst>
              <a:ext uri="{FF2B5EF4-FFF2-40B4-BE49-F238E27FC236}">
                <a16:creationId xmlns:a16="http://schemas.microsoft.com/office/drawing/2014/main" id="{10B5F7F3-B3F0-E45F-65A6-D1B9BF25BA2C}"/>
              </a:ext>
            </a:extLst>
          </p:cNvPr>
          <p:cNvSpPr/>
          <p:nvPr/>
        </p:nvSpPr>
        <p:spPr>
          <a:xfrm>
            <a:off x="212188" y="5992139"/>
            <a:ext cx="11821969" cy="355718"/>
          </a:xfrm>
          <a:prstGeom prst="rect">
            <a:avLst/>
          </a:prstGeom>
          <a:solidFill>
            <a:srgbClr val="61A5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140AE29-4F16-66AF-7A60-8CEBC2B2B65B}"/>
              </a:ext>
            </a:extLst>
          </p:cNvPr>
          <p:cNvSpPr txBox="1"/>
          <p:nvPr/>
        </p:nvSpPr>
        <p:spPr>
          <a:xfrm>
            <a:off x="785853" y="6051807"/>
            <a:ext cx="11052361" cy="276999"/>
          </a:xfrm>
          <a:prstGeom prst="rect">
            <a:avLst/>
          </a:prstGeom>
          <a:noFill/>
        </p:spPr>
        <p:txBody>
          <a:bodyPr wrap="square" rtlCol="0">
            <a:spAutoFit/>
          </a:bodyPr>
          <a:lstStyle/>
          <a:p>
            <a:pPr algn="just">
              <a:spcAft>
                <a:spcPts val="1200"/>
              </a:spcAft>
              <a:defRPr/>
            </a:pPr>
            <a:r>
              <a:rPr lang="en-US" sz="1200" dirty="0">
                <a:solidFill>
                  <a:schemeClr val="bg1"/>
                </a:solidFill>
                <a:latin typeface="Arial" panose="020B0604020202020204" pitchFamily="34" charset="0"/>
                <a:cs typeface="Arial" panose="020B0604020202020204" pitchFamily="34" charset="0"/>
              </a:rPr>
              <a:t>Revenues are recovering post-COVID, but remain lower than levels recorded a decade ago</a:t>
            </a:r>
            <a:endParaRPr lang="en-GB" sz="12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grpSp>
        <p:nvGrpSpPr>
          <p:cNvPr id="3" name="Groupe 2">
            <a:extLst>
              <a:ext uri="{FF2B5EF4-FFF2-40B4-BE49-F238E27FC236}">
                <a16:creationId xmlns:a16="http://schemas.microsoft.com/office/drawing/2014/main" id="{84BB8037-D7DE-54C7-90CE-34D479134103}"/>
              </a:ext>
            </a:extLst>
          </p:cNvPr>
          <p:cNvGrpSpPr/>
          <p:nvPr/>
        </p:nvGrpSpPr>
        <p:grpSpPr>
          <a:xfrm>
            <a:off x="1813461" y="1516636"/>
            <a:ext cx="9305643" cy="3377574"/>
            <a:chOff x="492198" y="1236605"/>
            <a:chExt cx="12049890" cy="4116101"/>
          </a:xfrm>
        </p:grpSpPr>
        <p:graphicFrame>
          <p:nvGraphicFramePr>
            <p:cNvPr id="9" name="Chart 1">
              <a:extLst>
                <a:ext uri="{FF2B5EF4-FFF2-40B4-BE49-F238E27FC236}">
                  <a16:creationId xmlns:a16="http://schemas.microsoft.com/office/drawing/2014/main" id="{5B01A8E9-F5C0-E163-ADC0-D277777B748F}"/>
                </a:ext>
              </a:extLst>
            </p:cNvPr>
            <p:cNvGraphicFramePr/>
            <p:nvPr>
              <p:extLst>
                <p:ext uri="{D42A27DB-BD31-4B8C-83A1-F6EECF244321}">
                  <p14:modId xmlns:p14="http://schemas.microsoft.com/office/powerpoint/2010/main" val="1346374912"/>
                </p:ext>
              </p:extLst>
            </p:nvPr>
          </p:nvGraphicFramePr>
          <p:xfrm>
            <a:off x="492198" y="1748942"/>
            <a:ext cx="5371816" cy="3603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7">
              <a:extLst>
                <a:ext uri="{FF2B5EF4-FFF2-40B4-BE49-F238E27FC236}">
                  <a16:creationId xmlns:a16="http://schemas.microsoft.com/office/drawing/2014/main" id="{A737FA60-ECBB-9E61-A658-B6552BF3CE19}"/>
                </a:ext>
              </a:extLst>
            </p:cNvPr>
            <p:cNvGraphicFramePr/>
            <p:nvPr>
              <p:extLst>
                <p:ext uri="{D42A27DB-BD31-4B8C-83A1-F6EECF244321}">
                  <p14:modId xmlns:p14="http://schemas.microsoft.com/office/powerpoint/2010/main" val="823233864"/>
                </p:ext>
              </p:extLst>
            </p:nvPr>
          </p:nvGraphicFramePr>
          <p:xfrm>
            <a:off x="6281684" y="1745172"/>
            <a:ext cx="5371815" cy="360484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7FA77B90-BFB3-8A99-142D-A022862107F2}"/>
                </a:ext>
              </a:extLst>
            </p:cNvPr>
            <p:cNvSpPr txBox="1"/>
            <p:nvPr/>
          </p:nvSpPr>
          <p:spPr>
            <a:xfrm>
              <a:off x="7585884" y="1236605"/>
              <a:ext cx="4956204" cy="33756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Panel B. Total government revenue by region</a:t>
              </a:r>
            </a:p>
          </p:txBody>
        </p:sp>
        <p:sp>
          <p:nvSpPr>
            <p:cNvPr id="12" name="TextBox 11">
              <a:extLst>
                <a:ext uri="{FF2B5EF4-FFF2-40B4-BE49-F238E27FC236}">
                  <a16:creationId xmlns:a16="http://schemas.microsoft.com/office/drawing/2014/main" id="{85D17552-C596-241E-FDBC-EE8E83AF5ABB}"/>
                </a:ext>
              </a:extLst>
            </p:cNvPr>
            <p:cNvSpPr txBox="1"/>
            <p:nvPr/>
          </p:nvSpPr>
          <p:spPr>
            <a:xfrm>
              <a:off x="730500" y="1236605"/>
              <a:ext cx="4956203" cy="33756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Panel A. Tax revenue </a:t>
              </a:r>
              <a:r>
                <a:rPr lang="da-DK" sz="1200" dirty="0">
                  <a:latin typeface="Arial" panose="020B0604020202020204" pitchFamily="34" charset="0"/>
                  <a:ea typeface="Tahoma" panose="020B0604030504040204" pitchFamily="34" charset="0"/>
                  <a:cs typeface="Arial" panose="020B0604020202020204" pitchFamily="34" charset="0"/>
                </a:rPr>
                <a:t>levels across the globe</a:t>
              </a:r>
              <a:endPar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1673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96DD9F3A-992D-1281-85C2-96924C6A8574}"/>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3" name="矩形 2">
            <a:extLst>
              <a:ext uri="{FF2B5EF4-FFF2-40B4-BE49-F238E27FC236}">
                <a16:creationId xmlns:a16="http://schemas.microsoft.com/office/drawing/2014/main" id="{ED4C8B59-4796-3FFC-CA8C-BC9FB445588A}"/>
              </a:ext>
            </a:extLst>
          </p:cNvPr>
          <p:cNvSpPr/>
          <p:nvPr/>
        </p:nvSpPr>
        <p:spPr>
          <a:xfrm>
            <a:off x="690492" y="374408"/>
            <a:ext cx="9767958" cy="830997"/>
          </a:xfrm>
          <a:prstGeom prst="rect">
            <a:avLst/>
          </a:prstGeom>
        </p:spPr>
        <p:txBody>
          <a:bodyPr wrap="square">
            <a:spAutoFit/>
          </a:bodyPr>
          <a:lstStyle/>
          <a:p>
            <a:pPr>
              <a:defRPr/>
            </a:pP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State of </a:t>
            </a:r>
            <a:r>
              <a:rPr lang="da-DK" sz="2400" b="1" dirty="0" err="1">
                <a:solidFill>
                  <a:srgbClr val="276C8A"/>
                </a:solidFill>
                <a:latin typeface="Aptos ExtraBold" panose="020B0004020202020204" pitchFamily="34" charset="0"/>
                <a:ea typeface="Tahoma" panose="020B0604030504040204" pitchFamily="34" charset="0"/>
                <a:cs typeface="Arial" panose="020B0604020202020204" pitchFamily="34" charset="0"/>
              </a:rPr>
              <a:t>Domestic</a:t>
            </a: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 Resource </a:t>
            </a:r>
            <a:r>
              <a:rPr lang="da-DK" sz="2400" b="1" dirty="0" err="1">
                <a:solidFill>
                  <a:srgbClr val="276C8A"/>
                </a:solidFill>
                <a:latin typeface="Aptos ExtraBold" panose="020B0004020202020204" pitchFamily="34" charset="0"/>
                <a:ea typeface="Tahoma" panose="020B0604030504040204" pitchFamily="34" charset="0"/>
                <a:cs typeface="Arial" panose="020B0604020202020204" pitchFamily="34" charset="0"/>
              </a:rPr>
              <a:t>Mobilisation</a:t>
            </a: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 in </a:t>
            </a:r>
            <a:r>
              <a:rPr lang="da-DK" sz="2400" b="1" dirty="0" err="1">
                <a:solidFill>
                  <a:srgbClr val="276C8A"/>
                </a:solidFill>
                <a:latin typeface="Aptos ExtraBold" panose="020B0004020202020204" pitchFamily="34" charset="0"/>
                <a:ea typeface="Tahoma" panose="020B0604030504040204" pitchFamily="34" charset="0"/>
                <a:cs typeface="Arial" panose="020B0604020202020204" pitchFamily="34" charset="0"/>
              </a:rPr>
              <a:t>Africa</a:t>
            </a:r>
            <a:r>
              <a:rPr lang="da-DK" sz="2400" b="1" dirty="0">
                <a:solidFill>
                  <a:srgbClr val="276C8A"/>
                </a:solidFill>
                <a:latin typeface="Aptos ExtraBold" panose="020B0004020202020204" pitchFamily="34" charset="0"/>
                <a:ea typeface="Tahoma" panose="020B0604030504040204" pitchFamily="34" charset="0"/>
                <a:cs typeface="Arial" panose="020B0604020202020204" pitchFamily="34" charset="0"/>
              </a:rPr>
              <a:t> – Performance and Trends</a:t>
            </a:r>
          </a:p>
        </p:txBody>
      </p:sp>
      <p:grpSp>
        <p:nvGrpSpPr>
          <p:cNvPr id="13" name="Groupe 12">
            <a:extLst>
              <a:ext uri="{FF2B5EF4-FFF2-40B4-BE49-F238E27FC236}">
                <a16:creationId xmlns:a16="http://schemas.microsoft.com/office/drawing/2014/main" id="{0CF11A11-E9A4-B2C8-F5E7-402D690E8475}"/>
              </a:ext>
            </a:extLst>
          </p:cNvPr>
          <p:cNvGrpSpPr/>
          <p:nvPr/>
        </p:nvGrpSpPr>
        <p:grpSpPr>
          <a:xfrm>
            <a:off x="1869832" y="1392869"/>
            <a:ext cx="8930640" cy="4367851"/>
            <a:chOff x="733425" y="1063685"/>
            <a:chExt cx="10848975" cy="5269505"/>
          </a:xfrm>
        </p:grpSpPr>
        <p:sp>
          <p:nvSpPr>
            <p:cNvPr id="14" name="TextBox 10">
              <a:extLst>
                <a:ext uri="{FF2B5EF4-FFF2-40B4-BE49-F238E27FC236}">
                  <a16:creationId xmlns:a16="http://schemas.microsoft.com/office/drawing/2014/main" id="{64BBBD27-42C6-8D2F-4B24-4A468A660D3B}"/>
                </a:ext>
              </a:extLst>
            </p:cNvPr>
            <p:cNvSpPr txBox="1"/>
            <p:nvPr/>
          </p:nvSpPr>
          <p:spPr>
            <a:xfrm>
              <a:off x="7391562" y="3740507"/>
              <a:ext cx="3342955"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Panel B. </a:t>
              </a:r>
              <a:r>
                <a:rPr kumimoji="0" lang="da-DK" sz="1200" i="0" u="none" strike="noStrike" kern="1200" cap="none" spc="0" normalizeH="0" baseline="0" noProof="0" dirty="0" err="1">
                  <a:ln>
                    <a:noFill/>
                  </a:ln>
                  <a:effectLst/>
                  <a:uLnTx/>
                  <a:uFillTx/>
                  <a:latin typeface="Arial" panose="020B0604020202020204" pitchFamily="34" charset="0"/>
                  <a:ea typeface="Tahoma" panose="020B0604030504040204" pitchFamily="34" charset="0"/>
                  <a:cs typeface="Arial" panose="020B0604020202020204" pitchFamily="34" charset="0"/>
                </a:rPr>
                <a:t>Government</a:t>
              </a:r>
              <a:r>
                <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 </a:t>
              </a:r>
              <a:r>
                <a:rPr kumimoji="0" lang="da-DK" sz="1200" i="0" u="none" strike="noStrike" kern="1200" cap="none" spc="0" normalizeH="0" baseline="0" noProof="0" dirty="0" err="1">
                  <a:ln>
                    <a:noFill/>
                  </a:ln>
                  <a:effectLst/>
                  <a:uLnTx/>
                  <a:uFillTx/>
                  <a:latin typeface="Arial" panose="020B0604020202020204" pitchFamily="34" charset="0"/>
                  <a:ea typeface="Tahoma" panose="020B0604030504040204" pitchFamily="34" charset="0"/>
                  <a:cs typeface="Arial" panose="020B0604020202020204" pitchFamily="34" charset="0"/>
                </a:rPr>
                <a:t>revenue</a:t>
              </a:r>
              <a:endPar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5" name="TextBox 11">
              <a:extLst>
                <a:ext uri="{FF2B5EF4-FFF2-40B4-BE49-F238E27FC236}">
                  <a16:creationId xmlns:a16="http://schemas.microsoft.com/office/drawing/2014/main" id="{3BC173A4-B607-6168-5A7F-85D3B0725929}"/>
                </a:ext>
              </a:extLst>
            </p:cNvPr>
            <p:cNvSpPr txBox="1"/>
            <p:nvPr/>
          </p:nvSpPr>
          <p:spPr>
            <a:xfrm>
              <a:off x="7229637" y="1083773"/>
              <a:ext cx="3142026"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Panel A. </a:t>
              </a:r>
              <a:r>
                <a:rPr kumimoji="0" lang="da-DK" sz="1200" i="0" u="none" strike="noStrike" kern="1200" cap="none" spc="0" normalizeH="0" baseline="0" noProof="0" dirty="0" err="1">
                  <a:ln>
                    <a:noFill/>
                  </a:ln>
                  <a:effectLst/>
                  <a:uLnTx/>
                  <a:uFillTx/>
                  <a:latin typeface="Arial" panose="020B0604020202020204" pitchFamily="34" charset="0"/>
                  <a:ea typeface="Tahoma" panose="020B0604030504040204" pitchFamily="34" charset="0"/>
                  <a:cs typeface="Arial" panose="020B0604020202020204" pitchFamily="34" charset="0"/>
                </a:rPr>
                <a:t>Tax</a:t>
              </a:r>
              <a:r>
                <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 </a:t>
              </a:r>
              <a:r>
                <a:rPr kumimoji="0" lang="da-DK" sz="1200" i="0" u="none" strike="noStrike" kern="1200" cap="none" spc="0" normalizeH="0" baseline="0" noProof="0" dirty="0" err="1">
                  <a:ln>
                    <a:noFill/>
                  </a:ln>
                  <a:effectLst/>
                  <a:uLnTx/>
                  <a:uFillTx/>
                  <a:latin typeface="Arial" panose="020B0604020202020204" pitchFamily="34" charset="0"/>
                  <a:ea typeface="Tahoma" panose="020B0604030504040204" pitchFamily="34" charset="0"/>
                  <a:cs typeface="Arial" panose="020B0604020202020204" pitchFamily="34" charset="0"/>
                </a:rPr>
                <a:t>revenue</a:t>
              </a:r>
              <a:endPar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p:txBody>
        </p:sp>
        <p:graphicFrame>
          <p:nvGraphicFramePr>
            <p:cNvPr id="16" name="Chart 1">
              <a:extLst>
                <a:ext uri="{FF2B5EF4-FFF2-40B4-BE49-F238E27FC236}">
                  <a16:creationId xmlns:a16="http://schemas.microsoft.com/office/drawing/2014/main" id="{610829DC-A07E-9BFB-0711-1216ED0DADF9}"/>
                </a:ext>
              </a:extLst>
            </p:cNvPr>
            <p:cNvGraphicFramePr/>
            <p:nvPr>
              <p:extLst>
                <p:ext uri="{D42A27DB-BD31-4B8C-83A1-F6EECF244321}">
                  <p14:modId xmlns:p14="http://schemas.microsoft.com/office/powerpoint/2010/main" val="2984102589"/>
                </p:ext>
              </p:extLst>
            </p:nvPr>
          </p:nvGraphicFramePr>
          <p:xfrm>
            <a:off x="733425" y="1340684"/>
            <a:ext cx="4933950" cy="22905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2">
              <a:extLst>
                <a:ext uri="{FF2B5EF4-FFF2-40B4-BE49-F238E27FC236}">
                  <a16:creationId xmlns:a16="http://schemas.microsoft.com/office/drawing/2014/main" id="{68E4B43C-0B0F-84A9-24E8-42455B3728E4}"/>
                </a:ext>
              </a:extLst>
            </p:cNvPr>
            <p:cNvGraphicFramePr/>
            <p:nvPr>
              <p:extLst>
                <p:ext uri="{D42A27DB-BD31-4B8C-83A1-F6EECF244321}">
                  <p14:modId xmlns:p14="http://schemas.microsoft.com/office/powerpoint/2010/main" val="2902867078"/>
                </p:ext>
              </p:extLst>
            </p:nvPr>
          </p:nvGraphicFramePr>
          <p:xfrm>
            <a:off x="742950" y="4277695"/>
            <a:ext cx="4933949" cy="2055495"/>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7">
              <a:extLst>
                <a:ext uri="{FF2B5EF4-FFF2-40B4-BE49-F238E27FC236}">
                  <a16:creationId xmlns:a16="http://schemas.microsoft.com/office/drawing/2014/main" id="{9CE39D2F-0859-9F27-F957-99380A9D51F7}"/>
                </a:ext>
              </a:extLst>
            </p:cNvPr>
            <p:cNvSpPr txBox="1"/>
            <p:nvPr/>
          </p:nvSpPr>
          <p:spPr>
            <a:xfrm>
              <a:off x="1580248" y="1063685"/>
              <a:ext cx="338211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Panel A. Tax revenue by region </a:t>
              </a:r>
            </a:p>
          </p:txBody>
        </p:sp>
        <p:sp>
          <p:nvSpPr>
            <p:cNvPr id="19" name="TextBox 13">
              <a:extLst>
                <a:ext uri="{FF2B5EF4-FFF2-40B4-BE49-F238E27FC236}">
                  <a16:creationId xmlns:a16="http://schemas.microsoft.com/office/drawing/2014/main" id="{D521AF98-5580-68C8-D50C-8B5B0191DB67}"/>
                </a:ext>
              </a:extLst>
            </p:cNvPr>
            <p:cNvSpPr txBox="1"/>
            <p:nvPr/>
          </p:nvSpPr>
          <p:spPr>
            <a:xfrm>
              <a:off x="1457483" y="3922471"/>
              <a:ext cx="3752671" cy="33418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Panel B. </a:t>
              </a:r>
              <a:r>
                <a:rPr lang="da-DK" sz="1200" dirty="0" err="1">
                  <a:latin typeface="Arial" panose="020B0604020202020204" pitchFamily="34" charset="0"/>
                  <a:ea typeface="Tahoma" panose="020B0604030504040204" pitchFamily="34" charset="0"/>
                  <a:cs typeface="Arial" panose="020B0604020202020204" pitchFamily="34" charset="0"/>
                </a:rPr>
                <a:t>Government</a:t>
              </a:r>
              <a:r>
                <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 </a:t>
              </a:r>
              <a:r>
                <a:rPr kumimoji="0" lang="da-DK" sz="1200" i="0" u="none" strike="noStrike" kern="1200" cap="none" spc="0" normalizeH="0" baseline="0" noProof="0" dirty="0" err="1">
                  <a:ln>
                    <a:noFill/>
                  </a:ln>
                  <a:effectLst/>
                  <a:uLnTx/>
                  <a:uFillTx/>
                  <a:latin typeface="Arial" panose="020B0604020202020204" pitchFamily="34" charset="0"/>
                  <a:ea typeface="Tahoma" panose="020B0604030504040204" pitchFamily="34" charset="0"/>
                  <a:cs typeface="Arial" panose="020B0604020202020204" pitchFamily="34" charset="0"/>
                </a:rPr>
                <a:t>revenue</a:t>
              </a:r>
              <a:r>
                <a:rPr kumimoji="0" lang="da-DK" sz="1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 by region</a:t>
              </a:r>
            </a:p>
          </p:txBody>
        </p:sp>
        <p:graphicFrame>
          <p:nvGraphicFramePr>
            <p:cNvPr id="20" name="Chart 14">
              <a:extLst>
                <a:ext uri="{FF2B5EF4-FFF2-40B4-BE49-F238E27FC236}">
                  <a16:creationId xmlns:a16="http://schemas.microsoft.com/office/drawing/2014/main" id="{1EDC5134-C886-4D8A-76B5-9B61745B42C3}"/>
                </a:ext>
              </a:extLst>
            </p:cNvPr>
            <p:cNvGraphicFramePr/>
            <p:nvPr>
              <p:extLst>
                <p:ext uri="{D42A27DB-BD31-4B8C-83A1-F6EECF244321}">
                  <p14:modId xmlns:p14="http://schemas.microsoft.com/office/powerpoint/2010/main" val="1860459182"/>
                </p:ext>
              </p:extLst>
            </p:nvPr>
          </p:nvGraphicFramePr>
          <p:xfrm>
            <a:off x="6524627" y="1360772"/>
            <a:ext cx="4933947" cy="225797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15">
              <a:extLst>
                <a:ext uri="{FF2B5EF4-FFF2-40B4-BE49-F238E27FC236}">
                  <a16:creationId xmlns:a16="http://schemas.microsoft.com/office/drawing/2014/main" id="{8B2E83ED-A1DE-2273-7A3C-D21E481B5384}"/>
                </a:ext>
              </a:extLst>
            </p:cNvPr>
            <p:cNvGraphicFramePr/>
            <p:nvPr>
              <p:extLst>
                <p:ext uri="{D42A27DB-BD31-4B8C-83A1-F6EECF244321}">
                  <p14:modId xmlns:p14="http://schemas.microsoft.com/office/powerpoint/2010/main" val="193722768"/>
                </p:ext>
              </p:extLst>
            </p:nvPr>
          </p:nvGraphicFramePr>
          <p:xfrm>
            <a:off x="6524627" y="4017506"/>
            <a:ext cx="5057773" cy="2217420"/>
          </p:xfrm>
          <a:graphic>
            <a:graphicData uri="http://schemas.openxmlformats.org/drawingml/2006/chart">
              <c:chart xmlns:c="http://schemas.openxmlformats.org/drawingml/2006/chart" xmlns:r="http://schemas.openxmlformats.org/officeDocument/2006/relationships" r:id="rId8"/>
            </a:graphicData>
          </a:graphic>
        </p:graphicFrame>
      </p:grpSp>
    </p:spTree>
    <p:custDataLst>
      <p:tags r:id="rId2"/>
    </p:custDataLst>
    <p:extLst>
      <p:ext uri="{BB962C8B-B14F-4D97-AF65-F5344CB8AC3E}">
        <p14:creationId xmlns:p14="http://schemas.microsoft.com/office/powerpoint/2010/main" val="319083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AF21BDD9-7712-0C80-2EEC-12FABDC2F4EE}"/>
              </a:ext>
            </a:extLst>
          </p:cNvPr>
          <p:cNvSpPr/>
          <p:nvPr/>
        </p:nvSpPr>
        <p:spPr>
          <a:xfrm>
            <a:off x="212188" y="460623"/>
            <a:ext cx="460375" cy="584775"/>
          </a:xfrm>
          <a:prstGeom prst="homePlate">
            <a:avLst>
              <a:gd name="adj" fmla="val 31517"/>
            </a:avLst>
          </a:pr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6C8A"/>
              </a:solidFill>
              <a:cs typeface="+mn-ea"/>
              <a:sym typeface="+mn-lt"/>
            </a:endParaRPr>
          </a:p>
        </p:txBody>
      </p:sp>
      <p:sp>
        <p:nvSpPr>
          <p:cNvPr id="3" name="矩形 2">
            <a:extLst>
              <a:ext uri="{FF2B5EF4-FFF2-40B4-BE49-F238E27FC236}">
                <a16:creationId xmlns:a16="http://schemas.microsoft.com/office/drawing/2014/main" id="{15ACFA26-619F-24B6-A074-DF1FEB9F8CF8}"/>
              </a:ext>
            </a:extLst>
          </p:cNvPr>
          <p:cNvSpPr/>
          <p:nvPr/>
        </p:nvSpPr>
        <p:spPr>
          <a:xfrm>
            <a:off x="690492" y="345452"/>
            <a:ext cx="7472201" cy="830997"/>
          </a:xfrm>
          <a:prstGeom prst="rect">
            <a:avLst/>
          </a:prstGeom>
        </p:spPr>
        <p:txBody>
          <a:bodyPr wrap="square">
            <a:spAutoFit/>
          </a:bodyPr>
          <a:lstStyle/>
          <a:p>
            <a:pPr>
              <a:defRPr/>
            </a:pPr>
            <a:r>
              <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rPr>
              <a:t>State of </a:t>
            </a:r>
            <a:r>
              <a:rPr lang="da-DK" sz="2400" b="1" dirty="0" err="1">
                <a:solidFill>
                  <a:srgbClr val="276C8A"/>
                </a:solidFill>
                <a:latin typeface="Arial" panose="020B0604020202020204" pitchFamily="34" charset="0"/>
                <a:ea typeface="Tahoma" panose="020B0604030504040204" pitchFamily="34" charset="0"/>
                <a:cs typeface="Arial" panose="020B0604020202020204" pitchFamily="34" charset="0"/>
              </a:rPr>
              <a:t>Domestic</a:t>
            </a:r>
            <a:r>
              <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rPr>
              <a:t> Resource </a:t>
            </a:r>
            <a:r>
              <a:rPr lang="da-DK" sz="2400" b="1" dirty="0" err="1">
                <a:solidFill>
                  <a:srgbClr val="276C8A"/>
                </a:solidFill>
                <a:latin typeface="Arial" panose="020B0604020202020204" pitchFamily="34" charset="0"/>
                <a:ea typeface="Tahoma" panose="020B0604030504040204" pitchFamily="34" charset="0"/>
                <a:cs typeface="Arial" panose="020B0604020202020204" pitchFamily="34" charset="0"/>
              </a:rPr>
              <a:t>Mobilisation</a:t>
            </a:r>
            <a:r>
              <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rPr>
              <a:t> in </a:t>
            </a:r>
            <a:r>
              <a:rPr lang="da-DK" sz="2400" b="1" dirty="0" err="1">
                <a:solidFill>
                  <a:srgbClr val="276C8A"/>
                </a:solidFill>
                <a:latin typeface="Arial" panose="020B0604020202020204" pitchFamily="34" charset="0"/>
                <a:ea typeface="Tahoma" panose="020B0604030504040204" pitchFamily="34" charset="0"/>
                <a:cs typeface="Arial" panose="020B0604020202020204" pitchFamily="34" charset="0"/>
              </a:rPr>
              <a:t>Africa</a:t>
            </a:r>
            <a:r>
              <a:rPr lang="da-DK" sz="2400" b="1" dirty="0">
                <a:solidFill>
                  <a:srgbClr val="276C8A"/>
                </a:solidFill>
                <a:latin typeface="Arial" panose="020B0604020202020204" pitchFamily="34" charset="0"/>
                <a:ea typeface="Tahoma" panose="020B0604030504040204" pitchFamily="34" charset="0"/>
                <a:cs typeface="Arial" panose="020B0604020202020204" pitchFamily="34" charset="0"/>
              </a:rPr>
              <a:t> Performance and Trends</a:t>
            </a:r>
          </a:p>
        </p:txBody>
      </p:sp>
      <p:sp>
        <p:nvSpPr>
          <p:cNvPr id="4" name="TextBox 6">
            <a:extLst>
              <a:ext uri="{FF2B5EF4-FFF2-40B4-BE49-F238E27FC236}">
                <a16:creationId xmlns:a16="http://schemas.microsoft.com/office/drawing/2014/main" id="{BD89F8FA-1C71-07F6-7704-D022331383B7}"/>
              </a:ext>
            </a:extLst>
          </p:cNvPr>
          <p:cNvSpPr txBox="1"/>
          <p:nvPr/>
        </p:nvSpPr>
        <p:spPr>
          <a:xfrm>
            <a:off x="723901" y="1195498"/>
            <a:ext cx="6915149" cy="400110"/>
          </a:xfrm>
          <a:prstGeom prst="rect">
            <a:avLst/>
          </a:prstGeom>
          <a:noFill/>
          <a:ln>
            <a:noFill/>
          </a:ln>
        </p:spPr>
        <p:txBody>
          <a:bodyPr wrap="square" rtlCol="0">
            <a:spAutoFit/>
          </a:bodyPr>
          <a:lstStyle/>
          <a:p>
            <a:pPr>
              <a:defRPr/>
            </a:pPr>
            <a:r>
              <a:rPr lang="fr-FR" sz="2000" dirty="0" err="1">
                <a:solidFill>
                  <a:srgbClr val="276C8A"/>
                </a:solidFill>
                <a:latin typeface="Arial" panose="020B0604020202020204" pitchFamily="34" charset="0"/>
                <a:ea typeface="Tahoma" panose="020B0604030504040204" pitchFamily="34" charset="0"/>
                <a:cs typeface="Arial" panose="020B0604020202020204" pitchFamily="34" charset="0"/>
              </a:rPr>
              <a:t>Africa</a:t>
            </a:r>
            <a:r>
              <a:rPr lang="fr-FR" sz="2000" dirty="0">
                <a:solidFill>
                  <a:srgbClr val="276C8A"/>
                </a:solidFill>
                <a:latin typeface="Arial" panose="020B0604020202020204" pitchFamily="34" charset="0"/>
                <a:ea typeface="Tahoma" panose="020B0604030504040204" pitchFamily="34" charset="0"/>
                <a:cs typeface="Arial" panose="020B0604020202020204" pitchFamily="34" charset="0"/>
              </a:rPr>
              <a:t> Domestic Capital </a:t>
            </a:r>
            <a:r>
              <a:rPr lang="fr-FR" sz="2000" dirty="0" err="1">
                <a:solidFill>
                  <a:srgbClr val="276C8A"/>
                </a:solidFill>
                <a:latin typeface="Arial" panose="020B0604020202020204" pitchFamily="34" charset="0"/>
                <a:ea typeface="Tahoma" panose="020B0604030504040204" pitchFamily="34" charset="0"/>
                <a:cs typeface="Arial" panose="020B0604020202020204" pitchFamily="34" charset="0"/>
              </a:rPr>
              <a:t>Markets</a:t>
            </a:r>
            <a:endParaRPr kumimoji="0" lang="da-DK" sz="2000" i="0" u="none" strike="noStrike" kern="1200" cap="none" spc="0" normalizeH="0" baseline="0" noProof="0" dirty="0">
              <a:ln>
                <a:noFill/>
              </a:ln>
              <a:solidFill>
                <a:srgbClr val="276C8A"/>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Rectangle 68">
            <a:extLst>
              <a:ext uri="{FF2B5EF4-FFF2-40B4-BE49-F238E27FC236}">
                <a16:creationId xmlns:a16="http://schemas.microsoft.com/office/drawing/2014/main" id="{6F4BD565-4D51-D243-E732-F3EDBFBD70C6}"/>
              </a:ext>
            </a:extLst>
          </p:cNvPr>
          <p:cNvSpPr/>
          <p:nvPr/>
        </p:nvSpPr>
        <p:spPr>
          <a:xfrm>
            <a:off x="400050" y="2315936"/>
            <a:ext cx="4804146" cy="4266063"/>
          </a:xfrm>
          <a:prstGeom prst="rect">
            <a:avLst/>
          </a:prstGeom>
          <a:solidFill>
            <a:srgbClr val="276C8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67">
            <a:extLst>
              <a:ext uri="{FF2B5EF4-FFF2-40B4-BE49-F238E27FC236}">
                <a16:creationId xmlns:a16="http://schemas.microsoft.com/office/drawing/2014/main" id="{4E03E4AE-A3E2-0ABB-2D2D-98CB412F706C}"/>
              </a:ext>
            </a:extLst>
          </p:cNvPr>
          <p:cNvSpPr/>
          <p:nvPr/>
        </p:nvSpPr>
        <p:spPr>
          <a:xfrm>
            <a:off x="6237160" y="2306810"/>
            <a:ext cx="5535740" cy="2583662"/>
          </a:xfrm>
          <a:prstGeom prst="rect">
            <a:avLst/>
          </a:prstGeom>
          <a:solidFill>
            <a:srgbClr val="0D3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 name="Group 60">
            <a:extLst>
              <a:ext uri="{FF2B5EF4-FFF2-40B4-BE49-F238E27FC236}">
                <a16:creationId xmlns:a16="http://schemas.microsoft.com/office/drawing/2014/main" id="{C9C042E0-9977-DA59-E261-ED92830B6195}"/>
              </a:ext>
            </a:extLst>
          </p:cNvPr>
          <p:cNvGrpSpPr/>
          <p:nvPr/>
        </p:nvGrpSpPr>
        <p:grpSpPr>
          <a:xfrm>
            <a:off x="4476760" y="1595608"/>
            <a:ext cx="1440160" cy="2592288"/>
            <a:chOff x="2952760" y="2213742"/>
            <a:chExt cx="1440160" cy="2592288"/>
          </a:xfrm>
        </p:grpSpPr>
        <p:sp>
          <p:nvSpPr>
            <p:cNvPr id="9" name="Up-Down Arrow 45">
              <a:extLst>
                <a:ext uri="{FF2B5EF4-FFF2-40B4-BE49-F238E27FC236}">
                  <a16:creationId xmlns:a16="http://schemas.microsoft.com/office/drawing/2014/main" id="{7089060A-735F-66DF-FCD5-27E65C03BC34}"/>
                </a:ext>
              </a:extLst>
            </p:cNvPr>
            <p:cNvSpPr/>
            <p:nvPr/>
          </p:nvSpPr>
          <p:spPr>
            <a:xfrm>
              <a:off x="2952760" y="2213742"/>
              <a:ext cx="720080" cy="2592288"/>
            </a:xfrm>
            <a:custGeom>
              <a:avLst/>
              <a:gdLst/>
              <a:ahLst/>
              <a:cxnLst/>
              <a:rect l="l" t="t" r="r" b="b"/>
              <a:pathLst>
                <a:path w="720080" h="2592288">
                  <a:moveTo>
                    <a:pt x="720080" y="0"/>
                  </a:moveTo>
                  <a:lnTo>
                    <a:pt x="720080" y="720080"/>
                  </a:lnTo>
                  <a:lnTo>
                    <a:pt x="720080" y="2592288"/>
                  </a:lnTo>
                  <a:lnTo>
                    <a:pt x="360040" y="2592288"/>
                  </a:lnTo>
                  <a:lnTo>
                    <a:pt x="360040" y="720080"/>
                  </a:lnTo>
                  <a:lnTo>
                    <a:pt x="0" y="720080"/>
                  </a:lnTo>
                  <a:close/>
                </a:path>
              </a:pathLst>
            </a:custGeom>
            <a:solidFill>
              <a:srgbClr val="2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Up-Down Arrow 45">
              <a:extLst>
                <a:ext uri="{FF2B5EF4-FFF2-40B4-BE49-F238E27FC236}">
                  <a16:creationId xmlns:a16="http://schemas.microsoft.com/office/drawing/2014/main" id="{4B6AEBBB-DC90-F06F-9694-EB7CB07E3CC0}"/>
                </a:ext>
              </a:extLst>
            </p:cNvPr>
            <p:cNvSpPr/>
            <p:nvPr/>
          </p:nvSpPr>
          <p:spPr>
            <a:xfrm>
              <a:off x="3672840" y="2213742"/>
              <a:ext cx="720080" cy="720080"/>
            </a:xfrm>
            <a:custGeom>
              <a:avLst/>
              <a:gdLst/>
              <a:ahLst/>
              <a:cxnLst/>
              <a:rect l="l" t="t" r="r" b="b"/>
              <a:pathLst>
                <a:path w="720080" h="720080">
                  <a:moveTo>
                    <a:pt x="0" y="0"/>
                  </a:moveTo>
                  <a:lnTo>
                    <a:pt x="720080" y="720080"/>
                  </a:lnTo>
                  <a:lnTo>
                    <a:pt x="360040" y="720080"/>
                  </a:lnTo>
                  <a:lnTo>
                    <a:pt x="0" y="720080"/>
                  </a:lnTo>
                  <a:close/>
                </a:path>
              </a:pathLst>
            </a:custGeom>
            <a:solidFill>
              <a:srgbClr val="276C8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1" name="Group 66">
            <a:extLst>
              <a:ext uri="{FF2B5EF4-FFF2-40B4-BE49-F238E27FC236}">
                <a16:creationId xmlns:a16="http://schemas.microsoft.com/office/drawing/2014/main" id="{36619FCF-7DE4-D8DB-A874-48EA89506BDB}"/>
              </a:ext>
            </a:extLst>
          </p:cNvPr>
          <p:cNvGrpSpPr/>
          <p:nvPr/>
        </p:nvGrpSpPr>
        <p:grpSpPr>
          <a:xfrm>
            <a:off x="5527251" y="2296638"/>
            <a:ext cx="1440160" cy="2600914"/>
            <a:chOff x="4716016" y="2916318"/>
            <a:chExt cx="1440160" cy="2600914"/>
          </a:xfrm>
        </p:grpSpPr>
        <p:sp>
          <p:nvSpPr>
            <p:cNvPr id="13" name="Up-Down Arrow 46">
              <a:extLst>
                <a:ext uri="{FF2B5EF4-FFF2-40B4-BE49-F238E27FC236}">
                  <a16:creationId xmlns:a16="http://schemas.microsoft.com/office/drawing/2014/main" id="{9ACE1AFA-61DA-19F8-DED4-A79A801A15AE}"/>
                </a:ext>
              </a:extLst>
            </p:cNvPr>
            <p:cNvSpPr/>
            <p:nvPr/>
          </p:nvSpPr>
          <p:spPr>
            <a:xfrm>
              <a:off x="4716016" y="2924944"/>
              <a:ext cx="728958" cy="2592288"/>
            </a:xfrm>
            <a:custGeom>
              <a:avLst/>
              <a:gdLst/>
              <a:ahLst/>
              <a:cxnLst/>
              <a:rect l="l" t="t" r="r" b="b"/>
              <a:pathLst>
                <a:path w="728958" h="2592288">
                  <a:moveTo>
                    <a:pt x="360040" y="0"/>
                  </a:moveTo>
                  <a:lnTo>
                    <a:pt x="720080" y="0"/>
                  </a:lnTo>
                  <a:lnTo>
                    <a:pt x="720080" y="1872208"/>
                  </a:lnTo>
                  <a:lnTo>
                    <a:pt x="728958" y="1872208"/>
                  </a:lnTo>
                  <a:lnTo>
                    <a:pt x="728958" y="2583410"/>
                  </a:lnTo>
                  <a:lnTo>
                    <a:pt x="720080" y="2592288"/>
                  </a:lnTo>
                  <a:lnTo>
                    <a:pt x="0" y="1872208"/>
                  </a:lnTo>
                  <a:lnTo>
                    <a:pt x="360040" y="1872208"/>
                  </a:lnTo>
                  <a:close/>
                </a:path>
              </a:pathLst>
            </a:custGeom>
            <a:solidFill>
              <a:srgbClr val="0D3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Up-Down Arrow 46">
              <a:extLst>
                <a:ext uri="{FF2B5EF4-FFF2-40B4-BE49-F238E27FC236}">
                  <a16:creationId xmlns:a16="http://schemas.microsoft.com/office/drawing/2014/main" id="{79AB5621-0195-DE2D-6ABD-8123DEF4496B}"/>
                </a:ext>
              </a:extLst>
            </p:cNvPr>
            <p:cNvSpPr/>
            <p:nvPr/>
          </p:nvSpPr>
          <p:spPr>
            <a:xfrm>
              <a:off x="5427218" y="2916318"/>
              <a:ext cx="728958" cy="2592288"/>
            </a:xfrm>
            <a:custGeom>
              <a:avLst/>
              <a:gdLst/>
              <a:ahLst/>
              <a:cxnLst/>
              <a:rect l="l" t="t" r="r" b="b"/>
              <a:pathLst>
                <a:path w="728958" h="2592288">
                  <a:moveTo>
                    <a:pt x="0" y="0"/>
                  </a:moveTo>
                  <a:lnTo>
                    <a:pt x="8878" y="0"/>
                  </a:lnTo>
                  <a:lnTo>
                    <a:pt x="8878" y="1872208"/>
                  </a:lnTo>
                  <a:lnTo>
                    <a:pt x="368918" y="1872208"/>
                  </a:lnTo>
                  <a:lnTo>
                    <a:pt x="728958" y="1872208"/>
                  </a:lnTo>
                  <a:lnTo>
                    <a:pt x="8878" y="2592288"/>
                  </a:lnTo>
                  <a:lnTo>
                    <a:pt x="0" y="2583410"/>
                  </a:lnTo>
                  <a:close/>
                </a:path>
              </a:pathLst>
            </a:custGeom>
            <a:solidFill>
              <a:srgbClr val="276C8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5" name="ZoneTexte 14">
            <a:extLst>
              <a:ext uri="{FF2B5EF4-FFF2-40B4-BE49-F238E27FC236}">
                <a16:creationId xmlns:a16="http://schemas.microsoft.com/office/drawing/2014/main" id="{25C37204-F197-4DE5-91E0-554104EEDE4D}"/>
              </a:ext>
            </a:extLst>
          </p:cNvPr>
          <p:cNvSpPr txBox="1"/>
          <p:nvPr/>
        </p:nvSpPr>
        <p:spPr>
          <a:xfrm>
            <a:off x="527476" y="2488572"/>
            <a:ext cx="4288574" cy="4093428"/>
          </a:xfrm>
          <a:prstGeom prst="rect">
            <a:avLst/>
          </a:prstGeom>
          <a:noFill/>
        </p:spPr>
        <p:txBody>
          <a:bodyPr wrap="square" rtlCol="0">
            <a:spAutoFit/>
          </a:bodyPr>
          <a:lstStyle/>
          <a:p>
            <a:pPr lvl="0"/>
            <a:r>
              <a:rPr lang="en-US" sz="2000" dirty="0">
                <a:solidFill>
                  <a:schemeClr val="bg1"/>
                </a:solidFill>
                <a:latin typeface="Arial" panose="020B0604020202020204" pitchFamily="34" charset="0"/>
                <a:cs typeface="Arial" panose="020B0604020202020204" pitchFamily="34" charset="0"/>
              </a:rPr>
              <a:t>29 stock exchanges in Africa, representing the capital markets of 38 countries</a:t>
            </a:r>
          </a:p>
          <a:p>
            <a:pPr lvl="0"/>
            <a:r>
              <a:rPr lang="en-US" sz="2000" dirty="0">
                <a:solidFill>
                  <a:schemeClr val="bg1"/>
                </a:solidFill>
                <a:latin typeface="Arial" panose="020B0604020202020204" pitchFamily="34" charset="0"/>
                <a:cs typeface="Arial" panose="020B0604020202020204" pitchFamily="34" charset="0"/>
              </a:rPr>
              <a:t>Largest include South Africa Morocco, Egypt, Nigeria, Botswana and Namibia. </a:t>
            </a:r>
          </a:p>
          <a:p>
            <a:pPr lvl="0"/>
            <a:r>
              <a:rPr lang="en-US" sz="2000" dirty="0">
                <a:solidFill>
                  <a:schemeClr val="bg1"/>
                </a:solidFill>
                <a:latin typeface="Arial" panose="020B0604020202020204" pitchFamily="34" charset="0"/>
                <a:cs typeface="Arial" panose="020B0604020202020204" pitchFamily="34" charset="0"/>
              </a:rPr>
              <a:t>African frontier-market countries issued domestic bonds worth US$ 294 billion in 2020 from US$ 234 billion in 2019. </a:t>
            </a:r>
          </a:p>
          <a:p>
            <a:pPr lvl="0"/>
            <a:r>
              <a:rPr lang="en-US" sz="2000" dirty="0">
                <a:solidFill>
                  <a:schemeClr val="bg1"/>
                </a:solidFill>
                <a:latin typeface="Arial" panose="020B0604020202020204" pitchFamily="34" charset="0"/>
                <a:cs typeface="Arial" panose="020B0604020202020204" pitchFamily="34" charset="0"/>
              </a:rPr>
              <a:t>Average amount of bond issuances in 2021 increased to US$ 307 billion. </a:t>
            </a:r>
          </a:p>
        </p:txBody>
      </p:sp>
      <p:sp>
        <p:nvSpPr>
          <p:cNvPr id="19" name="ZoneTexte 18">
            <a:extLst>
              <a:ext uri="{FF2B5EF4-FFF2-40B4-BE49-F238E27FC236}">
                <a16:creationId xmlns:a16="http://schemas.microsoft.com/office/drawing/2014/main" id="{8F99C580-F14B-16F8-E592-F50658C5BEAE}"/>
              </a:ext>
            </a:extLst>
          </p:cNvPr>
          <p:cNvSpPr txBox="1"/>
          <p:nvPr/>
        </p:nvSpPr>
        <p:spPr>
          <a:xfrm>
            <a:off x="6860206" y="2929852"/>
            <a:ext cx="4804319" cy="1631216"/>
          </a:xfrm>
          <a:prstGeom prst="rect">
            <a:avLst/>
          </a:prstGeom>
          <a:noFill/>
        </p:spPr>
        <p:txBody>
          <a:bodyPr wrap="square" rtlCol="0">
            <a:spAutoFit/>
          </a:bodyPr>
          <a:lstStyle/>
          <a:p>
            <a:pPr lvl="0"/>
            <a:r>
              <a:rPr lang="en-US" sz="2000" dirty="0">
                <a:solidFill>
                  <a:schemeClr val="bg1"/>
                </a:solidFill>
                <a:latin typeface="Arial" panose="020B0604020202020204" pitchFamily="34" charset="0"/>
                <a:cs typeface="Arial" panose="020B0604020202020204" pitchFamily="34" charset="0"/>
              </a:rPr>
              <a:t>Small size economies </a:t>
            </a:r>
          </a:p>
          <a:p>
            <a:pPr lvl="0"/>
            <a:r>
              <a:rPr lang="en-US" sz="2000" dirty="0">
                <a:solidFill>
                  <a:schemeClr val="bg1"/>
                </a:solidFill>
                <a:latin typeface="Arial" panose="020B0604020202020204" pitchFamily="34" charset="0"/>
                <a:cs typeface="Arial" panose="020B0604020202020204" pitchFamily="34" charset="0"/>
              </a:rPr>
              <a:t>Unstable macroeconomic and business environment </a:t>
            </a:r>
          </a:p>
          <a:p>
            <a:pPr lvl="0"/>
            <a:r>
              <a:rPr lang="en-US" sz="2000" dirty="0">
                <a:solidFill>
                  <a:schemeClr val="bg1"/>
                </a:solidFill>
                <a:latin typeface="Arial" panose="020B0604020202020204" pitchFamily="34" charset="0"/>
                <a:cs typeface="Arial" panose="020B0604020202020204" pitchFamily="34" charset="0"/>
              </a:rPr>
              <a:t>Institutional and regulatory weakness underdeveloped financial infrastructures.</a:t>
            </a:r>
          </a:p>
        </p:txBody>
      </p:sp>
      <p:sp>
        <p:nvSpPr>
          <p:cNvPr id="21" name="ZoneTexte 20">
            <a:extLst>
              <a:ext uri="{FF2B5EF4-FFF2-40B4-BE49-F238E27FC236}">
                <a16:creationId xmlns:a16="http://schemas.microsoft.com/office/drawing/2014/main" id="{EBDDE294-48D7-1A78-10B7-C9D71E942F7F}"/>
              </a:ext>
            </a:extLst>
          </p:cNvPr>
          <p:cNvSpPr txBox="1"/>
          <p:nvPr/>
        </p:nvSpPr>
        <p:spPr>
          <a:xfrm rot="16200000">
            <a:off x="3995530" y="3080457"/>
            <a:ext cx="2010369" cy="369332"/>
          </a:xfrm>
          <a:prstGeom prst="rect">
            <a:avLst/>
          </a:prstGeom>
          <a:noFill/>
        </p:spPr>
        <p:txBody>
          <a:bodyPr wrap="square">
            <a:spAutoFit/>
          </a:bodyPr>
          <a:lstStyle/>
          <a:p>
            <a:pPr lvl="0"/>
            <a:r>
              <a:rPr lang="en-US" dirty="0">
                <a:solidFill>
                  <a:schemeClr val="bg1"/>
                </a:solidFill>
                <a:latin typeface="Arial" panose="020B0604020202020204" pitchFamily="34" charset="0"/>
                <a:cs typeface="Arial" panose="020B0604020202020204" pitchFamily="34" charset="0"/>
              </a:rPr>
              <a:t>Current situation</a:t>
            </a:r>
          </a:p>
        </p:txBody>
      </p:sp>
      <p:sp>
        <p:nvSpPr>
          <p:cNvPr id="23" name="ZoneTexte 22">
            <a:extLst>
              <a:ext uri="{FF2B5EF4-FFF2-40B4-BE49-F238E27FC236}">
                <a16:creationId xmlns:a16="http://schemas.microsoft.com/office/drawing/2014/main" id="{A5DD57DA-1F89-C65C-5009-3A5B6D8A4C01}"/>
              </a:ext>
            </a:extLst>
          </p:cNvPr>
          <p:cNvSpPr txBox="1"/>
          <p:nvPr/>
        </p:nvSpPr>
        <p:spPr>
          <a:xfrm rot="5400000">
            <a:off x="5195259" y="3410897"/>
            <a:ext cx="1848666" cy="369332"/>
          </a:xfrm>
          <a:prstGeom prst="rect">
            <a:avLst/>
          </a:prstGeom>
          <a:noFill/>
        </p:spPr>
        <p:txBody>
          <a:bodyPr wrap="square">
            <a:spAutoFit/>
          </a:bodyPr>
          <a:lstStyle/>
          <a:p>
            <a:pPr lvl="0"/>
            <a:r>
              <a:rPr lang="en-US" dirty="0">
                <a:solidFill>
                  <a:schemeClr val="bg1"/>
                </a:solidFill>
                <a:latin typeface="Arial" panose="020B0604020202020204" pitchFamily="34" charset="0"/>
                <a:cs typeface="Arial" panose="020B0604020202020204" pitchFamily="34" charset="0"/>
              </a:rPr>
              <a:t>Key Challenges</a:t>
            </a:r>
          </a:p>
        </p:txBody>
      </p:sp>
    </p:spTree>
    <p:custDataLst>
      <p:tags r:id="rId2"/>
    </p:custDataLst>
    <p:extLst>
      <p:ext uri="{BB962C8B-B14F-4D97-AF65-F5344CB8AC3E}">
        <p14:creationId xmlns:p14="http://schemas.microsoft.com/office/powerpoint/2010/main" val="50936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10.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11.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12.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1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9.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2.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20.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21.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22.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23.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24.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25.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26.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27.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28.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29.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3.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4.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5.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6.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7.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8.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ags/tag9.xml><?xml version="1.0" encoding="utf-8"?>
<p:tagLst xmlns:a="http://schemas.openxmlformats.org/drawingml/2006/main" xmlns:r="http://schemas.openxmlformats.org/officeDocument/2006/relationships" xmlns:p="http://schemas.openxmlformats.org/presentationml/2006/main">
  <p:tag name="ISLIDE.ICON" val="#68131;#66117;#173658;#176715;"/>
</p:tagLst>
</file>

<file path=ppt/theme/theme1.xml><?xml version="1.0" encoding="utf-8"?>
<a:theme xmlns:a="http://schemas.openxmlformats.org/drawingml/2006/main" name="www.freeppt7.com">
  <a:themeElements>
    <a:clrScheme name="Personnalisé 1">
      <a:dk1>
        <a:srgbClr val="000000"/>
      </a:dk1>
      <a:lt1>
        <a:srgbClr val="FFFFFF"/>
      </a:lt1>
      <a:dk2>
        <a:srgbClr val="778495"/>
      </a:dk2>
      <a:lt2>
        <a:srgbClr val="F0F0F0"/>
      </a:lt2>
      <a:accent1>
        <a:srgbClr val="1F448E"/>
      </a:accent1>
      <a:accent2>
        <a:srgbClr val="002143"/>
      </a:accent2>
      <a:accent3>
        <a:srgbClr val="3B94FF"/>
      </a:accent3>
      <a:accent4>
        <a:srgbClr val="6C6C6A"/>
      </a:accent4>
      <a:accent5>
        <a:srgbClr val="9C9C9E"/>
      </a:accent5>
      <a:accent6>
        <a:srgbClr val="BBBDBB"/>
      </a:accent6>
      <a:hlink>
        <a:srgbClr val="046EA4"/>
      </a:hlink>
      <a:folHlink>
        <a:srgbClr val="BFBFBF"/>
      </a:folHlink>
    </a:clrScheme>
    <a:fontScheme name="sctvz4k0">
      <a:majorFont>
        <a:latin typeface="印品黑体"/>
        <a:ea typeface="微软雅黑"/>
        <a:cs typeface=""/>
      </a:majorFont>
      <a:minorFont>
        <a:latin typeface="印品黑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F448E"/>
    </a:accent1>
    <a:accent2>
      <a:srgbClr val="056DD7"/>
    </a:accent2>
    <a:accent3>
      <a:srgbClr val="3B94FF"/>
    </a:accent3>
    <a:accent4>
      <a:srgbClr val="6C6C6A"/>
    </a:accent4>
    <a:accent5>
      <a:srgbClr val="9C9C9E"/>
    </a:accent5>
    <a:accent6>
      <a:srgbClr val="BBBDBB"/>
    </a:accent6>
    <a:hlink>
      <a:srgbClr val="046EA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F448E"/>
    </a:accent1>
    <a:accent2>
      <a:srgbClr val="056DD7"/>
    </a:accent2>
    <a:accent3>
      <a:srgbClr val="3B94FF"/>
    </a:accent3>
    <a:accent4>
      <a:srgbClr val="6C6C6A"/>
    </a:accent4>
    <a:accent5>
      <a:srgbClr val="9C9C9E"/>
    </a:accent5>
    <a:accent6>
      <a:srgbClr val="BBBDBB"/>
    </a:accent6>
    <a:hlink>
      <a:srgbClr val="046EA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F448E"/>
    </a:accent1>
    <a:accent2>
      <a:srgbClr val="056DD7"/>
    </a:accent2>
    <a:accent3>
      <a:srgbClr val="3B94FF"/>
    </a:accent3>
    <a:accent4>
      <a:srgbClr val="6C6C6A"/>
    </a:accent4>
    <a:accent5>
      <a:srgbClr val="9C9C9E"/>
    </a:accent5>
    <a:accent6>
      <a:srgbClr val="BBBDBB"/>
    </a:accent6>
    <a:hlink>
      <a:srgbClr val="046EA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F448E"/>
    </a:accent1>
    <a:accent2>
      <a:srgbClr val="056DD7"/>
    </a:accent2>
    <a:accent3>
      <a:srgbClr val="3B94FF"/>
    </a:accent3>
    <a:accent4>
      <a:srgbClr val="6C6C6A"/>
    </a:accent4>
    <a:accent5>
      <a:srgbClr val="9C9C9E"/>
    </a:accent5>
    <a:accent6>
      <a:srgbClr val="BBBDBB"/>
    </a:accent6>
    <a:hlink>
      <a:srgbClr val="046EA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F448E"/>
    </a:accent1>
    <a:accent2>
      <a:srgbClr val="056DD7"/>
    </a:accent2>
    <a:accent3>
      <a:srgbClr val="3B94FF"/>
    </a:accent3>
    <a:accent4>
      <a:srgbClr val="6C6C6A"/>
    </a:accent4>
    <a:accent5>
      <a:srgbClr val="9C9C9E"/>
    </a:accent5>
    <a:accent6>
      <a:srgbClr val="BBBDBB"/>
    </a:accent6>
    <a:hlink>
      <a:srgbClr val="046EA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F448E"/>
    </a:accent1>
    <a:accent2>
      <a:srgbClr val="056DD7"/>
    </a:accent2>
    <a:accent3>
      <a:srgbClr val="3B94FF"/>
    </a:accent3>
    <a:accent4>
      <a:srgbClr val="6C6C6A"/>
    </a:accent4>
    <a:accent5>
      <a:srgbClr val="9C9C9E"/>
    </a:accent5>
    <a:accent6>
      <a:srgbClr val="BBBDBB"/>
    </a:accent6>
    <a:hlink>
      <a:srgbClr val="046EA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F448E"/>
    </a:accent1>
    <a:accent2>
      <a:srgbClr val="056DD7"/>
    </a:accent2>
    <a:accent3>
      <a:srgbClr val="3B94FF"/>
    </a:accent3>
    <a:accent4>
      <a:srgbClr val="6C6C6A"/>
    </a:accent4>
    <a:accent5>
      <a:srgbClr val="9C9C9E"/>
    </a:accent5>
    <a:accent6>
      <a:srgbClr val="BBBDBB"/>
    </a:accent6>
    <a:hlink>
      <a:srgbClr val="046EA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F448E"/>
    </a:accent1>
    <a:accent2>
      <a:srgbClr val="056DD7"/>
    </a:accent2>
    <a:accent3>
      <a:srgbClr val="3B94FF"/>
    </a:accent3>
    <a:accent4>
      <a:srgbClr val="6C6C6A"/>
    </a:accent4>
    <a:accent5>
      <a:srgbClr val="9C9C9E"/>
    </a:accent5>
    <a:accent6>
      <a:srgbClr val="BBBDBB"/>
    </a:accent6>
    <a:hlink>
      <a:srgbClr val="046EA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F448E"/>
    </a:accent1>
    <a:accent2>
      <a:srgbClr val="056DD7"/>
    </a:accent2>
    <a:accent3>
      <a:srgbClr val="3B94FF"/>
    </a:accent3>
    <a:accent4>
      <a:srgbClr val="6C6C6A"/>
    </a:accent4>
    <a:accent5>
      <a:srgbClr val="9C9C9E"/>
    </a:accent5>
    <a:accent6>
      <a:srgbClr val="BBBDBB"/>
    </a:accent6>
    <a:hlink>
      <a:srgbClr val="046EA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F448E"/>
    </a:accent1>
    <a:accent2>
      <a:srgbClr val="056DD7"/>
    </a:accent2>
    <a:accent3>
      <a:srgbClr val="3B94FF"/>
    </a:accent3>
    <a:accent4>
      <a:srgbClr val="6C6C6A"/>
    </a:accent4>
    <a:accent5>
      <a:srgbClr val="9C9C9E"/>
    </a:accent5>
    <a:accent6>
      <a:srgbClr val="BBBDBB"/>
    </a:accent6>
    <a:hlink>
      <a:srgbClr val="046EA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2922</TotalTime>
  <Words>2296</Words>
  <Application>Microsoft Office PowerPoint</Application>
  <PresentationFormat>Widescreen</PresentationFormat>
  <Paragraphs>267</Paragraphs>
  <Slides>31</Slides>
  <Notes>31</Notes>
  <HiddenSlides>3</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31</vt:i4>
      </vt:variant>
    </vt:vector>
  </HeadingPairs>
  <TitlesOfParts>
    <vt:vector size="46" baseType="lpstr">
      <vt:lpstr>等线</vt:lpstr>
      <vt:lpstr>微软雅黑</vt:lpstr>
      <vt:lpstr>Aptos</vt:lpstr>
      <vt:lpstr>Aptos ExtraBold</vt:lpstr>
      <vt:lpstr>Aptos SemiBold</vt:lpstr>
      <vt:lpstr>Arial</vt:lpstr>
      <vt:lpstr>Arial Black</vt:lpstr>
      <vt:lpstr>Calibri</vt:lpstr>
      <vt:lpstr>Helvetica Bold Oblique</vt:lpstr>
      <vt:lpstr>HelveticaNeueLTStd-Bd</vt:lpstr>
      <vt:lpstr>HelveticaNeueLTStd-Lt</vt:lpstr>
      <vt:lpstr>Verdana</vt:lpstr>
      <vt:lpstr>印品黑体</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Political Will and Institutional Commitment for Effective Tax Systems </vt:lpstr>
      <vt:lpstr>LEADERSHIP FOR TRANSFORMATION– KEY ASPECTS</vt:lpstr>
      <vt:lpstr>LEADERSHIP FOR TRANSFORMATION – KEY         ASPECTS  . Develop strategies and action plans for DRM within Tax    administrations.  . Put in place efficient tools on monitoring and evaluation of Tax  administration performance with sound Key Performance Indicators (KPIs).  . Ensure stable and predictable rules and institutions that regulate   economic relations, enforce contracts and regulations, and   promote investments.  . Establish efficient public private Dialogue Framework.  .  Spur public policies which scale up private sector capacities to    produce goods and services, hence providing jobs opportunities   and widening the Tax base. </vt:lpstr>
      <vt:lpstr>POLITICAL WILL AND INSTITUTIONAL COMMITMENT</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开题报告</dc:title>
  <dc:creator>第一PPT</dc:creator>
  <cp:keywords>www.1ppt.com</cp:keywords>
  <dc:description>www.1ppt.com</dc:description>
  <cp:lastModifiedBy>AMADOU, IBRAHIM (ECGF)</cp:lastModifiedBy>
  <cp:revision>114</cp:revision>
  <dcterms:created xsi:type="dcterms:W3CDTF">2022-02-19T09:08:26Z</dcterms:created>
  <dcterms:modified xsi:type="dcterms:W3CDTF">2025-09-18T08:02:34Z</dcterms:modified>
</cp:coreProperties>
</file>