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147469863" r:id="rId6"/>
    <p:sldId id="2147469964" r:id="rId7"/>
    <p:sldId id="2147469998" r:id="rId8"/>
    <p:sldId id="2147470013" r:id="rId9"/>
    <p:sldId id="2147469999" r:id="rId10"/>
    <p:sldId id="2147470012" r:id="rId11"/>
    <p:sldId id="2147469849" r:id="rId12"/>
    <p:sldId id="2147470014" r:id="rId13"/>
    <p:sldId id="2147470015" r:id="rId14"/>
    <p:sldId id="2147470016" r:id="rId15"/>
    <p:sldId id="2147470017" r:id="rId16"/>
    <p:sldId id="2147470019" r:id="rId17"/>
    <p:sldId id="2147469857" r:id="rId18"/>
    <p:sldId id="2147470020" r:id="rId19"/>
    <p:sldId id="2147470021" r:id="rId20"/>
    <p:sldId id="2147470022" r:id="rId21"/>
    <p:sldId id="2147469878" r:id="rId2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CDF5A-7ADE-179B-0ED7-274596205A00}" name="Amanda Alvarado" initials="AA" userId="S::AAlvarado@ciat.org::83e14eed-b7c0-478d-8d3c-3980485796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12" autoAdjust="0"/>
    <p:restoredTop sz="96301"/>
  </p:normalViewPr>
  <p:slideViewPr>
    <p:cSldViewPr snapToGrid="0">
      <p:cViewPr>
        <p:scale>
          <a:sx n="110" d="100"/>
          <a:sy n="110" d="100"/>
        </p:scale>
        <p:origin x="4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iatorg-my.sharepoint.com/personal/acalderoni_ciat_org/Documents/Attachments/MMPRDT_Herramienta_cero_v3.1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iatorg-my.sharepoint.com/personal/acalderoni_ciat_org/Documents/Attachments/MMPRDT_Herramienta_cero_v3.1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iatorg-my.sharepoint.com/personal/acalderoni_ciat_org/Documents/Attachments/MMPRDT_Herramienta_cero_v3.1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Maturity on Domestic Dispute Resolution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'1.2.L_Res_Proces'!$H$38:$H$41</c:f>
              <c:strCache>
                <c:ptCount val="4"/>
                <c:pt idx="0">
                  <c:v>Procedimental</c:v>
                </c:pt>
                <c:pt idx="1">
                  <c:v>Normativo</c:v>
                </c:pt>
                <c:pt idx="2">
                  <c:v>Operativo</c:v>
                </c:pt>
                <c:pt idx="3">
                  <c:v>Administrativa</c:v>
                </c:pt>
              </c:strCache>
            </c:strRef>
          </c:cat>
          <c:val>
            <c:numRef>
              <c:f>'1.2.L_Res_Proces'!$I$38:$I$41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5-4217-B0EB-6978F570E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27471"/>
        <c:axId val="907813935"/>
      </c:radarChart>
      <c:catAx>
        <c:axId val="135527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7813935"/>
        <c:crosses val="autoZero"/>
        <c:auto val="1"/>
        <c:lblAlgn val="ctr"/>
        <c:lblOffset val="100"/>
        <c:noMultiLvlLbl val="0"/>
      </c:catAx>
      <c:valAx>
        <c:axId val="907813935"/>
        <c:scaling>
          <c:orientation val="minMax"/>
          <c:max val="5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55274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Maturity on Disputes Prevention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strRef>
              <c:f>'1.2.L_Prev_Proces'!$H$30:$H$33</c:f>
              <c:strCache>
                <c:ptCount val="4"/>
                <c:pt idx="0">
                  <c:v>Normativo</c:v>
                </c:pt>
                <c:pt idx="1">
                  <c:v>Administrativa</c:v>
                </c:pt>
                <c:pt idx="2">
                  <c:v>Operativo</c:v>
                </c:pt>
                <c:pt idx="3">
                  <c:v>Procedimental</c:v>
                </c:pt>
              </c:strCache>
            </c:strRef>
          </c:cat>
          <c:val>
            <c:numRef>
              <c:f>'1.2.L_Prev_Proces'!$I$30:$I$33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B-4C58-937C-81D5A8A92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27471"/>
        <c:axId val="907813935"/>
      </c:radarChart>
      <c:catAx>
        <c:axId val="135527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7813935"/>
        <c:crosses val="autoZero"/>
        <c:auto val="1"/>
        <c:lblAlgn val="ctr"/>
        <c:lblOffset val="100"/>
        <c:noMultiLvlLbl val="0"/>
      </c:catAx>
      <c:valAx>
        <c:axId val="907813935"/>
        <c:scaling>
          <c:orientation val="minMax"/>
          <c:max val="5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55274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b="1" dirty="0"/>
              <a:t>Maturity on International Dispute Resolution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'1.2.X_Res_Proces'!$H$30:$H$33</c:f>
              <c:strCache>
                <c:ptCount val="4"/>
                <c:pt idx="0">
                  <c:v>Normativo</c:v>
                </c:pt>
                <c:pt idx="1">
                  <c:v>Operativo</c:v>
                </c:pt>
                <c:pt idx="2">
                  <c:v>Procedimental</c:v>
                </c:pt>
                <c:pt idx="3">
                  <c:v>Administrativa</c:v>
                </c:pt>
              </c:strCache>
            </c:strRef>
          </c:cat>
          <c:val>
            <c:numRef>
              <c:f>'1.2.X_Res_Proces'!$I$30:$I$33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8-40BC-A427-368DE035E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27471"/>
        <c:axId val="907813935"/>
      </c:radarChart>
      <c:catAx>
        <c:axId val="135527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7813935"/>
        <c:crosses val="autoZero"/>
        <c:auto val="1"/>
        <c:lblAlgn val="ctr"/>
        <c:lblOffset val="100"/>
        <c:noMultiLvlLbl val="0"/>
      </c:catAx>
      <c:valAx>
        <c:axId val="907813935"/>
        <c:scaling>
          <c:orientation val="minMax"/>
          <c:max val="5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55274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BC591-4AE6-D045-B3E5-DF48FF02C5C3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41E8-49F2-0D4D-9D81-96A901BA88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1335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7992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7DDAD-1395-BFE2-A0E1-B41518C1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153DB5-8B3B-691B-2DF0-9D88C0C5A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609975-A0B7-6DEE-294B-99EB4092A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344FF-1D45-325E-758D-F7E1DE5A4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5716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3E126-A9C7-22AE-E25C-BB57703E3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75DB9D-F64A-C579-9D4E-3D929905D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1624C15-1F3A-4B99-ED29-A7E5F9080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F633E-4C3F-B51A-F181-1B6A27924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564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6AB1-19EF-A5B5-7167-DACFC1A36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E5092F-5595-532B-9ADA-733948822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554F65-45F5-30ED-BF61-07B72385C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9EAD5-7272-6DC2-9494-D5E7EAB48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EA90-EB63-47C1-A779-85396323B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0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EA90-EB63-47C1-A779-85396323BD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B553-4F65-0AFA-A480-D06763D8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EABBDA-664B-68ED-71E5-BF31437F5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37FF6F-96E8-C712-F263-96EB23EA7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2B4FFE-841C-05CD-4C4B-014187952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4861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AEDC-EBDC-369D-A093-85E32EE0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1FF66-9916-26E5-D0E0-EF64E0C48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0C6F87-E39F-1A0C-2193-CEB8EAC42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168626-4A5F-E3A0-FF88-E1E7C5E92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968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5511E-FF76-AE2A-23B1-734C19C8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C415E5C-6529-5620-0E7E-E7C6D6E50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4F65FE-45E4-7FF2-5131-48FA46DC7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392943-6353-00F4-1492-2CE850C5D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EA90-EB63-47C1-A779-85396323BD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58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3924-C4EC-E644-ACF2-96D6F1F3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B088B5-657A-1E24-3D60-F2F09DEED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C3B495-B09D-9BB2-6F67-A1C1CBE4D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FA0278-2072-D3C8-04FD-B1B813824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8134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A1A0-6737-ABD4-61E6-3F4BBC6CF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811825-122F-63C0-0243-1201CA8D6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B2CA5E-7D1E-B721-5344-5ABE26100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7D02B8-40CF-BAA5-A93A-565F4126F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4EA90-EB63-47C1-A779-85396323B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EAE0-456D-2D26-39DE-7C4694CA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1F8A33-C4CB-A3DD-A4D2-9084DB21A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A17D44-C99C-A572-CDE4-FC723968D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2DDC9-52A3-1CE6-CB40-BE85A9EC8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761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84AE6-205B-BD16-B8F8-39B2DBB2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E86D0F-4854-ACAC-B31B-4C912BC17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3C5C444-D484-4742-43B6-58AFA30FF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8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A" sz="1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03729A-5C43-84F4-9A20-F70F0B0B0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1D505-6800-490E-B2A8-DEDC09778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3900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EA90-EB63-47C1-A779-85396323B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013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41E8-49F2-0D4D-9D81-96A901BA8825}" type="slidenum">
              <a:rPr lang="es-PA" smtClean="0"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562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E729E-AC11-360B-68DE-31C06299D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9F0745-597B-CB10-B1D3-C2A02DC05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C8D02-972B-F73E-58E8-94BB3E6D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16901-5B8D-0DBC-E548-996F2363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A4B6A-8EC4-4739-48F1-5325E485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401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F1E66-0023-F1D8-BAA9-102B660A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A75B4F-10C9-83A6-A5B2-A445C242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FD6C56-F81D-4B81-6E6F-28C3D46F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E231E-ABDA-D3FD-ED4E-55449A7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D1212-3764-E526-556B-FA305F09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413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7BCD07-036B-95F0-F75F-A9B501C2E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AABC08-4AA6-EE23-86BF-01C5090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8A5F4-B0D1-F494-7C10-CF33C87D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6785E-1D6A-2AED-129C-CD12F4EC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D0F00-0392-71FC-0EBD-536494B1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136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9ECCD1F-46E8-8950-6065-F1AFACF802B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189127" y="-1106084"/>
            <a:ext cx="5012961" cy="8789903"/>
            <a:chOff x="8189127" y="-1106084"/>
            <a:chExt cx="5012961" cy="8789903"/>
          </a:xfrm>
        </p:grpSpPr>
        <p:sp>
          <p:nvSpPr>
            <p:cNvPr id="13" name="Rectángulo 11">
              <a:extLst>
                <a:ext uri="{FF2B5EF4-FFF2-40B4-BE49-F238E27FC236}">
                  <a16:creationId xmlns:a16="http://schemas.microsoft.com/office/drawing/2014/main" id="{529FED1F-EE53-4716-E4FB-6A7072C1DF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9755596">
              <a:off x="9920689" y="-1106084"/>
              <a:ext cx="2809585" cy="4567302"/>
            </a:xfrm>
            <a:custGeom>
              <a:avLst/>
              <a:gdLst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2903 w 2936929"/>
                <a:gd name="connsiteY2" fmla="*/ 1598777 h 4652535"/>
                <a:gd name="connsiteX3" fmla="*/ 2936929 w 2936929"/>
                <a:gd name="connsiteY3" fmla="*/ 4652535 h 4652535"/>
                <a:gd name="connsiteX4" fmla="*/ 0 w 2936929"/>
                <a:gd name="connsiteY4" fmla="*/ 4652535 h 4652535"/>
                <a:gd name="connsiteX5" fmla="*/ 0 w 2936929"/>
                <a:gd name="connsiteY5" fmla="*/ 0 h 4652535"/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2903 w 2936929"/>
                <a:gd name="connsiteY2" fmla="*/ 1598777 h 4652535"/>
                <a:gd name="connsiteX3" fmla="*/ 2936929 w 2936929"/>
                <a:gd name="connsiteY3" fmla="*/ 4652535 h 4652535"/>
                <a:gd name="connsiteX4" fmla="*/ 0 w 2936929"/>
                <a:gd name="connsiteY4" fmla="*/ 4652535 h 4652535"/>
                <a:gd name="connsiteX5" fmla="*/ 0 w 2936929"/>
                <a:gd name="connsiteY5" fmla="*/ 0 h 4652535"/>
                <a:gd name="connsiteX0" fmla="*/ 0 w 2936929"/>
                <a:gd name="connsiteY0" fmla="*/ 0 h 4652535"/>
                <a:gd name="connsiteX1" fmla="*/ 2932903 w 2936929"/>
                <a:gd name="connsiteY1" fmla="*/ 1598777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14889 w 2936929"/>
                <a:gd name="connsiteY1" fmla="*/ 1750350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20287 w 2936929"/>
                <a:gd name="connsiteY1" fmla="*/ 1771592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9099"/>
                <a:gd name="connsiteY0" fmla="*/ 0 h 4527603"/>
                <a:gd name="connsiteX1" fmla="*/ 2922457 w 2939099"/>
                <a:gd name="connsiteY1" fmla="*/ 1646660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39099"/>
                <a:gd name="connsiteY0" fmla="*/ 0 h 4527603"/>
                <a:gd name="connsiteX1" fmla="*/ 2912189 w 2939099"/>
                <a:gd name="connsiteY1" fmla="*/ 1739728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39099"/>
                <a:gd name="connsiteY0" fmla="*/ 0 h 4527603"/>
                <a:gd name="connsiteX1" fmla="*/ 2908052 w 2939099"/>
                <a:gd name="connsiteY1" fmla="*/ 1701204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43236"/>
                <a:gd name="connsiteY0" fmla="*/ 0 h 4566127"/>
                <a:gd name="connsiteX1" fmla="*/ 2912189 w 2943236"/>
                <a:gd name="connsiteY1" fmla="*/ 1739728 h 4566127"/>
                <a:gd name="connsiteX2" fmla="*/ 2943236 w 2943236"/>
                <a:gd name="connsiteY2" fmla="*/ 4566127 h 4566127"/>
                <a:gd name="connsiteX3" fmla="*/ 6307 w 2943236"/>
                <a:gd name="connsiteY3" fmla="*/ 4566127 h 4566127"/>
                <a:gd name="connsiteX4" fmla="*/ 0 w 2943236"/>
                <a:gd name="connsiteY4" fmla="*/ 0 h 4566127"/>
                <a:gd name="connsiteX0" fmla="*/ 0 w 2943236"/>
                <a:gd name="connsiteY0" fmla="*/ 0 h 4572348"/>
                <a:gd name="connsiteX1" fmla="*/ 2912189 w 2943236"/>
                <a:gd name="connsiteY1" fmla="*/ 1739728 h 4572348"/>
                <a:gd name="connsiteX2" fmla="*/ 2943236 w 2943236"/>
                <a:gd name="connsiteY2" fmla="*/ 4566127 h 4572348"/>
                <a:gd name="connsiteX3" fmla="*/ 1065336 w 2943236"/>
                <a:gd name="connsiteY3" fmla="*/ 4572348 h 4572348"/>
                <a:gd name="connsiteX4" fmla="*/ 6307 w 2943236"/>
                <a:gd name="connsiteY4" fmla="*/ 4566127 h 4572348"/>
                <a:gd name="connsiteX5" fmla="*/ 0 w 2943236"/>
                <a:gd name="connsiteY5" fmla="*/ 0 h 4572348"/>
                <a:gd name="connsiteX0" fmla="*/ 0 w 2926363"/>
                <a:gd name="connsiteY0" fmla="*/ 0 h 4572348"/>
                <a:gd name="connsiteX1" fmla="*/ 2912189 w 2926363"/>
                <a:gd name="connsiteY1" fmla="*/ 1739728 h 4572348"/>
                <a:gd name="connsiteX2" fmla="*/ 1065336 w 2926363"/>
                <a:gd name="connsiteY2" fmla="*/ 4572348 h 4572348"/>
                <a:gd name="connsiteX3" fmla="*/ 6307 w 2926363"/>
                <a:gd name="connsiteY3" fmla="*/ 4566127 h 4572348"/>
                <a:gd name="connsiteX4" fmla="*/ 0 w 2926363"/>
                <a:gd name="connsiteY4" fmla="*/ 0 h 4572348"/>
                <a:gd name="connsiteX0" fmla="*/ 0 w 2931201"/>
                <a:gd name="connsiteY0" fmla="*/ 0 h 4572348"/>
                <a:gd name="connsiteX1" fmla="*/ 2912189 w 2931201"/>
                <a:gd name="connsiteY1" fmla="*/ 1739728 h 4572348"/>
                <a:gd name="connsiteX2" fmla="*/ 1065336 w 2931201"/>
                <a:gd name="connsiteY2" fmla="*/ 4572348 h 4572348"/>
                <a:gd name="connsiteX3" fmla="*/ 6307 w 2931201"/>
                <a:gd name="connsiteY3" fmla="*/ 4566127 h 4572348"/>
                <a:gd name="connsiteX4" fmla="*/ 0 w 2931201"/>
                <a:gd name="connsiteY4" fmla="*/ 0 h 4572348"/>
                <a:gd name="connsiteX0" fmla="*/ 0 w 2912189"/>
                <a:gd name="connsiteY0" fmla="*/ 0 h 4572348"/>
                <a:gd name="connsiteX1" fmla="*/ 2912189 w 2912189"/>
                <a:gd name="connsiteY1" fmla="*/ 1739728 h 4572348"/>
                <a:gd name="connsiteX2" fmla="*/ 1065336 w 2912189"/>
                <a:gd name="connsiteY2" fmla="*/ 4572348 h 4572348"/>
                <a:gd name="connsiteX3" fmla="*/ 6307 w 2912189"/>
                <a:gd name="connsiteY3" fmla="*/ 4566127 h 4572348"/>
                <a:gd name="connsiteX4" fmla="*/ 0 w 2912189"/>
                <a:gd name="connsiteY4" fmla="*/ 0 h 4572348"/>
                <a:gd name="connsiteX0" fmla="*/ 0 w 2809585"/>
                <a:gd name="connsiteY0" fmla="*/ 0 h 4572348"/>
                <a:gd name="connsiteX1" fmla="*/ 2809585 w 2809585"/>
                <a:gd name="connsiteY1" fmla="*/ 1669693 h 4572348"/>
                <a:gd name="connsiteX2" fmla="*/ 1065336 w 2809585"/>
                <a:gd name="connsiteY2" fmla="*/ 4572348 h 4572348"/>
                <a:gd name="connsiteX3" fmla="*/ 6307 w 2809585"/>
                <a:gd name="connsiteY3" fmla="*/ 4566127 h 4572348"/>
                <a:gd name="connsiteX4" fmla="*/ 0 w 2809585"/>
                <a:gd name="connsiteY4" fmla="*/ 0 h 4572348"/>
                <a:gd name="connsiteX0" fmla="*/ 0 w 2809585"/>
                <a:gd name="connsiteY0" fmla="*/ 0 h 4567302"/>
                <a:gd name="connsiteX1" fmla="*/ 2809585 w 2809585"/>
                <a:gd name="connsiteY1" fmla="*/ 1669693 h 4567302"/>
                <a:gd name="connsiteX2" fmla="*/ 996209 w 2809585"/>
                <a:gd name="connsiteY2" fmla="*/ 4567302 h 4567302"/>
                <a:gd name="connsiteX3" fmla="*/ 6307 w 2809585"/>
                <a:gd name="connsiteY3" fmla="*/ 4566127 h 4567302"/>
                <a:gd name="connsiteX4" fmla="*/ 0 w 2809585"/>
                <a:gd name="connsiteY4" fmla="*/ 0 h 456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585" h="4567302">
                  <a:moveTo>
                    <a:pt x="0" y="0"/>
                  </a:moveTo>
                  <a:lnTo>
                    <a:pt x="2809585" y="1669693"/>
                  </a:lnTo>
                  <a:lnTo>
                    <a:pt x="996209" y="4567302"/>
                  </a:lnTo>
                  <a:lnTo>
                    <a:pt x="6307" y="4566127"/>
                  </a:lnTo>
                  <a:cubicBezTo>
                    <a:pt x="5584" y="3056926"/>
                    <a:pt x="723" y="1509201"/>
                    <a:pt x="0" y="0"/>
                  </a:cubicBezTo>
                  <a:close/>
                </a:path>
              </a:pathLst>
            </a:custGeom>
            <a:solidFill>
              <a:srgbClr val="2F4088"/>
            </a:solidFill>
            <a:ln w="563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s-PA"/>
            </a:p>
          </p:txBody>
        </p:sp>
        <p:sp>
          <p:nvSpPr>
            <p:cNvPr id="14" name="Rectángulo 6">
              <a:extLst>
                <a:ext uri="{FF2B5EF4-FFF2-40B4-BE49-F238E27FC236}">
                  <a16:creationId xmlns:a16="http://schemas.microsoft.com/office/drawing/2014/main" id="{2D2B3270-5B87-179E-90AA-B26D54905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528119">
              <a:off x="10797775" y="1211932"/>
              <a:ext cx="2404313" cy="6471887"/>
            </a:xfrm>
            <a:custGeom>
              <a:avLst/>
              <a:gdLst>
                <a:gd name="connsiteX0" fmla="*/ 0 w 2936929"/>
                <a:gd name="connsiteY0" fmla="*/ 0 h 7740237"/>
                <a:gd name="connsiteX1" fmla="*/ 2936929 w 2936929"/>
                <a:gd name="connsiteY1" fmla="*/ 0 h 7740237"/>
                <a:gd name="connsiteX2" fmla="*/ 2936929 w 2936929"/>
                <a:gd name="connsiteY2" fmla="*/ 7740237 h 7740237"/>
                <a:gd name="connsiteX3" fmla="*/ 0 w 2936929"/>
                <a:gd name="connsiteY3" fmla="*/ 7740237 h 7740237"/>
                <a:gd name="connsiteX4" fmla="*/ 0 w 2936929"/>
                <a:gd name="connsiteY4" fmla="*/ 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940543 w 2940543"/>
                <a:gd name="connsiteY2" fmla="*/ 7740237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202752 w 2940543"/>
                <a:gd name="connsiteY2" fmla="*/ 5902917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279743 w 2940543"/>
                <a:gd name="connsiteY2" fmla="*/ 6226743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324450"/>
                <a:gd name="connsiteX1" fmla="*/ 2940543 w 2940543"/>
                <a:gd name="connsiteY1" fmla="*/ 0 h 7324450"/>
                <a:gd name="connsiteX2" fmla="*/ 2279743 w 2940543"/>
                <a:gd name="connsiteY2" fmla="*/ 6226743 h 7324450"/>
                <a:gd name="connsiteX3" fmla="*/ 11571 w 2940543"/>
                <a:gd name="connsiteY3" fmla="*/ 7324450 h 7324450"/>
                <a:gd name="connsiteX4" fmla="*/ 0 w 2940543"/>
                <a:gd name="connsiteY4" fmla="*/ 551050 h 7324450"/>
                <a:gd name="connsiteX0" fmla="*/ 0 w 2940543"/>
                <a:gd name="connsiteY0" fmla="*/ 551050 h 7324450"/>
                <a:gd name="connsiteX1" fmla="*/ 2940543 w 2940543"/>
                <a:gd name="connsiteY1" fmla="*/ 0 h 7324450"/>
                <a:gd name="connsiteX2" fmla="*/ 2279743 w 2940543"/>
                <a:gd name="connsiteY2" fmla="*/ 6226743 h 7324450"/>
                <a:gd name="connsiteX3" fmla="*/ 11571 w 2940543"/>
                <a:gd name="connsiteY3" fmla="*/ 7324450 h 7324450"/>
                <a:gd name="connsiteX4" fmla="*/ 0 w 2940543"/>
                <a:gd name="connsiteY4" fmla="*/ 551050 h 7324450"/>
                <a:gd name="connsiteX0" fmla="*/ 0 w 2279743"/>
                <a:gd name="connsiteY0" fmla="*/ 0 h 6773400"/>
                <a:gd name="connsiteX1" fmla="*/ 2279743 w 2279743"/>
                <a:gd name="connsiteY1" fmla="*/ 5675693 h 6773400"/>
                <a:gd name="connsiteX2" fmla="*/ 11571 w 2279743"/>
                <a:gd name="connsiteY2" fmla="*/ 6773400 h 6773400"/>
                <a:gd name="connsiteX3" fmla="*/ 0 w 2279743"/>
                <a:gd name="connsiteY3" fmla="*/ 0 h 6773400"/>
                <a:gd name="connsiteX0" fmla="*/ 0 w 2325051"/>
                <a:gd name="connsiteY0" fmla="*/ 0 h 6773400"/>
                <a:gd name="connsiteX1" fmla="*/ 2325051 w 2325051"/>
                <a:gd name="connsiteY1" fmla="*/ 5662695 h 6773400"/>
                <a:gd name="connsiteX2" fmla="*/ 11571 w 2325051"/>
                <a:gd name="connsiteY2" fmla="*/ 6773400 h 6773400"/>
                <a:gd name="connsiteX3" fmla="*/ 0 w 2325051"/>
                <a:gd name="connsiteY3" fmla="*/ 0 h 6773400"/>
                <a:gd name="connsiteX0" fmla="*/ 0 w 2327355"/>
                <a:gd name="connsiteY0" fmla="*/ 0 h 6471887"/>
                <a:gd name="connsiteX1" fmla="*/ 2327355 w 2327355"/>
                <a:gd name="connsiteY1" fmla="*/ 5361182 h 6471887"/>
                <a:gd name="connsiteX2" fmla="*/ 13875 w 2327355"/>
                <a:gd name="connsiteY2" fmla="*/ 6471887 h 6471887"/>
                <a:gd name="connsiteX3" fmla="*/ 0 w 2327355"/>
                <a:gd name="connsiteY3" fmla="*/ 0 h 6471887"/>
                <a:gd name="connsiteX0" fmla="*/ 0 w 2404313"/>
                <a:gd name="connsiteY0" fmla="*/ 0 h 6471887"/>
                <a:gd name="connsiteX1" fmla="*/ 2404313 w 2404313"/>
                <a:gd name="connsiteY1" fmla="*/ 5324528 h 6471887"/>
                <a:gd name="connsiteX2" fmla="*/ 13875 w 2404313"/>
                <a:gd name="connsiteY2" fmla="*/ 6471887 h 6471887"/>
                <a:gd name="connsiteX3" fmla="*/ 0 w 2404313"/>
                <a:gd name="connsiteY3" fmla="*/ 0 h 6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313" h="6471887">
                  <a:moveTo>
                    <a:pt x="0" y="0"/>
                  </a:moveTo>
                  <a:lnTo>
                    <a:pt x="2404313" y="5324528"/>
                  </a:lnTo>
                  <a:lnTo>
                    <a:pt x="13875" y="6471887"/>
                  </a:lnTo>
                  <a:cubicBezTo>
                    <a:pt x="12670" y="4075491"/>
                    <a:pt x="1205" y="2396396"/>
                    <a:pt x="0" y="0"/>
                  </a:cubicBezTo>
                  <a:close/>
                </a:path>
              </a:pathLst>
            </a:custGeom>
            <a:solidFill>
              <a:srgbClr val="24803E"/>
            </a:solidFill>
            <a:ln w="563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s-PA"/>
            </a:p>
          </p:txBody>
        </p:sp>
        <p:pic>
          <p:nvPicPr>
            <p:cNvPr id="8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4AA622A4-DCF2-2B4A-AD76-936B8C88A6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127" y="1790528"/>
              <a:ext cx="3586146" cy="3586146"/>
            </a:xfrm>
            <a:prstGeom prst="rect">
              <a:avLst/>
            </a:prstGeom>
          </p:spPr>
        </p:pic>
      </p:grpSp>
      <p:sp>
        <p:nvSpPr>
          <p:cNvPr id="16" name="Rectángulo 2">
            <a:extLst>
              <a:ext uri="{FF2B5EF4-FFF2-40B4-BE49-F238E27FC236}">
                <a16:creationId xmlns:a16="http://schemas.microsoft.com/office/drawing/2014/main" id="{A6ED6462-BE0D-062F-237F-92E458099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131885" cy="6858000"/>
          </a:xfrm>
          <a:prstGeom prst="rect">
            <a:avLst/>
          </a:prstGeom>
          <a:solidFill>
            <a:srgbClr val="E4CB1A"/>
          </a:solidFill>
          <a:ln w="5639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PA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AF9023B-03FF-76B5-FF70-DAC484AD3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69" y="3347050"/>
            <a:ext cx="6816341" cy="66806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C" dirty="0"/>
              <a:t>Subtítulo de la presentación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87B2C60-EBE5-B195-D2B6-E6A8C2B6C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869" y="2008066"/>
            <a:ext cx="681634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dirty="0"/>
              <a:t>Título de la presentación</a:t>
            </a:r>
            <a:endParaRPr lang="es-PA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2CD7CC8-A264-37BA-E042-0E87A8F04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869" y="4569132"/>
            <a:ext cx="6816340" cy="3201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C" dirty="0"/>
              <a:t>Nombre del autor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463844-0EB3-0920-F4CA-91D958BFD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869" y="5241068"/>
            <a:ext cx="6816340" cy="3201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C" dirty="0"/>
              <a:t>Fecha larga (28 de febrero de 2024)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AAC90DF-D27A-A83E-E494-DD409C53B6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869" y="4905100"/>
            <a:ext cx="6816340" cy="3201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C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21392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C70CA7AF-43DA-2C60-6715-9FC3ABF8F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051" r="46656" b="372"/>
          <a:stretch/>
        </p:blipFill>
        <p:spPr>
          <a:xfrm>
            <a:off x="8440516" y="-1088"/>
            <a:ext cx="3751484" cy="418982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8CC795D-4678-6ACD-D990-B93E5370D9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540"/>
          <a:stretch/>
        </p:blipFill>
        <p:spPr>
          <a:xfrm>
            <a:off x="6260656" y="-1088"/>
            <a:ext cx="3283131" cy="178797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87158BC-0A0D-B914-F0AC-46C26137C5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3476" y="1095844"/>
            <a:ext cx="2708366" cy="153884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EDC54E0-C447-582F-0BE3-E8B8894A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37" y="2246050"/>
            <a:ext cx="7137732" cy="22016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dirty="0"/>
              <a:t>Título de la transición de temas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517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losingSlide_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9ECCD1F-46E8-8950-6065-F1AFACF802B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189127" y="-1106084"/>
            <a:ext cx="5012961" cy="8789903"/>
            <a:chOff x="8189127" y="-1106084"/>
            <a:chExt cx="5012961" cy="8789903"/>
          </a:xfrm>
        </p:grpSpPr>
        <p:sp>
          <p:nvSpPr>
            <p:cNvPr id="13" name="Rectángulo 11">
              <a:extLst>
                <a:ext uri="{FF2B5EF4-FFF2-40B4-BE49-F238E27FC236}">
                  <a16:creationId xmlns:a16="http://schemas.microsoft.com/office/drawing/2014/main" id="{529FED1F-EE53-4716-E4FB-6A7072C1DF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9755596">
              <a:off x="9920689" y="-1106084"/>
              <a:ext cx="2809585" cy="4567302"/>
            </a:xfrm>
            <a:custGeom>
              <a:avLst/>
              <a:gdLst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2903 w 2936929"/>
                <a:gd name="connsiteY2" fmla="*/ 1598777 h 4652535"/>
                <a:gd name="connsiteX3" fmla="*/ 2936929 w 2936929"/>
                <a:gd name="connsiteY3" fmla="*/ 4652535 h 4652535"/>
                <a:gd name="connsiteX4" fmla="*/ 0 w 2936929"/>
                <a:gd name="connsiteY4" fmla="*/ 4652535 h 4652535"/>
                <a:gd name="connsiteX5" fmla="*/ 0 w 2936929"/>
                <a:gd name="connsiteY5" fmla="*/ 0 h 4652535"/>
                <a:gd name="connsiteX0" fmla="*/ 0 w 2936929"/>
                <a:gd name="connsiteY0" fmla="*/ 0 h 4652535"/>
                <a:gd name="connsiteX1" fmla="*/ 2936929 w 2936929"/>
                <a:gd name="connsiteY1" fmla="*/ 0 h 4652535"/>
                <a:gd name="connsiteX2" fmla="*/ 2932903 w 2936929"/>
                <a:gd name="connsiteY2" fmla="*/ 1598777 h 4652535"/>
                <a:gd name="connsiteX3" fmla="*/ 2936929 w 2936929"/>
                <a:gd name="connsiteY3" fmla="*/ 4652535 h 4652535"/>
                <a:gd name="connsiteX4" fmla="*/ 0 w 2936929"/>
                <a:gd name="connsiteY4" fmla="*/ 4652535 h 4652535"/>
                <a:gd name="connsiteX5" fmla="*/ 0 w 2936929"/>
                <a:gd name="connsiteY5" fmla="*/ 0 h 4652535"/>
                <a:gd name="connsiteX0" fmla="*/ 0 w 2936929"/>
                <a:gd name="connsiteY0" fmla="*/ 0 h 4652535"/>
                <a:gd name="connsiteX1" fmla="*/ 2932903 w 2936929"/>
                <a:gd name="connsiteY1" fmla="*/ 1598777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14889 w 2936929"/>
                <a:gd name="connsiteY1" fmla="*/ 1750350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6929"/>
                <a:gd name="connsiteY0" fmla="*/ 0 h 4652535"/>
                <a:gd name="connsiteX1" fmla="*/ 2920287 w 2936929"/>
                <a:gd name="connsiteY1" fmla="*/ 1771592 h 4652535"/>
                <a:gd name="connsiteX2" fmla="*/ 2936929 w 2936929"/>
                <a:gd name="connsiteY2" fmla="*/ 4652535 h 4652535"/>
                <a:gd name="connsiteX3" fmla="*/ 0 w 2936929"/>
                <a:gd name="connsiteY3" fmla="*/ 4652535 h 4652535"/>
                <a:gd name="connsiteX4" fmla="*/ 0 w 2936929"/>
                <a:gd name="connsiteY4" fmla="*/ 0 h 4652535"/>
                <a:gd name="connsiteX0" fmla="*/ 0 w 2939099"/>
                <a:gd name="connsiteY0" fmla="*/ 0 h 4527603"/>
                <a:gd name="connsiteX1" fmla="*/ 2922457 w 2939099"/>
                <a:gd name="connsiteY1" fmla="*/ 1646660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39099"/>
                <a:gd name="connsiteY0" fmla="*/ 0 h 4527603"/>
                <a:gd name="connsiteX1" fmla="*/ 2912189 w 2939099"/>
                <a:gd name="connsiteY1" fmla="*/ 1739728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39099"/>
                <a:gd name="connsiteY0" fmla="*/ 0 h 4527603"/>
                <a:gd name="connsiteX1" fmla="*/ 2908052 w 2939099"/>
                <a:gd name="connsiteY1" fmla="*/ 1701204 h 4527603"/>
                <a:gd name="connsiteX2" fmla="*/ 2939099 w 2939099"/>
                <a:gd name="connsiteY2" fmla="*/ 4527603 h 4527603"/>
                <a:gd name="connsiteX3" fmla="*/ 2170 w 2939099"/>
                <a:gd name="connsiteY3" fmla="*/ 4527603 h 4527603"/>
                <a:gd name="connsiteX4" fmla="*/ 0 w 2939099"/>
                <a:gd name="connsiteY4" fmla="*/ 0 h 4527603"/>
                <a:gd name="connsiteX0" fmla="*/ 0 w 2943236"/>
                <a:gd name="connsiteY0" fmla="*/ 0 h 4566127"/>
                <a:gd name="connsiteX1" fmla="*/ 2912189 w 2943236"/>
                <a:gd name="connsiteY1" fmla="*/ 1739728 h 4566127"/>
                <a:gd name="connsiteX2" fmla="*/ 2943236 w 2943236"/>
                <a:gd name="connsiteY2" fmla="*/ 4566127 h 4566127"/>
                <a:gd name="connsiteX3" fmla="*/ 6307 w 2943236"/>
                <a:gd name="connsiteY3" fmla="*/ 4566127 h 4566127"/>
                <a:gd name="connsiteX4" fmla="*/ 0 w 2943236"/>
                <a:gd name="connsiteY4" fmla="*/ 0 h 4566127"/>
                <a:gd name="connsiteX0" fmla="*/ 0 w 2943236"/>
                <a:gd name="connsiteY0" fmla="*/ 0 h 4572348"/>
                <a:gd name="connsiteX1" fmla="*/ 2912189 w 2943236"/>
                <a:gd name="connsiteY1" fmla="*/ 1739728 h 4572348"/>
                <a:gd name="connsiteX2" fmla="*/ 2943236 w 2943236"/>
                <a:gd name="connsiteY2" fmla="*/ 4566127 h 4572348"/>
                <a:gd name="connsiteX3" fmla="*/ 1065336 w 2943236"/>
                <a:gd name="connsiteY3" fmla="*/ 4572348 h 4572348"/>
                <a:gd name="connsiteX4" fmla="*/ 6307 w 2943236"/>
                <a:gd name="connsiteY4" fmla="*/ 4566127 h 4572348"/>
                <a:gd name="connsiteX5" fmla="*/ 0 w 2943236"/>
                <a:gd name="connsiteY5" fmla="*/ 0 h 4572348"/>
                <a:gd name="connsiteX0" fmla="*/ 0 w 2926363"/>
                <a:gd name="connsiteY0" fmla="*/ 0 h 4572348"/>
                <a:gd name="connsiteX1" fmla="*/ 2912189 w 2926363"/>
                <a:gd name="connsiteY1" fmla="*/ 1739728 h 4572348"/>
                <a:gd name="connsiteX2" fmla="*/ 1065336 w 2926363"/>
                <a:gd name="connsiteY2" fmla="*/ 4572348 h 4572348"/>
                <a:gd name="connsiteX3" fmla="*/ 6307 w 2926363"/>
                <a:gd name="connsiteY3" fmla="*/ 4566127 h 4572348"/>
                <a:gd name="connsiteX4" fmla="*/ 0 w 2926363"/>
                <a:gd name="connsiteY4" fmla="*/ 0 h 4572348"/>
                <a:gd name="connsiteX0" fmla="*/ 0 w 2931201"/>
                <a:gd name="connsiteY0" fmla="*/ 0 h 4572348"/>
                <a:gd name="connsiteX1" fmla="*/ 2912189 w 2931201"/>
                <a:gd name="connsiteY1" fmla="*/ 1739728 h 4572348"/>
                <a:gd name="connsiteX2" fmla="*/ 1065336 w 2931201"/>
                <a:gd name="connsiteY2" fmla="*/ 4572348 h 4572348"/>
                <a:gd name="connsiteX3" fmla="*/ 6307 w 2931201"/>
                <a:gd name="connsiteY3" fmla="*/ 4566127 h 4572348"/>
                <a:gd name="connsiteX4" fmla="*/ 0 w 2931201"/>
                <a:gd name="connsiteY4" fmla="*/ 0 h 4572348"/>
                <a:gd name="connsiteX0" fmla="*/ 0 w 2912189"/>
                <a:gd name="connsiteY0" fmla="*/ 0 h 4572348"/>
                <a:gd name="connsiteX1" fmla="*/ 2912189 w 2912189"/>
                <a:gd name="connsiteY1" fmla="*/ 1739728 h 4572348"/>
                <a:gd name="connsiteX2" fmla="*/ 1065336 w 2912189"/>
                <a:gd name="connsiteY2" fmla="*/ 4572348 h 4572348"/>
                <a:gd name="connsiteX3" fmla="*/ 6307 w 2912189"/>
                <a:gd name="connsiteY3" fmla="*/ 4566127 h 4572348"/>
                <a:gd name="connsiteX4" fmla="*/ 0 w 2912189"/>
                <a:gd name="connsiteY4" fmla="*/ 0 h 4572348"/>
                <a:gd name="connsiteX0" fmla="*/ 0 w 2809585"/>
                <a:gd name="connsiteY0" fmla="*/ 0 h 4572348"/>
                <a:gd name="connsiteX1" fmla="*/ 2809585 w 2809585"/>
                <a:gd name="connsiteY1" fmla="*/ 1669693 h 4572348"/>
                <a:gd name="connsiteX2" fmla="*/ 1065336 w 2809585"/>
                <a:gd name="connsiteY2" fmla="*/ 4572348 h 4572348"/>
                <a:gd name="connsiteX3" fmla="*/ 6307 w 2809585"/>
                <a:gd name="connsiteY3" fmla="*/ 4566127 h 4572348"/>
                <a:gd name="connsiteX4" fmla="*/ 0 w 2809585"/>
                <a:gd name="connsiteY4" fmla="*/ 0 h 4572348"/>
                <a:gd name="connsiteX0" fmla="*/ 0 w 2809585"/>
                <a:gd name="connsiteY0" fmla="*/ 0 h 4567302"/>
                <a:gd name="connsiteX1" fmla="*/ 2809585 w 2809585"/>
                <a:gd name="connsiteY1" fmla="*/ 1669693 h 4567302"/>
                <a:gd name="connsiteX2" fmla="*/ 996209 w 2809585"/>
                <a:gd name="connsiteY2" fmla="*/ 4567302 h 4567302"/>
                <a:gd name="connsiteX3" fmla="*/ 6307 w 2809585"/>
                <a:gd name="connsiteY3" fmla="*/ 4566127 h 4567302"/>
                <a:gd name="connsiteX4" fmla="*/ 0 w 2809585"/>
                <a:gd name="connsiteY4" fmla="*/ 0 h 456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585" h="4567302">
                  <a:moveTo>
                    <a:pt x="0" y="0"/>
                  </a:moveTo>
                  <a:lnTo>
                    <a:pt x="2809585" y="1669693"/>
                  </a:lnTo>
                  <a:lnTo>
                    <a:pt x="996209" y="4567302"/>
                  </a:lnTo>
                  <a:lnTo>
                    <a:pt x="6307" y="4566127"/>
                  </a:lnTo>
                  <a:cubicBezTo>
                    <a:pt x="5584" y="3056926"/>
                    <a:pt x="723" y="1509201"/>
                    <a:pt x="0" y="0"/>
                  </a:cubicBezTo>
                  <a:close/>
                </a:path>
              </a:pathLst>
            </a:custGeom>
            <a:solidFill>
              <a:srgbClr val="2F4088"/>
            </a:solidFill>
            <a:ln w="563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s-PA"/>
            </a:p>
          </p:txBody>
        </p:sp>
        <p:sp>
          <p:nvSpPr>
            <p:cNvPr id="14" name="Rectángulo 6">
              <a:extLst>
                <a:ext uri="{FF2B5EF4-FFF2-40B4-BE49-F238E27FC236}">
                  <a16:creationId xmlns:a16="http://schemas.microsoft.com/office/drawing/2014/main" id="{2D2B3270-5B87-179E-90AA-B26D54905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528119">
              <a:off x="10797775" y="1211932"/>
              <a:ext cx="2404313" cy="6471887"/>
            </a:xfrm>
            <a:custGeom>
              <a:avLst/>
              <a:gdLst>
                <a:gd name="connsiteX0" fmla="*/ 0 w 2936929"/>
                <a:gd name="connsiteY0" fmla="*/ 0 h 7740237"/>
                <a:gd name="connsiteX1" fmla="*/ 2936929 w 2936929"/>
                <a:gd name="connsiteY1" fmla="*/ 0 h 7740237"/>
                <a:gd name="connsiteX2" fmla="*/ 2936929 w 2936929"/>
                <a:gd name="connsiteY2" fmla="*/ 7740237 h 7740237"/>
                <a:gd name="connsiteX3" fmla="*/ 0 w 2936929"/>
                <a:gd name="connsiteY3" fmla="*/ 7740237 h 7740237"/>
                <a:gd name="connsiteX4" fmla="*/ 0 w 2936929"/>
                <a:gd name="connsiteY4" fmla="*/ 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940543 w 2940543"/>
                <a:gd name="connsiteY2" fmla="*/ 7740237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202752 w 2940543"/>
                <a:gd name="connsiteY2" fmla="*/ 5902917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740237"/>
                <a:gd name="connsiteX1" fmla="*/ 2940543 w 2940543"/>
                <a:gd name="connsiteY1" fmla="*/ 0 h 7740237"/>
                <a:gd name="connsiteX2" fmla="*/ 2279743 w 2940543"/>
                <a:gd name="connsiteY2" fmla="*/ 6226743 h 7740237"/>
                <a:gd name="connsiteX3" fmla="*/ 3614 w 2940543"/>
                <a:gd name="connsiteY3" fmla="*/ 7740237 h 7740237"/>
                <a:gd name="connsiteX4" fmla="*/ 0 w 2940543"/>
                <a:gd name="connsiteY4" fmla="*/ 551050 h 7740237"/>
                <a:gd name="connsiteX0" fmla="*/ 0 w 2940543"/>
                <a:gd name="connsiteY0" fmla="*/ 551050 h 7324450"/>
                <a:gd name="connsiteX1" fmla="*/ 2940543 w 2940543"/>
                <a:gd name="connsiteY1" fmla="*/ 0 h 7324450"/>
                <a:gd name="connsiteX2" fmla="*/ 2279743 w 2940543"/>
                <a:gd name="connsiteY2" fmla="*/ 6226743 h 7324450"/>
                <a:gd name="connsiteX3" fmla="*/ 11571 w 2940543"/>
                <a:gd name="connsiteY3" fmla="*/ 7324450 h 7324450"/>
                <a:gd name="connsiteX4" fmla="*/ 0 w 2940543"/>
                <a:gd name="connsiteY4" fmla="*/ 551050 h 7324450"/>
                <a:gd name="connsiteX0" fmla="*/ 0 w 2940543"/>
                <a:gd name="connsiteY0" fmla="*/ 551050 h 7324450"/>
                <a:gd name="connsiteX1" fmla="*/ 2940543 w 2940543"/>
                <a:gd name="connsiteY1" fmla="*/ 0 h 7324450"/>
                <a:gd name="connsiteX2" fmla="*/ 2279743 w 2940543"/>
                <a:gd name="connsiteY2" fmla="*/ 6226743 h 7324450"/>
                <a:gd name="connsiteX3" fmla="*/ 11571 w 2940543"/>
                <a:gd name="connsiteY3" fmla="*/ 7324450 h 7324450"/>
                <a:gd name="connsiteX4" fmla="*/ 0 w 2940543"/>
                <a:gd name="connsiteY4" fmla="*/ 551050 h 7324450"/>
                <a:gd name="connsiteX0" fmla="*/ 0 w 2279743"/>
                <a:gd name="connsiteY0" fmla="*/ 0 h 6773400"/>
                <a:gd name="connsiteX1" fmla="*/ 2279743 w 2279743"/>
                <a:gd name="connsiteY1" fmla="*/ 5675693 h 6773400"/>
                <a:gd name="connsiteX2" fmla="*/ 11571 w 2279743"/>
                <a:gd name="connsiteY2" fmla="*/ 6773400 h 6773400"/>
                <a:gd name="connsiteX3" fmla="*/ 0 w 2279743"/>
                <a:gd name="connsiteY3" fmla="*/ 0 h 6773400"/>
                <a:gd name="connsiteX0" fmla="*/ 0 w 2325051"/>
                <a:gd name="connsiteY0" fmla="*/ 0 h 6773400"/>
                <a:gd name="connsiteX1" fmla="*/ 2325051 w 2325051"/>
                <a:gd name="connsiteY1" fmla="*/ 5662695 h 6773400"/>
                <a:gd name="connsiteX2" fmla="*/ 11571 w 2325051"/>
                <a:gd name="connsiteY2" fmla="*/ 6773400 h 6773400"/>
                <a:gd name="connsiteX3" fmla="*/ 0 w 2325051"/>
                <a:gd name="connsiteY3" fmla="*/ 0 h 6773400"/>
                <a:gd name="connsiteX0" fmla="*/ 0 w 2327355"/>
                <a:gd name="connsiteY0" fmla="*/ 0 h 6471887"/>
                <a:gd name="connsiteX1" fmla="*/ 2327355 w 2327355"/>
                <a:gd name="connsiteY1" fmla="*/ 5361182 h 6471887"/>
                <a:gd name="connsiteX2" fmla="*/ 13875 w 2327355"/>
                <a:gd name="connsiteY2" fmla="*/ 6471887 h 6471887"/>
                <a:gd name="connsiteX3" fmla="*/ 0 w 2327355"/>
                <a:gd name="connsiteY3" fmla="*/ 0 h 6471887"/>
                <a:gd name="connsiteX0" fmla="*/ 0 w 2404313"/>
                <a:gd name="connsiteY0" fmla="*/ 0 h 6471887"/>
                <a:gd name="connsiteX1" fmla="*/ 2404313 w 2404313"/>
                <a:gd name="connsiteY1" fmla="*/ 5324528 h 6471887"/>
                <a:gd name="connsiteX2" fmla="*/ 13875 w 2404313"/>
                <a:gd name="connsiteY2" fmla="*/ 6471887 h 6471887"/>
                <a:gd name="connsiteX3" fmla="*/ 0 w 2404313"/>
                <a:gd name="connsiteY3" fmla="*/ 0 h 6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313" h="6471887">
                  <a:moveTo>
                    <a:pt x="0" y="0"/>
                  </a:moveTo>
                  <a:lnTo>
                    <a:pt x="2404313" y="5324528"/>
                  </a:lnTo>
                  <a:lnTo>
                    <a:pt x="13875" y="6471887"/>
                  </a:lnTo>
                  <a:cubicBezTo>
                    <a:pt x="12670" y="4075491"/>
                    <a:pt x="1205" y="2396396"/>
                    <a:pt x="0" y="0"/>
                  </a:cubicBezTo>
                  <a:close/>
                </a:path>
              </a:pathLst>
            </a:custGeom>
            <a:solidFill>
              <a:srgbClr val="24803E"/>
            </a:solidFill>
            <a:ln w="563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s-PA"/>
            </a:p>
          </p:txBody>
        </p:sp>
        <p:pic>
          <p:nvPicPr>
            <p:cNvPr id="8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4AA622A4-DCF2-2B4A-AD76-936B8C88A6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127" y="1790528"/>
              <a:ext cx="3586146" cy="3586146"/>
            </a:xfrm>
            <a:prstGeom prst="rect">
              <a:avLst/>
            </a:prstGeom>
          </p:spPr>
        </p:pic>
      </p:grpSp>
      <p:sp>
        <p:nvSpPr>
          <p:cNvPr id="16" name="Rectángulo 2">
            <a:extLst>
              <a:ext uri="{FF2B5EF4-FFF2-40B4-BE49-F238E27FC236}">
                <a16:creationId xmlns:a16="http://schemas.microsoft.com/office/drawing/2014/main" id="{A6ED6462-BE0D-062F-237F-92E458099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131885" cy="6858000"/>
          </a:xfrm>
          <a:prstGeom prst="rect">
            <a:avLst/>
          </a:prstGeom>
          <a:solidFill>
            <a:srgbClr val="E4CB1A"/>
          </a:solidFill>
          <a:ln w="5639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P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2CFE85-DF73-67A2-C091-504996AB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727" y="1943639"/>
            <a:ext cx="7218069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C" dirty="0"/>
              <a:t>¡Gracias!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57AC9-7DA9-D4B0-9D35-B758241E68F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219130" y="4016163"/>
            <a:ext cx="1613262" cy="1692635"/>
            <a:chOff x="3575585" y="3989530"/>
            <a:chExt cx="1613262" cy="1692635"/>
          </a:xfrm>
        </p:grpSpPr>
        <p:pic>
          <p:nvPicPr>
            <p:cNvPr id="10" name="Picture 9" descr="A qr code with a few black squares&#10;&#10;Description automatically generated">
              <a:extLst>
                <a:ext uri="{FF2B5EF4-FFF2-40B4-BE49-F238E27FC236}">
                  <a16:creationId xmlns:a16="http://schemas.microsoft.com/office/drawing/2014/main" id="{8FCB8812-25C1-4FF1-3CFC-C56D6C396A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954" y="3989530"/>
              <a:ext cx="1292525" cy="12925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07ABCA-F1E8-CCCC-602C-B7A32D87DA5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575585" y="5282055"/>
              <a:ext cx="161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rgbClr val="23378B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www.ciat.org</a:t>
              </a:r>
              <a:endParaRPr lang="en-US" sz="2000" b="1" dirty="0">
                <a:solidFill>
                  <a:srgbClr val="23378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63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31600" y="1461897"/>
            <a:ext cx="4128799" cy="14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47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A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7F564D2-E56A-BD9E-BD41-42F96DC77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466772" y="6504317"/>
            <a:ext cx="1725227" cy="109548"/>
          </a:xfrm>
          <a:prstGeom prst="roundRect">
            <a:avLst/>
          </a:prstGeom>
          <a:solidFill>
            <a:srgbClr val="E5CC1B"/>
          </a:solidFill>
          <a:ln w="5639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PA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3D88CEFA-477C-3948-65F7-3030BC9F05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522" t="49465"/>
          <a:stretch/>
        </p:blipFill>
        <p:spPr>
          <a:xfrm>
            <a:off x="-453327" y="-87048"/>
            <a:ext cx="1291527" cy="1435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AB378-E4D2-995B-5004-556D1676B7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4192" y="6220286"/>
            <a:ext cx="1224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>
                <a:solidFill>
                  <a:srgbClr val="245EA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CIAT</a:t>
            </a:r>
            <a:endParaRPr lang="en-US" sz="3500" b="1">
              <a:solidFill>
                <a:srgbClr val="245EA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2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C0F6A-3BC0-3C7C-A82F-A3E9302A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CF79-AD1B-1F9C-E886-117F904B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6D274-0C77-23CA-7685-887FD3F4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F1510-66A1-B478-0146-CE7FDA4B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F93C7-BF9D-9792-9054-FA18D3F1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8338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0769D-E351-9DDB-EE7E-D13E24B9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485855-55C0-B90E-DBF8-5ABCC3C6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B00DE-9BB2-D7CC-60D7-086AE05F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E76C38-C750-0422-96C3-64679C95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D648B-E1E6-9EF1-4122-FD0306E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071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E73D2-78F0-174C-8B25-645AA455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77194-B64C-E952-6009-257F13042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44067-B5F1-67DD-918F-AD3BE32C5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0E4E07-3937-C40A-856D-9E88F847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A3C596-F752-41DB-9280-E158120D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99D3EF-556F-620F-F65D-7359C24C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010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987B-11AB-1F45-2B08-A2609792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4BF31-648D-5A58-B943-C202ECFD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A6D98E-3889-990B-871E-FA8132936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694CE2-D9F3-4329-C17B-362A0A9A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6C4C34-0F55-AC54-F9AF-EEEED0F4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15EDC-4D6F-77C0-AA59-C7ABD715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49950A-38AA-1F19-D362-DC9E991F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8D56B8-CA51-21AD-5558-FFA29F2B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880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613A8-0A43-12A3-8E04-E3670621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30A7A8-D306-D3AB-1AE0-9FD68A20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104046-3A4E-26E1-4FB1-49643FB2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A205C3-794A-6691-404B-24434CA0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041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4B1892-DF85-604B-E1C0-F7510B22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B2CA9C-392D-7A5C-2F45-08EF0378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43A03D-980B-7B72-845E-3230E829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429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5EDA7-88A9-53B6-EA55-BBDDB154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35C34-730C-3CB6-0A29-BB1EBC4F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0BEE68-4E4B-8B05-73BE-B061060B5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B8B0AE-89E1-CA5F-BF41-3EB7B4B1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E9BC25-77A1-89CD-3815-0271B4B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97856-3562-2D6F-BA0A-0097F0C2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57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1CB65-E607-7CD6-628B-FEF1CC4C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D59775-B1B6-F447-D39E-B1DD17258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929A20-9D9C-E730-117C-2129FF4D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90B2D8-2C55-F54F-A0B2-A0A2D582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8B034-C537-AF5C-7BFA-DF407E5E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74128-C96D-5E5F-EB3C-69248EF6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531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20A2AE-B514-3BCE-3659-CC20737B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09B1C-8EB5-556F-3EF3-3EE07761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D8BA0-1EA7-41A9-2E8A-04CB9AA85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F818D-A0AA-4B30-BAC0-13588B9E0B71}" type="datetimeFigureOut">
              <a:rPr lang="es-PA" smtClean="0"/>
              <a:t>09/14/25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2225E-F734-890D-2223-9F7F191F3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5ACAC-CC7C-EA5D-969F-2967F2750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7E4B81-795E-427C-9B00-1D8897A030A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581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9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3DB6-0931-EF9E-F125-A05D09F7D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867" y="3358337"/>
            <a:ext cx="6816341" cy="6680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Challenges &amp; opportunities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CC39F-229E-E711-C0F7-84EFF590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66" y="1362075"/>
            <a:ext cx="681634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CIAT Experience in Cooperating With Civil Society, Tax Advisors and Companies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FE9BE-8A7E-C195-8790-0628F27F3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Isaác</a:t>
            </a:r>
            <a:r>
              <a:rPr lang="en-US" dirty="0"/>
              <a:t> Gonzalo Arias Esteban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9EAFF-62DB-D883-D622-3CA6C44AD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September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33C9A8-7EE1-334D-8A6C-9B033BF72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International Cooperation and Taxation Director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7463497-42C5-4245-4B1A-0F7E60F5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46" y="165744"/>
            <a:ext cx="1449680" cy="10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7822-88B0-08DF-38C7-06F34858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422F-5A7A-7B5E-F7E0-F7BBDED2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14" y="2441992"/>
            <a:ext cx="8409703" cy="2201663"/>
          </a:xfrm>
        </p:spPr>
        <p:txBody>
          <a:bodyPr>
            <a:noAutofit/>
          </a:bodyPr>
          <a:lstStyle/>
          <a:p>
            <a:r>
              <a:rPr lang="es-PA" dirty="0"/>
              <a:t>Cooperation with Tax Advisors or intermediaries</a:t>
            </a:r>
            <a:endParaRPr lang="es-PA" b="0" dirty="0"/>
          </a:p>
        </p:txBody>
      </p:sp>
    </p:spTree>
    <p:extLst>
      <p:ext uri="{BB962C8B-B14F-4D97-AF65-F5344CB8AC3E}">
        <p14:creationId xmlns:p14="http://schemas.microsoft.com/office/powerpoint/2010/main" val="265702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F7D5-7F47-6E17-E072-F219F4C9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577576C4-97C0-0982-89DB-947C94BB76B0}"/>
              </a:ext>
            </a:extLst>
          </p:cNvPr>
          <p:cNvSpPr/>
          <p:nvPr/>
        </p:nvSpPr>
        <p:spPr>
          <a:xfrm>
            <a:off x="470263" y="561703"/>
            <a:ext cx="3487783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tax advisors are looking for?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Transparency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Certainty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Better services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Efficient communication channels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B32D8548-4246-E6CC-DE67-57E8C4F3C59B}"/>
              </a:ext>
            </a:extLst>
          </p:cNvPr>
          <p:cNvSpPr/>
          <p:nvPr/>
        </p:nvSpPr>
        <p:spPr>
          <a:xfrm>
            <a:off x="4101737" y="561703"/>
            <a:ext cx="3618412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do PTOs do?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Motivate objective discussions on tax issues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Generate innovative ideas and proposals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Identify improvement opportunities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Promote transparency and voluntary compliance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Give training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47D44A41-51E3-B8ED-32BF-24B82BB135A8}"/>
              </a:ext>
            </a:extLst>
          </p:cNvPr>
          <p:cNvSpPr/>
          <p:nvPr/>
        </p:nvSpPr>
        <p:spPr>
          <a:xfrm>
            <a:off x="7863841" y="561703"/>
            <a:ext cx="4180114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Cooperation opportunity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Build bridges at regional and international level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Collect and diseminate feedback from tax advisors (improvement oportunities, ideas, challenges).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Integrate tax intermediaries in open sessions of events.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R&amp;D</a:t>
            </a:r>
          </a:p>
          <a:p>
            <a:endParaRPr lang="es-PA" sz="2100" dirty="0">
              <a:solidFill>
                <a:schemeClr val="accent1"/>
              </a:solidFill>
            </a:endParaRPr>
          </a:p>
          <a:p>
            <a:r>
              <a:rPr lang="es-PA" sz="2100" dirty="0">
                <a:solidFill>
                  <a:schemeClr val="accent1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0025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C8D27-A9AE-ECBD-A874-347E982C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2">
            <a:extLst>
              <a:ext uri="{FF2B5EF4-FFF2-40B4-BE49-F238E27FC236}">
                <a16:creationId xmlns:a16="http://schemas.microsoft.com/office/drawing/2014/main" id="{6CF5C5A2-EBD5-DAFB-9552-446C1C8F2558}"/>
              </a:ext>
            </a:extLst>
          </p:cNvPr>
          <p:cNvSpPr txBox="1">
            <a:spLocks/>
          </p:cNvSpPr>
          <p:nvPr/>
        </p:nvSpPr>
        <p:spPr>
          <a:xfrm>
            <a:off x="1095207" y="280459"/>
            <a:ext cx="10721655" cy="687820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Results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FA3689-2DCB-FFEF-03B2-E879C18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17" y="1127759"/>
            <a:ext cx="4046583" cy="460247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0CE6A6-DEAD-3F27-0378-26DC75800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576" y="1127760"/>
            <a:ext cx="4046584" cy="46024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933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D94C8-142C-3CAD-0729-6D8CD4025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r-American Development Bank - Concordia">
            <a:extLst>
              <a:ext uri="{FF2B5EF4-FFF2-40B4-BE49-F238E27FC236}">
                <a16:creationId xmlns:a16="http://schemas.microsoft.com/office/drawing/2014/main" id="{48E461E3-61B8-9358-34F0-4D9A15DF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43" y="5624845"/>
            <a:ext cx="1340175" cy="11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EB53C13E-6841-8AE8-4179-AACA8123D9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09" y="5844939"/>
            <a:ext cx="1180378" cy="51723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01937B2-611A-9E73-6725-A46FC3F5210E}"/>
              </a:ext>
            </a:extLst>
          </p:cNvPr>
          <p:cNvGraphicFramePr>
            <a:graphicFrameLocks noGrp="1"/>
          </p:cNvGraphicFramePr>
          <p:nvPr/>
        </p:nvGraphicFramePr>
        <p:xfrm>
          <a:off x="458392" y="2121036"/>
          <a:ext cx="4237663" cy="305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663">
                  <a:extLst>
                    <a:ext uri="{9D8B030D-6E8A-4147-A177-3AD203B41FA5}">
                      <a16:colId xmlns:a16="http://schemas.microsoft.com/office/drawing/2014/main" val="1964830404"/>
                    </a:ext>
                  </a:extLst>
                </a:gridCol>
              </a:tblGrid>
              <a:tr h="3058571">
                <a:tc>
                  <a:txBody>
                    <a:bodyPr/>
                    <a:lstStyle/>
                    <a:p>
                      <a:endParaRPr lang="es-419" sz="1800" kern="1200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Sans Serif Collection" panose="020B0502040504020204" pitchFamily="34" charset="0"/>
                        <a:cs typeface="Sans Serif Collection" panose="020B0502040504020204" pitchFamily="34" charset="0"/>
                      </a:endParaRPr>
                    </a:p>
                    <a:p>
                      <a:endParaRPr lang="es-419" sz="1800" kern="1200" noProof="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Sans Serif Collection" panose="020B0502040504020204" pitchFamily="34" charset="0"/>
                        <a:cs typeface="Sans Serif Collection" panose="020B0502040504020204" pitchFamily="34" charset="0"/>
                      </a:endParaRPr>
                    </a:p>
                    <a:p>
                      <a:pPr rtl="0"/>
                      <a:r>
                        <a:rPr lang="es-P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 and international</a:t>
                      </a:r>
                      <a:r>
                        <a:rPr lang="es-PA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</a:p>
                    <a:p>
                      <a:pPr rtl="0"/>
                      <a:r>
                        <a:rPr lang="es-PA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indicators</a:t>
                      </a:r>
                    </a:p>
                    <a:p>
                      <a:pPr rtl="0"/>
                      <a:r>
                        <a:rPr lang="es-P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 resolution</a:t>
                      </a:r>
                    </a:p>
                    <a:p>
                      <a:pPr rtl="0"/>
                      <a:r>
                        <a:rPr lang="es-PA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indicators</a:t>
                      </a:r>
                    </a:p>
                    <a:p>
                      <a:pPr rtl="0"/>
                      <a:r>
                        <a:rPr lang="es-PA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resolution</a:t>
                      </a:r>
                    </a:p>
                    <a:p>
                      <a:pPr rtl="0"/>
                      <a:r>
                        <a:rPr lang="es-PA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indicators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0776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609AA61-DB64-7829-832C-5AEF87EA625A}"/>
              </a:ext>
            </a:extLst>
          </p:cNvPr>
          <p:cNvSpPr txBox="1"/>
          <p:nvPr/>
        </p:nvSpPr>
        <p:spPr>
          <a:xfrm>
            <a:off x="1099751" y="118532"/>
            <a:ext cx="10898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srgbClr val="245EA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Maturity Model on the Prevention and Resolution of Disputes</a:t>
            </a:r>
            <a:endParaRPr lang="en-CA" dirty="0"/>
          </a:p>
        </p:txBody>
      </p:sp>
      <p:graphicFrame>
        <p:nvGraphicFramePr>
          <p:cNvPr id="28" name="Gráfico 16">
            <a:extLst>
              <a:ext uri="{FF2B5EF4-FFF2-40B4-BE49-F238E27FC236}">
                <a16:creationId xmlns:a16="http://schemas.microsoft.com/office/drawing/2014/main" id="{00000000-0008-0000-0900-000011000000}"/>
              </a:ext>
            </a:extLst>
          </p:cNvPr>
          <p:cNvGraphicFramePr>
            <a:graphicFrameLocks/>
          </p:cNvGraphicFramePr>
          <p:nvPr/>
        </p:nvGraphicFramePr>
        <p:xfrm>
          <a:off x="4953935" y="3782257"/>
          <a:ext cx="3190289" cy="279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Gráfico 12">
            <a:extLst>
              <a:ext uri="{FF2B5EF4-FFF2-40B4-BE49-F238E27FC236}">
                <a16:creationId xmlns:a16="http://schemas.microsoft.com/office/drawing/2014/main" id="{00000000-0008-0000-0900-00000D000000}"/>
              </a:ext>
            </a:extLst>
          </p:cNvPr>
          <p:cNvGraphicFramePr>
            <a:graphicFrameLocks/>
          </p:cNvGraphicFramePr>
          <p:nvPr/>
        </p:nvGraphicFramePr>
        <p:xfrm>
          <a:off x="6096000" y="987558"/>
          <a:ext cx="3190289" cy="279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áfico 20">
            <a:extLst>
              <a:ext uri="{FF2B5EF4-FFF2-40B4-BE49-F238E27FC236}">
                <a16:creationId xmlns:a16="http://schemas.microsoft.com/office/drawing/2014/main" id="{00000000-0008-0000-0900-000015000000}"/>
              </a:ext>
            </a:extLst>
          </p:cNvPr>
          <p:cNvGraphicFramePr>
            <a:graphicFrameLocks/>
          </p:cNvGraphicFramePr>
          <p:nvPr/>
        </p:nvGraphicFramePr>
        <p:xfrm>
          <a:off x="8144224" y="3050239"/>
          <a:ext cx="3190289" cy="279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9582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C4DCC-8E2C-2A71-7854-30962BDE0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12D9-96C3-F616-812D-A70EB835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14" y="2441992"/>
            <a:ext cx="8409703" cy="2201663"/>
          </a:xfrm>
        </p:spPr>
        <p:txBody>
          <a:bodyPr>
            <a:noAutofit/>
          </a:bodyPr>
          <a:lstStyle/>
          <a:p>
            <a:r>
              <a:rPr lang="es-PA" dirty="0"/>
              <a:t>Cooperation with Companies</a:t>
            </a:r>
            <a:endParaRPr lang="es-PA" b="0" dirty="0"/>
          </a:p>
        </p:txBody>
      </p:sp>
    </p:spTree>
    <p:extLst>
      <p:ext uri="{BB962C8B-B14F-4D97-AF65-F5344CB8AC3E}">
        <p14:creationId xmlns:p14="http://schemas.microsoft.com/office/powerpoint/2010/main" val="267658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CD03-B1E8-6E5E-7841-7C901255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8C99E23C-5587-0BE2-AB6D-6D7AC0CE1C1D}"/>
              </a:ext>
            </a:extLst>
          </p:cNvPr>
          <p:cNvSpPr/>
          <p:nvPr/>
        </p:nvSpPr>
        <p:spPr>
          <a:xfrm>
            <a:off x="470263" y="561703"/>
            <a:ext cx="3487783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companies are looking for?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Transparency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Certainty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Better services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Communication channels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Legal stability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rgbClr val="FF0000"/>
                </a:solidFill>
              </a:rPr>
              <a:t>Disseminate its P&amp;S</a:t>
            </a:r>
          </a:p>
          <a:p>
            <a:endParaRPr lang="es-PA" sz="2200" dirty="0">
              <a:solidFill>
                <a:schemeClr val="accent1"/>
              </a:solidFill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2C0B67D0-07A3-2CFC-343B-B0B7AD1B6DDD}"/>
              </a:ext>
            </a:extLst>
          </p:cNvPr>
          <p:cNvSpPr/>
          <p:nvPr/>
        </p:nvSpPr>
        <p:spPr>
          <a:xfrm>
            <a:off x="4101737" y="561703"/>
            <a:ext cx="3618412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do PTO do?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Motivate objective discussions on tax issues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Generate innovative ideas and proposals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Identify improvement opportunities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Promote transparency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Give training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EF5E7D5-0E47-BFE7-8130-87EE27FEA972}"/>
              </a:ext>
            </a:extLst>
          </p:cNvPr>
          <p:cNvSpPr/>
          <p:nvPr/>
        </p:nvSpPr>
        <p:spPr>
          <a:xfrm>
            <a:off x="7863841" y="561703"/>
            <a:ext cx="4180114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Cooperation opportunity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Build bridges at regional and international level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Collect and diseminate feedback from TA (improvement oportunities, ideas, challenges).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Learn more about value chains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4912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2BAE1-A270-9771-D5E9-6D1682BC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2">
            <a:extLst>
              <a:ext uri="{FF2B5EF4-FFF2-40B4-BE49-F238E27FC236}">
                <a16:creationId xmlns:a16="http://schemas.microsoft.com/office/drawing/2014/main" id="{D54616A4-8622-EAD6-6FE1-C09D2F1539A4}"/>
              </a:ext>
            </a:extLst>
          </p:cNvPr>
          <p:cNvSpPr txBox="1">
            <a:spLocks/>
          </p:cNvSpPr>
          <p:nvPr/>
        </p:nvSpPr>
        <p:spPr>
          <a:xfrm>
            <a:off x="1095207" y="280459"/>
            <a:ext cx="10721655" cy="687820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Results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0A2A54-5649-D0D7-73A0-4CBD0E66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1349646"/>
            <a:ext cx="7576457" cy="43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5B62-814F-624A-30F5-5E0D0228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Thank you so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04987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EF7C-D630-E876-A7A2-4418C3C4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F8B3-3235-75ED-60ED-00621D4A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14" y="2441992"/>
            <a:ext cx="8409703" cy="2201663"/>
          </a:xfrm>
        </p:spPr>
        <p:txBody>
          <a:bodyPr>
            <a:noAutofit/>
          </a:bodyPr>
          <a:lstStyle/>
          <a:p>
            <a:r>
              <a:rPr lang="es-PA" dirty="0"/>
              <a:t>Q1: How is the culture of tax administrations changing?</a:t>
            </a:r>
            <a:br>
              <a:rPr lang="es-PA" dirty="0"/>
            </a:br>
            <a:br>
              <a:rPr lang="es-PA" dirty="0"/>
            </a:br>
            <a:r>
              <a:rPr lang="es-PA" dirty="0"/>
              <a:t>Q2: How does this affect tax organizations?</a:t>
            </a:r>
            <a:endParaRPr lang="es-PA" b="0" dirty="0"/>
          </a:p>
        </p:txBody>
      </p:sp>
    </p:spTree>
    <p:extLst>
      <p:ext uri="{BB962C8B-B14F-4D97-AF65-F5344CB8AC3E}">
        <p14:creationId xmlns:p14="http://schemas.microsoft.com/office/powerpoint/2010/main" val="231570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20C5F-3A82-1D1D-8E89-4D2AFC56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6E6F8518-C8AE-EF04-4092-641D3F5CF90F}"/>
              </a:ext>
            </a:extLst>
          </p:cNvPr>
          <p:cNvSpPr/>
          <p:nvPr/>
        </p:nvSpPr>
        <p:spPr>
          <a:xfrm>
            <a:off x="470263" y="653143"/>
            <a:ext cx="3944984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Old school TA culture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Everything is secret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Contact with stakeholders leds to corruption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Feedback from stakeholders is unconfortable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TA exists to control not to cooperate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3348946-F129-3B86-60BF-4652F7B2F2FC}"/>
              </a:ext>
            </a:extLst>
          </p:cNvPr>
          <p:cNvSpPr/>
          <p:nvPr/>
        </p:nvSpPr>
        <p:spPr>
          <a:xfrm>
            <a:off x="4537167" y="653143"/>
            <a:ext cx="3944984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New TA culture</a:t>
            </a:r>
          </a:p>
          <a:p>
            <a:pPr algn="ctr"/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Transparency when possible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Interation with stakeholders has positive impact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Feedback from stakeholders is useful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TA exists to control and cooperate</a:t>
            </a:r>
            <a:endParaRPr lang="es-PA" sz="2400" b="1" dirty="0">
              <a:solidFill>
                <a:schemeClr val="accent1"/>
              </a:solidFill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80B33AD-1857-4466-6486-536BCE1CC155}"/>
              </a:ext>
            </a:extLst>
          </p:cNvPr>
          <p:cNvSpPr/>
          <p:nvPr/>
        </p:nvSpPr>
        <p:spPr>
          <a:xfrm>
            <a:off x="8604071" y="653143"/>
            <a:ext cx="3374569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Impact in PTO</a:t>
            </a:r>
          </a:p>
          <a:p>
            <a:pPr algn="ctr"/>
            <a:endParaRPr lang="es-PA" sz="2400" b="1" dirty="0">
              <a:solidFill>
                <a:schemeClr val="accent1"/>
              </a:solidFill>
            </a:endParaRPr>
          </a:p>
          <a:p>
            <a:pPr algn="ctr"/>
            <a:r>
              <a:rPr lang="es-PA" sz="2100" dirty="0">
                <a:solidFill>
                  <a:schemeClr val="accent1"/>
                </a:solidFill>
              </a:rPr>
              <a:t>Open new cooperation opportunities</a:t>
            </a:r>
          </a:p>
          <a:p>
            <a:pPr algn="ctr"/>
            <a:endParaRPr lang="es-PA" sz="2100" dirty="0">
              <a:solidFill>
                <a:schemeClr val="accent1"/>
              </a:solidFill>
            </a:endParaRPr>
          </a:p>
          <a:p>
            <a:pPr algn="ctr"/>
            <a:r>
              <a:rPr lang="es-PA" sz="2100" b="1" dirty="0">
                <a:solidFill>
                  <a:schemeClr val="accent1"/>
                </a:solidFill>
              </a:rPr>
              <a:t>With what objectives?</a:t>
            </a:r>
          </a:p>
          <a:p>
            <a:pPr algn="ctr"/>
            <a:endParaRPr lang="es-PA" sz="2100" dirty="0">
              <a:solidFill>
                <a:schemeClr val="accent1"/>
              </a:solidFill>
            </a:endParaRPr>
          </a:p>
          <a:p>
            <a:pPr algn="ctr"/>
            <a:r>
              <a:rPr lang="es-PA" sz="2100" dirty="0">
                <a:solidFill>
                  <a:schemeClr val="accent1"/>
                </a:solidFill>
              </a:rPr>
              <a:t>Provide more and better products and services</a:t>
            </a:r>
          </a:p>
          <a:p>
            <a:pPr algn="ctr"/>
            <a:endParaRPr lang="es-PA" sz="2100" dirty="0">
              <a:solidFill>
                <a:schemeClr val="accent1"/>
              </a:solidFill>
            </a:endParaRPr>
          </a:p>
          <a:p>
            <a:pPr algn="ctr"/>
            <a:r>
              <a:rPr lang="es-PA" sz="2100" dirty="0">
                <a:solidFill>
                  <a:schemeClr val="accent1"/>
                </a:solidFill>
              </a:rPr>
              <a:t>Mantain more objective discussions</a:t>
            </a:r>
          </a:p>
          <a:p>
            <a:pPr algn="ctr"/>
            <a:endParaRPr lang="es-PA" sz="2100" dirty="0">
              <a:solidFill>
                <a:schemeClr val="accent1"/>
              </a:solidFill>
            </a:endParaRPr>
          </a:p>
          <a:p>
            <a:pPr algn="ctr"/>
            <a:r>
              <a:rPr lang="es-PA" sz="2100" dirty="0">
                <a:solidFill>
                  <a:schemeClr val="accent1"/>
                </a:solidFill>
              </a:rPr>
              <a:t>Promote voluntary compliance</a:t>
            </a:r>
          </a:p>
        </p:txBody>
      </p:sp>
    </p:spTree>
    <p:extLst>
      <p:ext uri="{BB962C8B-B14F-4D97-AF65-F5344CB8AC3E}">
        <p14:creationId xmlns:p14="http://schemas.microsoft.com/office/powerpoint/2010/main" val="53829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99AA-9939-D352-191A-A3BB2E26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D53E-A532-0470-B26D-93D069D4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14" y="2441992"/>
            <a:ext cx="8409703" cy="2201663"/>
          </a:xfrm>
        </p:spPr>
        <p:txBody>
          <a:bodyPr>
            <a:noAutofit/>
          </a:bodyPr>
          <a:lstStyle/>
          <a:p>
            <a:r>
              <a:rPr lang="es-PA" dirty="0"/>
              <a:t>Cooperation with Civil Society (CS)</a:t>
            </a:r>
            <a:endParaRPr lang="es-PA" b="0" dirty="0"/>
          </a:p>
        </p:txBody>
      </p:sp>
    </p:spTree>
    <p:extLst>
      <p:ext uri="{BB962C8B-B14F-4D97-AF65-F5344CB8AC3E}">
        <p14:creationId xmlns:p14="http://schemas.microsoft.com/office/powerpoint/2010/main" val="40330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DB8C-F665-2D0A-29BE-303083FD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2">
            <a:extLst>
              <a:ext uri="{FF2B5EF4-FFF2-40B4-BE49-F238E27FC236}">
                <a16:creationId xmlns:a16="http://schemas.microsoft.com/office/drawing/2014/main" id="{C07B6C07-BEEF-66B8-B6DE-9D9AA0B8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4" y="3304123"/>
            <a:ext cx="2153630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Colegio de Contadores Públicos y Auditores de Guatemala">
            <a:extLst>
              <a:ext uri="{FF2B5EF4-FFF2-40B4-BE49-F238E27FC236}">
                <a16:creationId xmlns:a16="http://schemas.microsoft.com/office/drawing/2014/main" id="{3A1DDE62-A71A-E84B-8563-DA3EDA31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0" y="294807"/>
            <a:ext cx="1804980" cy="8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 descr="IFA Panamá">
            <a:extLst>
              <a:ext uri="{FF2B5EF4-FFF2-40B4-BE49-F238E27FC236}">
                <a16:creationId xmlns:a16="http://schemas.microsoft.com/office/drawing/2014/main" id="{84220BDA-DC19-21B0-570D-287EDD35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1" y="4927741"/>
            <a:ext cx="1952493" cy="15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2" descr="John Christensen steps down as Tax Justice Network chair - Tax Justice ...">
            <a:extLst>
              <a:ext uri="{FF2B5EF4-FFF2-40B4-BE49-F238E27FC236}">
                <a16:creationId xmlns:a16="http://schemas.microsoft.com/office/drawing/2014/main" id="{7893516E-8079-9D98-90FE-B2F36AFCA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37070" r="27227" b="38516"/>
          <a:stretch/>
        </p:blipFill>
        <p:spPr bwMode="auto">
          <a:xfrm>
            <a:off x="3889673" y="411649"/>
            <a:ext cx="3188162" cy="8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4">
            <a:extLst>
              <a:ext uri="{FF2B5EF4-FFF2-40B4-BE49-F238E27FC236}">
                <a16:creationId xmlns:a16="http://schemas.microsoft.com/office/drawing/2014/main" id="{E59CDCA8-2040-8A06-6B0B-C1AD01D0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04" y="3363683"/>
            <a:ext cx="3037334" cy="9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Instituto Ecuatoriano de Derecho Tributario – IEDT">
            <a:extLst>
              <a:ext uri="{FF2B5EF4-FFF2-40B4-BE49-F238E27FC236}">
                <a16:creationId xmlns:a16="http://schemas.microsoft.com/office/drawing/2014/main" id="{63BA1D9C-54D4-8C20-F6DE-453B1B4E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2" y="1551798"/>
            <a:ext cx="3383858" cy="13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0" descr="International Institute for Sustainable Development">
            <a:extLst>
              <a:ext uri="{FF2B5EF4-FFF2-40B4-BE49-F238E27FC236}">
                <a16:creationId xmlns:a16="http://schemas.microsoft.com/office/drawing/2014/main" id="{4411823A-6BFF-1609-FB14-07FA1D6C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0" y="5073251"/>
            <a:ext cx="2761838" cy="12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A09616-0C4B-0668-4624-D7EDD9806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4266" y="1551798"/>
            <a:ext cx="3037334" cy="1597050"/>
          </a:xfrm>
          <a:prstGeom prst="rect">
            <a:avLst/>
          </a:prstGeom>
        </p:spPr>
      </p:pic>
      <p:pic>
        <p:nvPicPr>
          <p:cNvPr id="5" name="Picture 4" descr="Red de Justicia Fiscal – de América Latina y el Caribe">
            <a:extLst>
              <a:ext uri="{FF2B5EF4-FFF2-40B4-BE49-F238E27FC236}">
                <a16:creationId xmlns:a16="http://schemas.microsoft.com/office/drawing/2014/main" id="{466E0FEB-1C82-B6DC-56F1-A722B38F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33" y="281222"/>
            <a:ext cx="2850787" cy="11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ervatorio Iberoamericano de Tributación Internacional - -- | LinkedIn">
            <a:extLst>
              <a:ext uri="{FF2B5EF4-FFF2-40B4-BE49-F238E27FC236}">
                <a16:creationId xmlns:a16="http://schemas.microsoft.com/office/drawing/2014/main" id="{0960D65A-07B1-8E5E-A3C1-CA7B9445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98" y="5151794"/>
            <a:ext cx="2540000" cy="15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egio Internacional de Juristas y Contadores Cijurc">
            <a:extLst>
              <a:ext uri="{FF2B5EF4-FFF2-40B4-BE49-F238E27FC236}">
                <a16:creationId xmlns:a16="http://schemas.microsoft.com/office/drawing/2014/main" id="{A09EC551-D508-868B-259B-9F7172F4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84" y="1930260"/>
            <a:ext cx="1792282" cy="17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D7800B-7BB6-E10A-7BB0-B01915A08C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9955" y="4359112"/>
            <a:ext cx="4134237" cy="585396"/>
          </a:xfrm>
          <a:prstGeom prst="rect">
            <a:avLst/>
          </a:prstGeom>
        </p:spPr>
      </p:pic>
      <p:pic>
        <p:nvPicPr>
          <p:cNvPr id="1034" name="Picture 10" descr="SouthCentre GVA - YouTube">
            <a:extLst>
              <a:ext uri="{FF2B5EF4-FFF2-40B4-BE49-F238E27FC236}">
                <a16:creationId xmlns:a16="http://schemas.microsoft.com/office/drawing/2014/main" id="{984A07EC-11DC-3095-8A5F-0171514B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66" y="1968749"/>
            <a:ext cx="2119665" cy="17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C0D61E6-D38A-0C94-C6DA-584F071E3CAB}"/>
              </a:ext>
            </a:extLst>
          </p:cNvPr>
          <p:cNvSpPr/>
          <p:nvPr/>
        </p:nvSpPr>
        <p:spPr>
          <a:xfrm>
            <a:off x="470263" y="561703"/>
            <a:ext cx="3487783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CS are looking for?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Ideas to improve the tax system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Make their work known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Exert influence in desision´s makers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2913BE29-BD4C-13B6-1866-DC2E574546DE}"/>
              </a:ext>
            </a:extLst>
          </p:cNvPr>
          <p:cNvSpPr/>
          <p:nvPr/>
        </p:nvSpPr>
        <p:spPr>
          <a:xfrm>
            <a:off x="4101737" y="561703"/>
            <a:ext cx="3618412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What do PTOs do? </a:t>
            </a:r>
          </a:p>
          <a:p>
            <a:pPr algn="ctr"/>
            <a:endParaRPr lang="es-PA" sz="2200" b="1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Support tax administrations through products and services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Motivates dialogue between the tax administration and its stakeholders at regional/international level.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F1B566F-723E-98E2-9506-812D578F4B32}"/>
              </a:ext>
            </a:extLst>
          </p:cNvPr>
          <p:cNvSpPr/>
          <p:nvPr/>
        </p:nvSpPr>
        <p:spPr>
          <a:xfrm>
            <a:off x="7863841" y="561703"/>
            <a:ext cx="4180114" cy="55517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accent1"/>
                </a:solidFill>
              </a:rPr>
              <a:t>Cooperation opportunity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Develop new products, services and forums.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Use existing products,  services, and forums.</a:t>
            </a:r>
          </a:p>
          <a:p>
            <a:endParaRPr lang="es-PA" sz="2200" dirty="0">
              <a:solidFill>
                <a:schemeClr val="accent1"/>
              </a:solidFill>
            </a:endParaRPr>
          </a:p>
          <a:p>
            <a:r>
              <a:rPr lang="es-PA" sz="2200" dirty="0">
                <a:solidFill>
                  <a:schemeClr val="accent1"/>
                </a:solidFill>
              </a:rPr>
              <a:t>Diseminate innovative ideas</a:t>
            </a:r>
          </a:p>
        </p:txBody>
      </p:sp>
    </p:spTree>
    <p:extLst>
      <p:ext uri="{BB962C8B-B14F-4D97-AF65-F5344CB8AC3E}">
        <p14:creationId xmlns:p14="http://schemas.microsoft.com/office/powerpoint/2010/main" val="21196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E313-BD50-A654-A785-72D1D5D67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2">
            <a:extLst>
              <a:ext uri="{FF2B5EF4-FFF2-40B4-BE49-F238E27FC236}">
                <a16:creationId xmlns:a16="http://schemas.microsoft.com/office/drawing/2014/main" id="{7ED4BACD-E9F0-6166-64BA-0B7C55E540B7}"/>
              </a:ext>
            </a:extLst>
          </p:cNvPr>
          <p:cNvSpPr txBox="1">
            <a:spLocks/>
          </p:cNvSpPr>
          <p:nvPr/>
        </p:nvSpPr>
        <p:spPr>
          <a:xfrm>
            <a:off x="1095207" y="280459"/>
            <a:ext cx="10721655" cy="687820"/>
          </a:xfrm>
          <a:prstGeom prst="round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9189C-6C28-CBE1-C910-B6C3AC31F9EA}"/>
              </a:ext>
            </a:extLst>
          </p:cNvPr>
          <p:cNvSpPr txBox="1"/>
          <p:nvPr/>
        </p:nvSpPr>
        <p:spPr>
          <a:xfrm>
            <a:off x="5082959" y="968280"/>
            <a:ext cx="6629400" cy="5180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es-419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A" sz="2400" dirty="0"/>
              <a:t>Executive Summary</a:t>
            </a:r>
          </a:p>
          <a:p>
            <a:r>
              <a:rPr lang="es-PA" sz="2400" dirty="0"/>
              <a:t>1. Introduction</a:t>
            </a:r>
          </a:p>
          <a:p>
            <a:r>
              <a:rPr lang="es-PA" sz="2400" dirty="0"/>
              <a:t>2. Trusts and the Abuse of Opacity</a:t>
            </a:r>
          </a:p>
          <a:p>
            <a:r>
              <a:rPr lang="es-PA" sz="2400" dirty="0"/>
              <a:t>3. Trusts as a Tool to Avoid and Evade Tax Payments</a:t>
            </a:r>
          </a:p>
          <a:p>
            <a:r>
              <a:rPr lang="es-PA" sz="2400" dirty="0"/>
              <a:t>4. Other Structures to Hide the Beneficial Owner and Avoid Taxes</a:t>
            </a:r>
          </a:p>
          <a:p>
            <a:r>
              <a:rPr lang="es-PA" sz="2400" dirty="0"/>
              <a:t>5. Steps to Identify and Analyze a Complex Structure</a:t>
            </a:r>
          </a:p>
          <a:p>
            <a:r>
              <a:rPr lang="es-PA" sz="2400" dirty="0"/>
              <a:t>6. Proposed Regulations</a:t>
            </a:r>
          </a:p>
          <a:p>
            <a:r>
              <a:rPr lang="es-PA" sz="2400" dirty="0"/>
              <a:t>References</a:t>
            </a:r>
          </a:p>
          <a:p>
            <a:r>
              <a:rPr lang="es-PA" sz="2400" dirty="0"/>
              <a:t>Appendix</a:t>
            </a:r>
          </a:p>
          <a:p>
            <a:pPr>
              <a:spcAft>
                <a:spcPts val="800"/>
              </a:spcAft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2BC96A-213E-11B9-5D75-32B8F2585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04" y="968279"/>
            <a:ext cx="3962241" cy="51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E8D595-A110-F7D2-9D22-86B9FF24A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77" y="485840"/>
            <a:ext cx="9444446" cy="55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C644EA-D4C5-9477-731E-887721E2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79" y="0"/>
            <a:ext cx="552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CE26772C2AD469CAA27BDAA8EA201" ma:contentTypeVersion="23" ma:contentTypeDescription="Create a new document." ma:contentTypeScope="" ma:versionID="72b73cd9f246f9436bb2f31502fadebd">
  <xsd:schema xmlns:xsd="http://www.w3.org/2001/XMLSchema" xmlns:xs="http://www.w3.org/2001/XMLSchema" xmlns:p="http://schemas.microsoft.com/office/2006/metadata/properties" xmlns:ns1="http://schemas.microsoft.com/sharepoint/v3" xmlns:ns2="69ffee90-265c-465f-a70b-47d3979e4ae6" xmlns:ns3="68a160cd-ed63-4a95-bc0c-59b4fccbeab8" targetNamespace="http://schemas.microsoft.com/office/2006/metadata/properties" ma:root="true" ma:fieldsID="899cb514e7de899f45ca6aca7013c0fe" ns1:_="" ns2:_="" ns3:_="">
    <xsd:import namespace="http://schemas.microsoft.com/sharepoint/v3"/>
    <xsd:import namespace="69ffee90-265c-465f-a70b-47d3979e4ae6"/>
    <xsd:import namespace="68a160cd-ed63-4a95-bc0c-59b4fccbea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fee90-265c-465f-a70b-47d3979e4a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1fd582e-bede-417b-a918-03649833cb5b}" ma:internalName="TaxCatchAll" ma:showField="CatchAllData" ma:web="69ffee90-265c-465f-a70b-47d3979e4a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60cd-ed63-4a95-bc0c-59b4fccbea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c8662771-029b-4fac-8cc7-ce2a2ae17b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8a160cd-ed63-4a95-bc0c-59b4fccbeab8">
      <Terms xmlns="http://schemas.microsoft.com/office/infopath/2007/PartnerControls"/>
    </lcf76f155ced4ddcb4097134ff3c332f>
    <_ip_UnifiedCompliancePolicyProperties xmlns="http://schemas.microsoft.com/sharepoint/v3" xsi:nil="true"/>
    <TaxCatchAll xmlns="69ffee90-265c-465f-a70b-47d3979e4ae6" xsi:nil="true"/>
    <_dlc_DocId xmlns="69ffee90-265c-465f-a70b-47d3979e4ae6">AYDW7MS43XSZ-237423774-432674</_dlc_DocId>
    <_dlc_DocIdUrl xmlns="69ffee90-265c-465f-a70b-47d3979e4ae6">
      <Url>https://ciatorg.sharepoint.com/sites/cds/_layouts/15/DocIdRedir.aspx?ID=AYDW7MS43XSZ-237423774-432674</Url>
      <Description>AYDW7MS43XSZ-237423774-432674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35203-395B-41B3-8913-4048C9C2F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ffee90-265c-465f-a70b-47d3979e4ae6"/>
    <ds:schemaRef ds:uri="68a160cd-ed63-4a95-bc0c-59b4fccbe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610F03-2DD1-4203-AD96-05FDD2C3399A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69ffee90-265c-465f-a70b-47d3979e4ae6"/>
    <ds:schemaRef ds:uri="http://schemas.openxmlformats.org/package/2006/metadata/core-properties"/>
    <ds:schemaRef ds:uri="http://schemas.microsoft.com/office/infopath/2007/PartnerControls"/>
    <ds:schemaRef ds:uri="68a160cd-ed63-4a95-bc0c-59b4fccbeab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0EB28A6-1898-415A-B683-3E85A2F6E7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4C0C0A-BDDC-48FA-BFD8-318477B54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480</Words>
  <Application>Microsoft Macintosh PowerPoint</Application>
  <PresentationFormat>Widescreen</PresentationFormat>
  <Paragraphs>164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de Office</vt:lpstr>
      <vt:lpstr>The CIAT Experience in Cooperating With Civil Society, Tax Advisors and Companies</vt:lpstr>
      <vt:lpstr>Q1: How is the culture of tax administrations changing?  Q2: How does this affect tax organizations?</vt:lpstr>
      <vt:lpstr>PowerPoint Presentation</vt:lpstr>
      <vt:lpstr>Cooperation with Civil Society (CS)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Cooperation with Tax Advisors or intermediaries</vt:lpstr>
      <vt:lpstr>PowerPoint Presentation</vt:lpstr>
      <vt:lpstr>PowerPoint Presentation</vt:lpstr>
      <vt:lpstr>PowerPoint Presentation</vt:lpstr>
      <vt:lpstr>Cooperation with Companies</vt:lpstr>
      <vt:lpstr>PowerPoint Presentation</vt:lpstr>
      <vt:lpstr>PowerPoint Presentation</vt:lpstr>
      <vt:lpstr>Thank you so much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Rodriguez</dc:creator>
  <cp:lastModifiedBy>Nyatefe NYATEFE WOLALI</cp:lastModifiedBy>
  <cp:revision>7</cp:revision>
  <cp:lastPrinted>2025-09-11T19:20:30Z</cp:lastPrinted>
  <dcterms:created xsi:type="dcterms:W3CDTF">2024-08-23T02:07:39Z</dcterms:created>
  <dcterms:modified xsi:type="dcterms:W3CDTF">2025-09-14T03:27:00Z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0x010100793CE26772C2AD469CAA27BDAA8EA201</vt:lpwstr>
  </property>
  <property fmtid="{D5CDD505-2E9C-101B-9397-08002B2CF9AE}" pid="3" name="_dlc_DocIdItemGuid">
    <vt:lpwstr>ee8af3c1-24de-481c-a682-0e6e52a6e01b</vt:lpwstr>
  </property>
</Properties>
</file>