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7" r:id="rId1"/>
  </p:sldMasterIdLst>
  <p:notesMasterIdLst>
    <p:notesMasterId r:id="rId16"/>
  </p:notesMasterIdLst>
  <p:sldIdLst>
    <p:sldId id="800" r:id="rId2"/>
    <p:sldId id="953" r:id="rId3"/>
    <p:sldId id="965" r:id="rId4"/>
    <p:sldId id="955" r:id="rId5"/>
    <p:sldId id="966" r:id="rId6"/>
    <p:sldId id="967" r:id="rId7"/>
    <p:sldId id="968" r:id="rId8"/>
    <p:sldId id="969" r:id="rId9"/>
    <p:sldId id="971" r:id="rId10"/>
    <p:sldId id="972" r:id="rId11"/>
    <p:sldId id="974" r:id="rId12"/>
    <p:sldId id="975" r:id="rId13"/>
    <p:sldId id="963" r:id="rId14"/>
    <p:sldId id="8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01" pos="7678" userDrawn="1">
          <p15:clr>
            <a:srgbClr val="A4A3A4"/>
          </p15:clr>
        </p15:guide>
        <p15:guide id="104" orient="horz" pos="43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004C22"/>
    <a:srgbClr val="293352"/>
    <a:srgbClr val="363F49"/>
    <a:srgbClr val="414E5E"/>
    <a:srgbClr val="4D4E4E"/>
    <a:srgbClr val="EA5F4C"/>
    <a:srgbClr val="E97655"/>
    <a:srgbClr val="E8915C"/>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7532" autoAdjust="0"/>
  </p:normalViewPr>
  <p:slideViewPr>
    <p:cSldViewPr snapToGrid="0" snapToObjects="1">
      <p:cViewPr varScale="1">
        <p:scale>
          <a:sx n="43" d="100"/>
          <a:sy n="43" d="100"/>
        </p:scale>
        <p:origin x="280" y="1024"/>
      </p:cViewPr>
      <p:guideLst>
        <p:guide pos="7678"/>
        <p:guide orient="horz" pos="4320"/>
      </p:guideLst>
    </p:cSldViewPr>
  </p:slideViewPr>
  <p:notesTextViewPr>
    <p:cViewPr>
      <p:scale>
        <a:sx n="100" d="100"/>
        <a:sy n="100" d="100"/>
      </p:scale>
      <p:origin x="0" y="0"/>
    </p:cViewPr>
  </p:notesTextViewPr>
  <p:sorterViewPr>
    <p:cViewPr>
      <p:scale>
        <a:sx n="24" d="100"/>
        <a:sy n="24"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9/17/25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txBody>
          <a:bodyPr/>
          <a:lstStyle/>
          <a:p>
            <a:endParaRPr lang="en-SL"/>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81220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SL"/>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13</a:t>
            </a:fld>
            <a:endParaRPr lang="en-US" dirty="0"/>
          </a:p>
        </p:txBody>
      </p:sp>
    </p:spTree>
    <p:extLst>
      <p:ext uri="{BB962C8B-B14F-4D97-AF65-F5344CB8AC3E}">
        <p14:creationId xmlns:p14="http://schemas.microsoft.com/office/powerpoint/2010/main" val="739662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txBody>
          <a:bodyPr/>
          <a:lstStyle/>
          <a:p>
            <a:endParaRPr lang="en-SL"/>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14</a:t>
            </a:fld>
            <a:endParaRPr lang="en-US" dirty="0"/>
          </a:p>
        </p:txBody>
      </p:sp>
    </p:spTree>
    <p:extLst>
      <p:ext uri="{BB962C8B-B14F-4D97-AF65-F5344CB8AC3E}">
        <p14:creationId xmlns:p14="http://schemas.microsoft.com/office/powerpoint/2010/main" val="196977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011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1_Blank">
    <p:spTree>
      <p:nvGrpSpPr>
        <p:cNvPr id="1" name=""/>
        <p:cNvGrpSpPr/>
        <p:nvPr/>
      </p:nvGrpSpPr>
      <p:grpSpPr>
        <a:xfrm>
          <a:off x="0" y="0"/>
          <a:ext cx="0" cy="0"/>
          <a:chOff x="0" y="0"/>
          <a:chExt cx="0" cy="0"/>
        </a:xfrm>
      </p:grpSpPr>
      <p:sp>
        <p:nvSpPr>
          <p:cNvPr id="5" name="Picture Placeholder 13"/>
          <p:cNvSpPr>
            <a:spLocks noGrp="1"/>
          </p:cNvSpPr>
          <p:nvPr>
            <p:ph type="pic" sz="quarter" idx="27"/>
          </p:nvPr>
        </p:nvSpPr>
        <p:spPr>
          <a:xfrm>
            <a:off x="13513706" y="4534812"/>
            <a:ext cx="9151442" cy="5667633"/>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398865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2_Blank">
    <p:spTree>
      <p:nvGrpSpPr>
        <p:cNvPr id="1" name=""/>
        <p:cNvGrpSpPr/>
        <p:nvPr/>
      </p:nvGrpSpPr>
      <p:grpSpPr>
        <a:xfrm>
          <a:off x="0" y="0"/>
          <a:ext cx="0" cy="0"/>
          <a:chOff x="0" y="0"/>
          <a:chExt cx="0" cy="0"/>
        </a:xfrm>
      </p:grpSpPr>
      <p:sp>
        <p:nvSpPr>
          <p:cNvPr id="5" name="Picture Placeholder 13"/>
          <p:cNvSpPr>
            <a:spLocks noGrp="1"/>
          </p:cNvSpPr>
          <p:nvPr>
            <p:ph type="pic" sz="quarter" idx="27"/>
          </p:nvPr>
        </p:nvSpPr>
        <p:spPr>
          <a:xfrm>
            <a:off x="1363851" y="3420381"/>
            <a:ext cx="8949729" cy="539496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578990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Blank">
    <p:spTree>
      <p:nvGrpSpPr>
        <p:cNvPr id="1" name=""/>
        <p:cNvGrpSpPr/>
        <p:nvPr/>
      </p:nvGrpSpPr>
      <p:grpSpPr>
        <a:xfrm>
          <a:off x="0" y="0"/>
          <a:ext cx="0" cy="0"/>
          <a:chOff x="0" y="0"/>
          <a:chExt cx="0" cy="0"/>
        </a:xfrm>
      </p:grpSpPr>
      <p:sp>
        <p:nvSpPr>
          <p:cNvPr id="5" name="Picture Placeholder 13"/>
          <p:cNvSpPr>
            <a:spLocks noGrp="1"/>
          </p:cNvSpPr>
          <p:nvPr>
            <p:ph type="pic" sz="quarter" idx="27"/>
          </p:nvPr>
        </p:nvSpPr>
        <p:spPr>
          <a:xfrm>
            <a:off x="14517126" y="2793603"/>
            <a:ext cx="6472241" cy="8651989"/>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1882433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laceholderName">
    <p:spTree>
      <p:nvGrpSpPr>
        <p:cNvPr id="1" name=""/>
        <p:cNvGrpSpPr/>
        <p:nvPr/>
      </p:nvGrpSpPr>
      <p:grpSpPr>
        <a:xfrm>
          <a:off x="0" y="0"/>
          <a:ext cx="0" cy="0"/>
          <a:chOff x="0" y="0"/>
          <a:chExt cx="0" cy="0"/>
        </a:xfrm>
      </p:grpSpPr>
      <p:sp>
        <p:nvSpPr>
          <p:cNvPr id="5" name="Picture Placeholder 13"/>
          <p:cNvSpPr>
            <a:spLocks noGrp="1"/>
          </p:cNvSpPr>
          <p:nvPr>
            <p:ph type="pic" sz="quarter" idx="27"/>
          </p:nvPr>
        </p:nvSpPr>
        <p:spPr>
          <a:xfrm>
            <a:off x="13776945" y="0"/>
            <a:ext cx="7298860" cy="137160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300105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laceholderIMG">
    <p:spTree>
      <p:nvGrpSpPr>
        <p:cNvPr id="1" name=""/>
        <p:cNvGrpSpPr/>
        <p:nvPr/>
      </p:nvGrpSpPr>
      <p:grpSpPr>
        <a:xfrm>
          <a:off x="0" y="0"/>
          <a:ext cx="0" cy="0"/>
          <a:chOff x="0" y="0"/>
          <a:chExt cx="0" cy="0"/>
        </a:xfrm>
      </p:grpSpPr>
      <p:sp>
        <p:nvSpPr>
          <p:cNvPr id="17" name="Picture Placeholder 13"/>
          <p:cNvSpPr>
            <a:spLocks noGrp="1"/>
          </p:cNvSpPr>
          <p:nvPr>
            <p:ph type="pic" sz="quarter" idx="27"/>
          </p:nvPr>
        </p:nvSpPr>
        <p:spPr>
          <a:xfrm>
            <a:off x="14771496" y="-59312"/>
            <a:ext cx="9606154" cy="13775311"/>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1050367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laceholderIMG">
    <p:spTree>
      <p:nvGrpSpPr>
        <p:cNvPr id="1" name=""/>
        <p:cNvGrpSpPr/>
        <p:nvPr/>
      </p:nvGrpSpPr>
      <p:grpSpPr>
        <a:xfrm>
          <a:off x="0" y="0"/>
          <a:ext cx="0" cy="0"/>
          <a:chOff x="0" y="0"/>
          <a:chExt cx="0" cy="0"/>
        </a:xfrm>
      </p:grpSpPr>
      <p:sp>
        <p:nvSpPr>
          <p:cNvPr id="20" name="Picture Placeholder 13"/>
          <p:cNvSpPr>
            <a:spLocks noGrp="1"/>
          </p:cNvSpPr>
          <p:nvPr>
            <p:ph type="pic" sz="quarter" idx="36"/>
          </p:nvPr>
        </p:nvSpPr>
        <p:spPr>
          <a:xfrm>
            <a:off x="-1" y="-38100"/>
            <a:ext cx="8125883"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21" name="Picture Placeholder 13"/>
          <p:cNvSpPr>
            <a:spLocks noGrp="1"/>
          </p:cNvSpPr>
          <p:nvPr>
            <p:ph type="pic" sz="quarter" idx="37"/>
          </p:nvPr>
        </p:nvSpPr>
        <p:spPr>
          <a:xfrm>
            <a:off x="16251767" y="-38100"/>
            <a:ext cx="8125883"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22" name="Picture Placeholder 13"/>
          <p:cNvSpPr>
            <a:spLocks noGrp="1"/>
          </p:cNvSpPr>
          <p:nvPr>
            <p:ph type="pic" sz="quarter" idx="38"/>
          </p:nvPr>
        </p:nvSpPr>
        <p:spPr>
          <a:xfrm>
            <a:off x="8125884" y="6896100"/>
            <a:ext cx="8125883" cy="68199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380978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PlaceholderIMG">
    <p:spTree>
      <p:nvGrpSpPr>
        <p:cNvPr id="1" name=""/>
        <p:cNvGrpSpPr/>
        <p:nvPr/>
      </p:nvGrpSpPr>
      <p:grpSpPr>
        <a:xfrm>
          <a:off x="0" y="0"/>
          <a:ext cx="0" cy="0"/>
          <a:chOff x="0" y="0"/>
          <a:chExt cx="0" cy="0"/>
        </a:xfrm>
      </p:grpSpPr>
      <p:sp>
        <p:nvSpPr>
          <p:cNvPr id="20" name="Picture Placeholder 13"/>
          <p:cNvSpPr>
            <a:spLocks noGrp="1"/>
          </p:cNvSpPr>
          <p:nvPr>
            <p:ph type="pic" sz="quarter" idx="36"/>
          </p:nvPr>
        </p:nvSpPr>
        <p:spPr>
          <a:xfrm>
            <a:off x="-1" y="6781800"/>
            <a:ext cx="8125883"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21" name="Picture Placeholder 13"/>
          <p:cNvSpPr>
            <a:spLocks noGrp="1"/>
          </p:cNvSpPr>
          <p:nvPr>
            <p:ph type="pic" sz="quarter" idx="37"/>
          </p:nvPr>
        </p:nvSpPr>
        <p:spPr>
          <a:xfrm>
            <a:off x="16251767" y="6781800"/>
            <a:ext cx="8125883"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22" name="Picture Placeholder 13"/>
          <p:cNvSpPr>
            <a:spLocks noGrp="1"/>
          </p:cNvSpPr>
          <p:nvPr>
            <p:ph type="pic" sz="quarter" idx="38"/>
          </p:nvPr>
        </p:nvSpPr>
        <p:spPr>
          <a:xfrm>
            <a:off x="8125883" y="0"/>
            <a:ext cx="8125883" cy="67818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69130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PlaceholderIMG">
    <p:spTree>
      <p:nvGrpSpPr>
        <p:cNvPr id="1" name=""/>
        <p:cNvGrpSpPr/>
        <p:nvPr/>
      </p:nvGrpSpPr>
      <p:grpSpPr>
        <a:xfrm>
          <a:off x="0" y="0"/>
          <a:ext cx="0" cy="0"/>
          <a:chOff x="0" y="0"/>
          <a:chExt cx="0" cy="0"/>
        </a:xfrm>
      </p:grpSpPr>
      <p:sp>
        <p:nvSpPr>
          <p:cNvPr id="20" name="Picture Placeholder 13"/>
          <p:cNvSpPr>
            <a:spLocks noGrp="1"/>
          </p:cNvSpPr>
          <p:nvPr>
            <p:ph type="pic" sz="quarter" idx="36"/>
          </p:nvPr>
        </p:nvSpPr>
        <p:spPr>
          <a:xfrm>
            <a:off x="-1" y="-38100"/>
            <a:ext cx="8125883"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9" name="Picture Placeholder 13"/>
          <p:cNvSpPr>
            <a:spLocks noGrp="1"/>
          </p:cNvSpPr>
          <p:nvPr>
            <p:ph type="pic" sz="quarter" idx="38"/>
          </p:nvPr>
        </p:nvSpPr>
        <p:spPr>
          <a:xfrm>
            <a:off x="8125884" y="6896100"/>
            <a:ext cx="8125882"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10" name="Picture Placeholder 13"/>
          <p:cNvSpPr>
            <a:spLocks noGrp="1"/>
          </p:cNvSpPr>
          <p:nvPr>
            <p:ph type="pic" sz="quarter" idx="39"/>
          </p:nvPr>
        </p:nvSpPr>
        <p:spPr>
          <a:xfrm>
            <a:off x="16251764" y="6896100"/>
            <a:ext cx="8125882"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285452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PlaceholderIMG">
    <p:spTree>
      <p:nvGrpSpPr>
        <p:cNvPr id="1" name=""/>
        <p:cNvGrpSpPr/>
        <p:nvPr/>
      </p:nvGrpSpPr>
      <p:grpSpPr>
        <a:xfrm>
          <a:off x="0" y="0"/>
          <a:ext cx="0" cy="0"/>
          <a:chOff x="0" y="0"/>
          <a:chExt cx="0" cy="0"/>
        </a:xfrm>
      </p:grpSpPr>
      <p:sp>
        <p:nvSpPr>
          <p:cNvPr id="8" name="Picture Placeholder 13"/>
          <p:cNvSpPr>
            <a:spLocks noGrp="1"/>
          </p:cNvSpPr>
          <p:nvPr>
            <p:ph type="pic" sz="quarter" idx="36"/>
          </p:nvPr>
        </p:nvSpPr>
        <p:spPr>
          <a:xfrm>
            <a:off x="0" y="-76200"/>
            <a:ext cx="12188824"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9" name="Picture Placeholder 13"/>
          <p:cNvSpPr>
            <a:spLocks noGrp="1"/>
          </p:cNvSpPr>
          <p:nvPr>
            <p:ph type="pic" sz="quarter" idx="37"/>
          </p:nvPr>
        </p:nvSpPr>
        <p:spPr>
          <a:xfrm>
            <a:off x="12188824" y="6896100"/>
            <a:ext cx="12188824" cy="69342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1425888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Master Slide">
    <p:spTree>
      <p:nvGrpSpPr>
        <p:cNvPr id="1" name=""/>
        <p:cNvGrpSpPr/>
        <p:nvPr/>
      </p:nvGrpSpPr>
      <p:grpSpPr>
        <a:xfrm>
          <a:off x="0" y="0"/>
          <a:ext cx="0" cy="0"/>
          <a:chOff x="0" y="0"/>
          <a:chExt cx="0" cy="0"/>
        </a:xfrm>
      </p:grpSpPr>
      <p:sp>
        <p:nvSpPr>
          <p:cNvPr id="11" name="Shape 11"/>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81954264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6" name="Picture Placeholder 13"/>
          <p:cNvSpPr>
            <a:spLocks noGrp="1"/>
          </p:cNvSpPr>
          <p:nvPr>
            <p:ph type="pic" sz="quarter" idx="13"/>
          </p:nvPr>
        </p:nvSpPr>
        <p:spPr>
          <a:xfrm>
            <a:off x="1572296" y="4970400"/>
            <a:ext cx="9573596" cy="7332435"/>
          </a:xfrm>
          <a:solidFill>
            <a:schemeClr val="bg1">
              <a:lumMod val="95000"/>
            </a:schemeClr>
          </a:solidFill>
          <a:effectLst/>
        </p:spPr>
        <p:txBody>
          <a:bodyPr>
            <a:normAutofit/>
          </a:bodyPr>
          <a:lstStyle>
            <a:lvl1pPr marL="0" indent="0">
              <a:buNone/>
              <a:defRPr sz="42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1026574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Projects 2">
    <p:spTree>
      <p:nvGrpSpPr>
        <p:cNvPr id="1" name=""/>
        <p:cNvGrpSpPr/>
        <p:nvPr/>
      </p:nvGrpSpPr>
      <p:grpSpPr>
        <a:xfrm>
          <a:off x="0" y="0"/>
          <a:ext cx="0" cy="0"/>
          <a:chOff x="0" y="0"/>
          <a:chExt cx="0" cy="0"/>
        </a:xfrm>
      </p:grpSpPr>
      <p:sp>
        <p:nvSpPr>
          <p:cNvPr id="8" name="Picture Placeholder 13"/>
          <p:cNvSpPr>
            <a:spLocks noGrp="1"/>
          </p:cNvSpPr>
          <p:nvPr>
            <p:ph type="pic" sz="quarter" idx="22"/>
          </p:nvPr>
        </p:nvSpPr>
        <p:spPr>
          <a:xfrm>
            <a:off x="2638493" y="3277730"/>
            <a:ext cx="7848601" cy="8280400"/>
          </a:xfrm>
          <a:solidFill>
            <a:schemeClr val="bg1">
              <a:lumMod val="95000"/>
            </a:schemeClr>
          </a:solidFill>
          <a:effectLst/>
        </p:spPr>
        <p:txBody>
          <a:bodyPr>
            <a:normAutofit/>
          </a:bodyPr>
          <a:lstStyle>
            <a:lvl1pPr marL="0" indent="0">
              <a:buNone/>
              <a:defRPr sz="2800" b="1">
                <a:ln>
                  <a:noFill/>
                </a:ln>
                <a:solidFill>
                  <a:schemeClr val="tx2"/>
                </a:solidFill>
                <a:latin typeface="Roboto" charset="0"/>
                <a:ea typeface="Roboto" charset="0"/>
                <a:cs typeface="Roboto" charset="0"/>
              </a:defRPr>
            </a:lvl1pPr>
          </a:lstStyle>
          <a:p>
            <a:endParaRPr lang="en-US" dirty="0"/>
          </a:p>
        </p:txBody>
      </p:sp>
    </p:spTree>
    <p:extLst>
      <p:ext uri="{BB962C8B-B14F-4D97-AF65-F5344CB8AC3E}">
        <p14:creationId xmlns:p14="http://schemas.microsoft.com/office/powerpoint/2010/main" val="186935758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6_Blank">
    <p:spTree>
      <p:nvGrpSpPr>
        <p:cNvPr id="1" name=""/>
        <p:cNvGrpSpPr/>
        <p:nvPr/>
      </p:nvGrpSpPr>
      <p:grpSpPr>
        <a:xfrm>
          <a:off x="0" y="0"/>
          <a:ext cx="0" cy="0"/>
          <a:chOff x="0" y="0"/>
          <a:chExt cx="0" cy="0"/>
        </a:xfrm>
      </p:grpSpPr>
      <p:sp>
        <p:nvSpPr>
          <p:cNvPr id="6" name="Picture Placeholder 13"/>
          <p:cNvSpPr>
            <a:spLocks noGrp="1"/>
          </p:cNvSpPr>
          <p:nvPr>
            <p:ph type="pic" sz="quarter" idx="13"/>
          </p:nvPr>
        </p:nvSpPr>
        <p:spPr>
          <a:xfrm>
            <a:off x="13001630" y="3763981"/>
            <a:ext cx="9740899" cy="8402302"/>
          </a:xfrm>
          <a:solidFill>
            <a:schemeClr val="bg1">
              <a:lumMod val="95000"/>
            </a:schemeClr>
          </a:solidFill>
          <a:effectLst/>
        </p:spPr>
        <p:txBody>
          <a:bodyPr>
            <a:normAutofit/>
          </a:bodyPr>
          <a:lstStyle>
            <a:lvl1pPr marL="0" indent="0">
              <a:buNone/>
              <a:defRPr sz="42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398150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2876874" y="5100492"/>
            <a:ext cx="2961091" cy="2961861"/>
          </a:xfrm>
          <a:prstGeom prst="rect">
            <a:avLst/>
          </a:prstGeom>
          <a:solidFill>
            <a:schemeClr val="bg1">
              <a:lumMod val="95000"/>
            </a:schemeClr>
          </a:solidFill>
        </p:spPr>
        <p:txBody>
          <a:bodyPr>
            <a:normAutofit/>
          </a:bodyPr>
          <a:lstStyle>
            <a:lvl1pPr>
              <a:defRPr sz="2399"/>
            </a:lvl1pPr>
          </a:lstStyle>
          <a:p>
            <a:r>
              <a:rPr lang="en-US" dirty="0"/>
              <a:t>Drag picture</a:t>
            </a:r>
          </a:p>
        </p:txBody>
      </p:sp>
      <p:sp>
        <p:nvSpPr>
          <p:cNvPr id="13" name="Picture Placeholder 2"/>
          <p:cNvSpPr>
            <a:spLocks noGrp="1"/>
          </p:cNvSpPr>
          <p:nvPr>
            <p:ph type="pic" sz="quarter" idx="11"/>
          </p:nvPr>
        </p:nvSpPr>
        <p:spPr>
          <a:xfrm>
            <a:off x="13908697" y="5100492"/>
            <a:ext cx="2961091" cy="2961861"/>
          </a:xfrm>
          <a:prstGeom prst="rect">
            <a:avLst/>
          </a:prstGeom>
          <a:solidFill>
            <a:schemeClr val="bg1">
              <a:lumMod val="95000"/>
            </a:schemeClr>
          </a:solidFill>
        </p:spPr>
        <p:txBody>
          <a:bodyPr>
            <a:normAutofit/>
          </a:bodyPr>
          <a:lstStyle>
            <a:lvl1pPr>
              <a:defRPr sz="2399"/>
            </a:lvl1pPr>
          </a:lstStyle>
          <a:p>
            <a:r>
              <a:rPr lang="en-US" dirty="0"/>
              <a:t>Drag picture</a:t>
            </a:r>
          </a:p>
        </p:txBody>
      </p:sp>
      <p:sp>
        <p:nvSpPr>
          <p:cNvPr id="14" name="Picture Placeholder 2"/>
          <p:cNvSpPr>
            <a:spLocks noGrp="1"/>
          </p:cNvSpPr>
          <p:nvPr>
            <p:ph type="pic" sz="quarter" idx="12"/>
          </p:nvPr>
        </p:nvSpPr>
        <p:spPr>
          <a:xfrm>
            <a:off x="2876874" y="8883545"/>
            <a:ext cx="2961091" cy="2961861"/>
          </a:xfrm>
          <a:prstGeom prst="rect">
            <a:avLst/>
          </a:prstGeom>
          <a:solidFill>
            <a:schemeClr val="bg1">
              <a:lumMod val="95000"/>
            </a:schemeClr>
          </a:solidFill>
        </p:spPr>
        <p:txBody>
          <a:bodyPr>
            <a:normAutofit/>
          </a:bodyPr>
          <a:lstStyle>
            <a:lvl1pPr>
              <a:defRPr sz="2399"/>
            </a:lvl1pPr>
          </a:lstStyle>
          <a:p>
            <a:r>
              <a:rPr lang="en-US" dirty="0"/>
              <a:t>Drag picture</a:t>
            </a:r>
          </a:p>
        </p:txBody>
      </p:sp>
      <p:sp>
        <p:nvSpPr>
          <p:cNvPr id="15" name="Picture Placeholder 2"/>
          <p:cNvSpPr>
            <a:spLocks noGrp="1"/>
          </p:cNvSpPr>
          <p:nvPr>
            <p:ph type="pic" sz="quarter" idx="13"/>
          </p:nvPr>
        </p:nvSpPr>
        <p:spPr>
          <a:xfrm>
            <a:off x="13908697" y="8883545"/>
            <a:ext cx="2961091" cy="2961861"/>
          </a:xfrm>
          <a:prstGeom prst="rect">
            <a:avLst/>
          </a:prstGeom>
          <a:solidFill>
            <a:schemeClr val="bg1">
              <a:lumMod val="95000"/>
            </a:schemeClr>
          </a:solidFill>
        </p:spPr>
        <p:txBody>
          <a:bodyPr>
            <a:normAutofit/>
          </a:bodyPr>
          <a:lstStyle>
            <a:lvl1pPr>
              <a:defRPr sz="2399"/>
            </a:lvl1pPr>
          </a:lstStyle>
          <a:p>
            <a:r>
              <a:rPr lang="en-US" dirty="0"/>
              <a:t>Drag picture</a:t>
            </a:r>
          </a:p>
        </p:txBody>
      </p:sp>
    </p:spTree>
    <p:extLst>
      <p:ext uri="{BB962C8B-B14F-4D97-AF65-F5344CB8AC3E}">
        <p14:creationId xmlns:p14="http://schemas.microsoft.com/office/powerpoint/2010/main" val="1729551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3" y="1"/>
            <a:ext cx="12188822" cy="6858000"/>
          </a:xfrm>
          <a:solidFill>
            <a:schemeClr val="bg1">
              <a:lumMod val="95000"/>
            </a:schemeClr>
          </a:solidFill>
          <a:effectLst/>
        </p:spPr>
        <p:txBody>
          <a:bodyPr>
            <a:normAutofit/>
          </a:bodyPr>
          <a:lstStyle>
            <a:lvl1pPr marL="0" indent="0">
              <a:buNone/>
              <a:defRPr sz="4200">
                <a:ln>
                  <a:noFill/>
                </a:ln>
                <a:solidFill>
                  <a:schemeClr val="bg1">
                    <a:lumMod val="85000"/>
                  </a:schemeClr>
                </a:solidFill>
              </a:defRPr>
            </a:lvl1pPr>
          </a:lstStyle>
          <a:p>
            <a:r>
              <a:rPr lang="en-US"/>
              <a:t>Drag picture to placeholder or click icon to add</a:t>
            </a:r>
            <a:endParaRPr lang="en-US" dirty="0"/>
          </a:p>
        </p:txBody>
      </p:sp>
      <p:sp>
        <p:nvSpPr>
          <p:cNvPr id="7" name="Picture Placeholder 13"/>
          <p:cNvSpPr>
            <a:spLocks noGrp="1"/>
          </p:cNvSpPr>
          <p:nvPr>
            <p:ph type="pic" sz="quarter" idx="14"/>
          </p:nvPr>
        </p:nvSpPr>
        <p:spPr>
          <a:xfrm>
            <a:off x="12188828" y="6858000"/>
            <a:ext cx="12188822" cy="6858000"/>
          </a:xfrm>
          <a:solidFill>
            <a:schemeClr val="bg1">
              <a:lumMod val="95000"/>
            </a:schemeClr>
          </a:solidFill>
          <a:effectLst/>
        </p:spPr>
        <p:txBody>
          <a:bodyPr>
            <a:normAutofit/>
          </a:bodyPr>
          <a:lstStyle>
            <a:lvl1pPr marL="0" indent="0">
              <a:buNone/>
              <a:defRPr sz="42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1786441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Blank">
    <p:spTree>
      <p:nvGrpSpPr>
        <p:cNvPr id="1" name=""/>
        <p:cNvGrpSpPr/>
        <p:nvPr/>
      </p:nvGrpSpPr>
      <p:grpSpPr>
        <a:xfrm>
          <a:off x="0" y="0"/>
          <a:ext cx="0" cy="0"/>
          <a:chOff x="0" y="0"/>
          <a:chExt cx="0" cy="0"/>
        </a:xfrm>
      </p:grpSpPr>
      <p:sp>
        <p:nvSpPr>
          <p:cNvPr id="42" name="Picture Placeholder 13"/>
          <p:cNvSpPr>
            <a:spLocks noGrp="1"/>
          </p:cNvSpPr>
          <p:nvPr>
            <p:ph type="pic" sz="quarter" idx="15"/>
          </p:nvPr>
        </p:nvSpPr>
        <p:spPr>
          <a:xfrm>
            <a:off x="5096131" y="10301608"/>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3" name="Picture Placeholder 13"/>
          <p:cNvSpPr>
            <a:spLocks noGrp="1"/>
          </p:cNvSpPr>
          <p:nvPr>
            <p:ph type="pic" sz="quarter" idx="13"/>
          </p:nvPr>
        </p:nvSpPr>
        <p:spPr>
          <a:xfrm>
            <a:off x="5096131" y="4928842"/>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4" name="Picture Placeholder 13"/>
          <p:cNvSpPr>
            <a:spLocks noGrp="1"/>
          </p:cNvSpPr>
          <p:nvPr>
            <p:ph type="pic" sz="quarter" idx="14"/>
          </p:nvPr>
        </p:nvSpPr>
        <p:spPr>
          <a:xfrm>
            <a:off x="10040467" y="4928842"/>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5" name="Picture Placeholder 13"/>
          <p:cNvSpPr>
            <a:spLocks noGrp="1"/>
          </p:cNvSpPr>
          <p:nvPr>
            <p:ph type="pic" sz="quarter" idx="16"/>
          </p:nvPr>
        </p:nvSpPr>
        <p:spPr>
          <a:xfrm>
            <a:off x="15036671" y="4928842"/>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6" name="Picture Placeholder 13"/>
          <p:cNvSpPr>
            <a:spLocks noGrp="1"/>
          </p:cNvSpPr>
          <p:nvPr>
            <p:ph type="pic" sz="quarter" idx="17"/>
          </p:nvPr>
        </p:nvSpPr>
        <p:spPr>
          <a:xfrm>
            <a:off x="2421426" y="7535877"/>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dirty="0"/>
              <a:t>Drag picture to placeholder or click icon to add</a:t>
            </a:r>
          </a:p>
        </p:txBody>
      </p:sp>
      <p:sp>
        <p:nvSpPr>
          <p:cNvPr id="47" name="Picture Placeholder 13"/>
          <p:cNvSpPr>
            <a:spLocks noGrp="1"/>
          </p:cNvSpPr>
          <p:nvPr>
            <p:ph type="pic" sz="quarter" idx="18"/>
          </p:nvPr>
        </p:nvSpPr>
        <p:spPr>
          <a:xfrm>
            <a:off x="7391697" y="7548545"/>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8" name="Picture Placeholder 13"/>
          <p:cNvSpPr>
            <a:spLocks noGrp="1"/>
          </p:cNvSpPr>
          <p:nvPr>
            <p:ph type="pic" sz="quarter" idx="19"/>
          </p:nvPr>
        </p:nvSpPr>
        <p:spPr>
          <a:xfrm>
            <a:off x="12361965" y="7548545"/>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49" name="Picture Placeholder 13"/>
          <p:cNvSpPr>
            <a:spLocks noGrp="1"/>
          </p:cNvSpPr>
          <p:nvPr>
            <p:ph type="pic" sz="quarter" idx="20"/>
          </p:nvPr>
        </p:nvSpPr>
        <p:spPr>
          <a:xfrm>
            <a:off x="17332233" y="7548545"/>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50" name="Picture Placeholder 13"/>
          <p:cNvSpPr>
            <a:spLocks noGrp="1"/>
          </p:cNvSpPr>
          <p:nvPr>
            <p:ph type="pic" sz="quarter" idx="21"/>
          </p:nvPr>
        </p:nvSpPr>
        <p:spPr>
          <a:xfrm>
            <a:off x="10040467" y="10287669"/>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
        <p:nvSpPr>
          <p:cNvPr id="51" name="Picture Placeholder 13"/>
          <p:cNvSpPr>
            <a:spLocks noGrp="1"/>
          </p:cNvSpPr>
          <p:nvPr>
            <p:ph type="pic" sz="quarter" idx="22"/>
          </p:nvPr>
        </p:nvSpPr>
        <p:spPr>
          <a:xfrm>
            <a:off x="15036671" y="10287669"/>
            <a:ext cx="4591127" cy="2090189"/>
          </a:xfrm>
          <a:solidFill>
            <a:schemeClr val="bg1">
              <a:lumMod val="95000"/>
            </a:schemeClr>
          </a:solidFill>
          <a:effectLst/>
        </p:spPr>
        <p:txBody>
          <a:bodyPr>
            <a:normAutofit/>
          </a:bodyPr>
          <a:lstStyle>
            <a:lvl1pPr marL="0" indent="0">
              <a:buNone/>
              <a:defRPr sz="18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177715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6_Blank">
    <p:spTree>
      <p:nvGrpSpPr>
        <p:cNvPr id="1" name=""/>
        <p:cNvGrpSpPr/>
        <p:nvPr/>
      </p:nvGrpSpPr>
      <p:grpSpPr>
        <a:xfrm>
          <a:off x="0" y="0"/>
          <a:ext cx="0" cy="0"/>
          <a:chOff x="0" y="0"/>
          <a:chExt cx="0" cy="0"/>
        </a:xfrm>
      </p:grpSpPr>
      <p:sp>
        <p:nvSpPr>
          <p:cNvPr id="65" name="Picture Placeholder 13"/>
          <p:cNvSpPr>
            <a:spLocks noGrp="1"/>
          </p:cNvSpPr>
          <p:nvPr>
            <p:ph type="pic" sz="quarter" idx="27"/>
          </p:nvPr>
        </p:nvSpPr>
        <p:spPr>
          <a:xfrm>
            <a:off x="1784187" y="5018052"/>
            <a:ext cx="6476630" cy="3679903"/>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
        <p:nvSpPr>
          <p:cNvPr id="22" name="Picture Placeholder 13"/>
          <p:cNvSpPr>
            <a:spLocks noGrp="1"/>
          </p:cNvSpPr>
          <p:nvPr>
            <p:ph type="pic" sz="quarter" idx="28"/>
          </p:nvPr>
        </p:nvSpPr>
        <p:spPr>
          <a:xfrm>
            <a:off x="8970480" y="5018052"/>
            <a:ext cx="6476629" cy="3679903"/>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
        <p:nvSpPr>
          <p:cNvPr id="23" name="Picture Placeholder 13"/>
          <p:cNvSpPr>
            <a:spLocks noGrp="1"/>
          </p:cNvSpPr>
          <p:nvPr>
            <p:ph type="pic" sz="quarter" idx="29"/>
          </p:nvPr>
        </p:nvSpPr>
        <p:spPr>
          <a:xfrm>
            <a:off x="16156769" y="5018052"/>
            <a:ext cx="6476629" cy="3679903"/>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Tree>
    <p:extLst>
      <p:ext uri="{BB962C8B-B14F-4D97-AF65-F5344CB8AC3E}">
        <p14:creationId xmlns:p14="http://schemas.microsoft.com/office/powerpoint/2010/main" val="77393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8_Blank">
    <p:spTree>
      <p:nvGrpSpPr>
        <p:cNvPr id="1" name=""/>
        <p:cNvGrpSpPr/>
        <p:nvPr/>
      </p:nvGrpSpPr>
      <p:grpSpPr>
        <a:xfrm>
          <a:off x="0" y="0"/>
          <a:ext cx="0" cy="0"/>
          <a:chOff x="0" y="0"/>
          <a:chExt cx="0" cy="0"/>
        </a:xfrm>
      </p:grpSpPr>
      <p:sp>
        <p:nvSpPr>
          <p:cNvPr id="15" name="Picture Placeholder 13"/>
          <p:cNvSpPr>
            <a:spLocks noGrp="1"/>
          </p:cNvSpPr>
          <p:nvPr>
            <p:ph type="pic" sz="quarter" idx="27"/>
          </p:nvPr>
        </p:nvSpPr>
        <p:spPr>
          <a:xfrm>
            <a:off x="2380546" y="2904048"/>
            <a:ext cx="4570412" cy="8102289"/>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a:t>Drag picture to placeholder or click icon to add</a:t>
            </a:r>
            <a:endParaRPr lang="en-US" dirty="0"/>
          </a:p>
        </p:txBody>
      </p:sp>
      <p:sp>
        <p:nvSpPr>
          <p:cNvPr id="16" name="Picture Placeholder 13"/>
          <p:cNvSpPr>
            <a:spLocks noGrp="1"/>
          </p:cNvSpPr>
          <p:nvPr>
            <p:ph type="pic" sz="quarter" idx="28"/>
          </p:nvPr>
        </p:nvSpPr>
        <p:spPr>
          <a:xfrm>
            <a:off x="5655906" y="2904048"/>
            <a:ext cx="4570412" cy="8102289"/>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166533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9_Blank">
    <p:spTree>
      <p:nvGrpSpPr>
        <p:cNvPr id="1" name=""/>
        <p:cNvGrpSpPr/>
        <p:nvPr/>
      </p:nvGrpSpPr>
      <p:grpSpPr>
        <a:xfrm>
          <a:off x="0" y="0"/>
          <a:ext cx="0" cy="0"/>
          <a:chOff x="0" y="0"/>
          <a:chExt cx="0" cy="0"/>
        </a:xfrm>
      </p:grpSpPr>
      <p:sp>
        <p:nvSpPr>
          <p:cNvPr id="4" name="Picture Placeholder 13"/>
          <p:cNvSpPr>
            <a:spLocks noGrp="1"/>
          </p:cNvSpPr>
          <p:nvPr>
            <p:ph type="pic" sz="quarter" idx="28"/>
          </p:nvPr>
        </p:nvSpPr>
        <p:spPr>
          <a:xfrm>
            <a:off x="0" y="0"/>
            <a:ext cx="24377650" cy="13716000"/>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
        <p:nvSpPr>
          <p:cNvPr id="7" name="Picture Placeholder 13"/>
          <p:cNvSpPr>
            <a:spLocks noGrp="1"/>
          </p:cNvSpPr>
          <p:nvPr>
            <p:ph type="pic" sz="quarter" idx="27"/>
          </p:nvPr>
        </p:nvSpPr>
        <p:spPr>
          <a:xfrm>
            <a:off x="14517126" y="2793603"/>
            <a:ext cx="6472241" cy="8651989"/>
          </a:xfrm>
          <a:solidFill>
            <a:schemeClr val="bg1">
              <a:lumMod val="95000"/>
            </a:schemeClr>
          </a:solidFill>
          <a:effectLst/>
        </p:spPr>
        <p:txBody>
          <a:bodyPr>
            <a:normAutofit/>
          </a:bodyPr>
          <a:lstStyle>
            <a:lvl1pPr marL="0" indent="0">
              <a:buNone/>
              <a:defRPr sz="2000">
                <a:ln>
                  <a:noFill/>
                </a:ln>
                <a:solidFill>
                  <a:schemeClr val="bg1">
                    <a:lumMod val="85000"/>
                  </a:schemeClr>
                </a:solidFill>
              </a:defRPr>
            </a:lvl1pPr>
          </a:lstStyle>
          <a:p>
            <a:r>
              <a:rPr lang="en-US" dirty="0"/>
              <a:t>Drag picture to placeholder or click icon to add</a:t>
            </a:r>
          </a:p>
        </p:txBody>
      </p:sp>
    </p:spTree>
    <p:extLst>
      <p:ext uri="{BB962C8B-B14F-4D97-AF65-F5344CB8AC3E}">
        <p14:creationId xmlns:p14="http://schemas.microsoft.com/office/powerpoint/2010/main" val="201602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6" y="730251"/>
            <a:ext cx="21025723" cy="265112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75966" y="3651250"/>
            <a:ext cx="21025723"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5965" y="12712701"/>
            <a:ext cx="5484971" cy="730250"/>
          </a:xfrm>
          <a:prstGeom prst="rect">
            <a:avLst/>
          </a:prstGeom>
        </p:spPr>
        <p:txBody>
          <a:bodyPr vert="horz" lIns="91440" tIns="45720" rIns="91440" bIns="45720" rtlCol="0" anchor="ctr"/>
          <a:lstStyle>
            <a:lvl1pPr algn="l">
              <a:defRPr sz="2399" b="0" i="0">
                <a:solidFill>
                  <a:schemeClr val="tx1">
                    <a:tint val="75000"/>
                  </a:schemeClr>
                </a:solidFill>
                <a:latin typeface="Lato Light" charset="0"/>
              </a:defRPr>
            </a:lvl1pPr>
          </a:lstStyle>
          <a:p>
            <a:fld id="{A0C21A69-CE6F-2440-BAE4-5A4B3040CF2A}" type="datetimeFigureOut">
              <a:rPr lang="en-US" smtClean="0"/>
              <a:pPr/>
              <a:t>9/17/25</a:t>
            </a:fld>
            <a:endParaRPr lang="en-US" dirty="0"/>
          </a:p>
        </p:txBody>
      </p:sp>
      <p:sp>
        <p:nvSpPr>
          <p:cNvPr id="5" name="Footer Placeholder 4"/>
          <p:cNvSpPr>
            <a:spLocks noGrp="1"/>
          </p:cNvSpPr>
          <p:nvPr>
            <p:ph type="ftr" sz="quarter" idx="3"/>
          </p:nvPr>
        </p:nvSpPr>
        <p:spPr>
          <a:xfrm>
            <a:off x="8075099" y="12712701"/>
            <a:ext cx="8227457" cy="730250"/>
          </a:xfrm>
          <a:prstGeom prst="rect">
            <a:avLst/>
          </a:prstGeom>
        </p:spPr>
        <p:txBody>
          <a:bodyPr vert="horz" lIns="91440" tIns="45720" rIns="91440" bIns="45720" rtlCol="0" anchor="ctr"/>
          <a:lstStyle>
            <a:lvl1pPr algn="ctr">
              <a:defRPr sz="2399" b="0" i="0">
                <a:solidFill>
                  <a:schemeClr val="tx1">
                    <a:tint val="75000"/>
                  </a:schemeClr>
                </a:solidFill>
                <a:latin typeface="Lato Light" charset="0"/>
              </a:defRPr>
            </a:lvl1pPr>
          </a:lstStyle>
          <a:p>
            <a:endParaRPr lang="en-US" dirty="0"/>
          </a:p>
        </p:txBody>
      </p:sp>
      <p:sp>
        <p:nvSpPr>
          <p:cNvPr id="6" name="Slide Number Placeholder 5"/>
          <p:cNvSpPr>
            <a:spLocks noGrp="1"/>
          </p:cNvSpPr>
          <p:nvPr>
            <p:ph type="sldNum" sz="quarter" idx="4"/>
          </p:nvPr>
        </p:nvSpPr>
        <p:spPr>
          <a:xfrm>
            <a:off x="17216715" y="12712701"/>
            <a:ext cx="5484971" cy="730250"/>
          </a:xfrm>
          <a:prstGeom prst="rect">
            <a:avLst/>
          </a:prstGeom>
        </p:spPr>
        <p:txBody>
          <a:bodyPr vert="horz" lIns="91440" tIns="45720" rIns="91440" bIns="45720" rtlCol="0" anchor="ctr"/>
          <a:lstStyle>
            <a:lvl1pPr algn="r">
              <a:defRPr sz="2399" b="0" i="0">
                <a:solidFill>
                  <a:schemeClr val="tx1">
                    <a:tint val="75000"/>
                  </a:schemeClr>
                </a:solidFill>
                <a:latin typeface="Lato Light" charset="0"/>
              </a:defRPr>
            </a:lvl1pPr>
          </a:lstStyle>
          <a:p>
            <a:fld id="{EBE3AD81-3AD4-9C46-856E-C08CF1183C60}" type="slidenum">
              <a:rPr lang="en-US" smtClean="0"/>
              <a:pPr/>
              <a:t>‹#›</a:t>
            </a:fld>
            <a:endParaRPr lang="en-US" dirty="0"/>
          </a:p>
        </p:txBody>
      </p:sp>
      <p:sp>
        <p:nvSpPr>
          <p:cNvPr id="7" name="Rectangle 6"/>
          <p:cNvSpPr/>
          <p:nvPr userDrawn="1"/>
        </p:nvSpPr>
        <p:spPr>
          <a:xfrm>
            <a:off x="22432558" y="971906"/>
            <a:ext cx="687533" cy="687533"/>
          </a:xfrm>
          <a:prstGeom prst="rect">
            <a:avLst/>
          </a:prstGeom>
          <a:solidFill>
            <a:schemeClr val="accent3"/>
          </a:solidFill>
          <a:ln w="1270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4400" dirty="0">
              <a:solidFill>
                <a:schemeClr val="tx1"/>
              </a:solidFill>
              <a:latin typeface="Lato Light" charset="0"/>
              <a:cs typeface="Lato Light" charset="0"/>
            </a:endParaRPr>
          </a:p>
        </p:txBody>
      </p:sp>
      <p:sp>
        <p:nvSpPr>
          <p:cNvPr id="8" name="TextBox 7"/>
          <p:cNvSpPr txBox="1"/>
          <p:nvPr userDrawn="1"/>
        </p:nvSpPr>
        <p:spPr>
          <a:xfrm>
            <a:off x="22415339" y="1039542"/>
            <a:ext cx="713903" cy="553833"/>
          </a:xfrm>
          <a:prstGeom prst="rect">
            <a:avLst/>
          </a:prstGeom>
          <a:noFill/>
        </p:spPr>
        <p:txBody>
          <a:bodyPr wrap="none" lIns="182843" tIns="91422" rIns="182843" bIns="91422" rtlCol="0">
            <a:spAutoFit/>
          </a:bodyPr>
          <a:lstStyle/>
          <a:p>
            <a:pPr algn="ctr"/>
            <a:fld id="{260E2A6B-A809-4840-BF14-8648BC0BDF87}" type="slidenum">
              <a:rPr lang="id-ID" sz="2399" b="1" smtClean="0">
                <a:solidFill>
                  <a:schemeClr val="bg1"/>
                </a:solidFill>
                <a:latin typeface="Lato Light" charset="0"/>
                <a:cs typeface="Lato Light" charset="0"/>
              </a:rPr>
              <a:pPr algn="ctr"/>
              <a:t>‹#›</a:t>
            </a:fld>
            <a:endParaRPr lang="id-ID" sz="2399" b="1" dirty="0">
              <a:solidFill>
                <a:schemeClr val="bg1"/>
              </a:solidFill>
              <a:latin typeface="Lato Light" charset="0"/>
              <a:cs typeface="Lato Light" charset="0"/>
            </a:endParaRPr>
          </a:p>
        </p:txBody>
      </p:sp>
    </p:spTree>
    <p:extLst>
      <p:ext uri="{BB962C8B-B14F-4D97-AF65-F5344CB8AC3E}">
        <p14:creationId xmlns:p14="http://schemas.microsoft.com/office/powerpoint/2010/main" val="1928189300"/>
      </p:ext>
    </p:extLst>
  </p:cSld>
  <p:clrMap bg1="lt1" tx1="dk1" bg2="lt2" tx2="dk2" accent1="accent1" accent2="accent2" accent3="accent3" accent4="accent4" accent5="accent5" accent6="accent6" hlink="hlink" folHlink="folHlink"/>
  <p:sldLayoutIdLst>
    <p:sldLayoutId id="2147484121" r:id="rId1"/>
    <p:sldLayoutId id="2147484143" r:id="rId2"/>
    <p:sldLayoutId id="2147484163" r:id="rId3"/>
    <p:sldLayoutId id="2147484126" r:id="rId4"/>
    <p:sldLayoutId id="2147484128" r:id="rId5"/>
    <p:sldLayoutId id="2147484130" r:id="rId6"/>
    <p:sldLayoutId id="2147484134" r:id="rId7"/>
    <p:sldLayoutId id="2147484136" r:id="rId8"/>
    <p:sldLayoutId id="2147484137" r:id="rId9"/>
    <p:sldLayoutId id="2147484139" r:id="rId10"/>
    <p:sldLayoutId id="2147484140" r:id="rId11"/>
    <p:sldLayoutId id="2147484159" r:id="rId12"/>
    <p:sldLayoutId id="2147484144" r:id="rId13"/>
    <p:sldLayoutId id="2147484153" r:id="rId14"/>
    <p:sldLayoutId id="2147484154" r:id="rId15"/>
    <p:sldLayoutId id="2147484162" r:id="rId16"/>
    <p:sldLayoutId id="2147484160" r:id="rId17"/>
    <p:sldLayoutId id="2147484161" r:id="rId18"/>
    <p:sldLayoutId id="2147484164" r:id="rId19"/>
    <p:sldLayoutId id="2147484165" r:id="rId20"/>
  </p:sldLayoutIdLst>
  <p:hf hdr="0" ftr="0" dt="0"/>
  <p:txStyles>
    <p:titleStyle>
      <a:lvl1pPr algn="l" defTabSz="1828403" rtl="0" eaLnBrk="1" latinLnBrk="0" hangingPunct="1">
        <a:lnSpc>
          <a:spcPct val="90000"/>
        </a:lnSpc>
        <a:spcBef>
          <a:spcPct val="0"/>
        </a:spcBef>
        <a:buNone/>
        <a:defRPr sz="6000" b="0" i="0" kern="1200">
          <a:solidFill>
            <a:schemeClr val="tx1"/>
          </a:solidFill>
          <a:latin typeface="Lato Light" charset="0"/>
          <a:ea typeface="Lato Light" charset="0"/>
          <a:cs typeface="Lato Light" charset="0"/>
        </a:defRPr>
      </a:lvl1pPr>
    </p:titleStyle>
    <p:bodyStyle>
      <a:lvl1pPr marL="0" indent="0" algn="l" defTabSz="1828403" rtl="0" eaLnBrk="1" latinLnBrk="0" hangingPunct="1">
        <a:lnSpc>
          <a:spcPct val="90000"/>
        </a:lnSpc>
        <a:spcBef>
          <a:spcPts val="2000"/>
        </a:spcBef>
        <a:buFont typeface="Arial" panose="020B0604020202020204" pitchFamily="34" charset="0"/>
        <a:buNone/>
        <a:defRPr sz="4000" b="0" i="0" kern="1200">
          <a:solidFill>
            <a:schemeClr val="tx1"/>
          </a:solidFill>
          <a:latin typeface="Lato Light" charset="0"/>
          <a:ea typeface="Lato Light" charset="0"/>
          <a:cs typeface="Lato Light" charset="0"/>
        </a:defRPr>
      </a:lvl1pPr>
      <a:lvl2pPr marL="914201" indent="0" algn="l" defTabSz="1828403" rtl="0" eaLnBrk="1" latinLnBrk="0" hangingPunct="1">
        <a:lnSpc>
          <a:spcPct val="90000"/>
        </a:lnSpc>
        <a:spcBef>
          <a:spcPts val="1000"/>
        </a:spcBef>
        <a:buFont typeface="Arial" panose="020B0604020202020204" pitchFamily="34" charset="0"/>
        <a:buNone/>
        <a:defRPr sz="3201" b="0" i="0" kern="1200">
          <a:solidFill>
            <a:schemeClr val="tx1"/>
          </a:solidFill>
          <a:latin typeface="Lato Light" charset="0"/>
          <a:ea typeface="Lato Light" charset="0"/>
          <a:cs typeface="Lato Light" charset="0"/>
        </a:defRPr>
      </a:lvl2pPr>
      <a:lvl3pPr marL="1828403" indent="0" algn="l" defTabSz="1828403" rtl="0" eaLnBrk="1" latinLnBrk="0" hangingPunct="1">
        <a:lnSpc>
          <a:spcPct val="90000"/>
        </a:lnSpc>
        <a:spcBef>
          <a:spcPts val="1000"/>
        </a:spcBef>
        <a:buFont typeface="Arial" panose="020B0604020202020204" pitchFamily="34" charset="0"/>
        <a:buNone/>
        <a:defRPr sz="2399" b="0" i="0" kern="1200">
          <a:solidFill>
            <a:schemeClr val="tx1"/>
          </a:solidFill>
          <a:latin typeface="Lato Light" charset="0"/>
          <a:ea typeface="Lato Light" charset="0"/>
          <a:cs typeface="Lato Light" charset="0"/>
        </a:defRPr>
      </a:lvl3pPr>
      <a:lvl4pPr marL="2742606" indent="0" algn="l" defTabSz="1828403" rtl="0" eaLnBrk="1" latinLnBrk="0" hangingPunct="1">
        <a:lnSpc>
          <a:spcPct val="90000"/>
        </a:lnSpc>
        <a:spcBef>
          <a:spcPts val="1000"/>
        </a:spcBef>
        <a:buFont typeface="Arial" panose="020B0604020202020204" pitchFamily="34" charset="0"/>
        <a:buNone/>
        <a:defRPr sz="2000" b="0" i="0" kern="1200">
          <a:solidFill>
            <a:schemeClr val="tx1"/>
          </a:solidFill>
          <a:latin typeface="Lato Light" charset="0"/>
          <a:ea typeface="Lato Light" charset="0"/>
          <a:cs typeface="Lato Light" charset="0"/>
        </a:defRPr>
      </a:lvl4pPr>
      <a:lvl5pPr marL="3656807" indent="0" algn="l" defTabSz="1828403" rtl="0" eaLnBrk="1" latinLnBrk="0" hangingPunct="1">
        <a:lnSpc>
          <a:spcPct val="90000"/>
        </a:lnSpc>
        <a:spcBef>
          <a:spcPts val="1000"/>
        </a:spcBef>
        <a:buFont typeface="Arial" panose="020B0604020202020204" pitchFamily="34" charset="0"/>
        <a:buNone/>
        <a:defRPr sz="2000" b="0" i="0" kern="1200">
          <a:solidFill>
            <a:schemeClr val="tx1"/>
          </a:solidFill>
          <a:latin typeface="Lato Light" charset="0"/>
          <a:ea typeface="Lato Light" charset="0"/>
          <a:cs typeface="Lato Light" charset="0"/>
        </a:defRPr>
      </a:lvl5pPr>
      <a:lvl6pPr marL="5028111" indent="-457102" algn="l" defTabSz="182840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311" indent="-457102" algn="l" defTabSz="182840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513" indent="-457102" algn="l" defTabSz="182840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716" indent="-457102" algn="l" defTabSz="182840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403" rtl="0" eaLnBrk="1" latinLnBrk="0" hangingPunct="1">
        <a:defRPr sz="3599" kern="1200">
          <a:solidFill>
            <a:schemeClr val="tx1"/>
          </a:solidFill>
          <a:latin typeface="+mn-lt"/>
          <a:ea typeface="+mn-ea"/>
          <a:cs typeface="+mn-cs"/>
        </a:defRPr>
      </a:lvl1pPr>
      <a:lvl2pPr marL="914201" algn="l" defTabSz="1828403" rtl="0" eaLnBrk="1" latinLnBrk="0" hangingPunct="1">
        <a:defRPr sz="3599" kern="1200">
          <a:solidFill>
            <a:schemeClr val="tx1"/>
          </a:solidFill>
          <a:latin typeface="+mn-lt"/>
          <a:ea typeface="+mn-ea"/>
          <a:cs typeface="+mn-cs"/>
        </a:defRPr>
      </a:lvl2pPr>
      <a:lvl3pPr marL="1828403" algn="l" defTabSz="1828403" rtl="0" eaLnBrk="1" latinLnBrk="0" hangingPunct="1">
        <a:defRPr sz="3599" kern="1200">
          <a:solidFill>
            <a:schemeClr val="tx1"/>
          </a:solidFill>
          <a:latin typeface="+mn-lt"/>
          <a:ea typeface="+mn-ea"/>
          <a:cs typeface="+mn-cs"/>
        </a:defRPr>
      </a:lvl3pPr>
      <a:lvl4pPr marL="2742606" algn="l" defTabSz="1828403" rtl="0" eaLnBrk="1" latinLnBrk="0" hangingPunct="1">
        <a:defRPr sz="3599" kern="1200">
          <a:solidFill>
            <a:schemeClr val="tx1"/>
          </a:solidFill>
          <a:latin typeface="+mn-lt"/>
          <a:ea typeface="+mn-ea"/>
          <a:cs typeface="+mn-cs"/>
        </a:defRPr>
      </a:lvl4pPr>
      <a:lvl5pPr marL="3656808" algn="l" defTabSz="1828403" rtl="0" eaLnBrk="1" latinLnBrk="0" hangingPunct="1">
        <a:defRPr sz="3599" kern="1200">
          <a:solidFill>
            <a:schemeClr val="tx1"/>
          </a:solidFill>
          <a:latin typeface="+mn-lt"/>
          <a:ea typeface="+mn-ea"/>
          <a:cs typeface="+mn-cs"/>
        </a:defRPr>
      </a:lvl5pPr>
      <a:lvl6pPr marL="4571009" algn="l" defTabSz="1828403" rtl="0" eaLnBrk="1" latinLnBrk="0" hangingPunct="1">
        <a:defRPr sz="3599" kern="1200">
          <a:solidFill>
            <a:schemeClr val="tx1"/>
          </a:solidFill>
          <a:latin typeface="+mn-lt"/>
          <a:ea typeface="+mn-ea"/>
          <a:cs typeface="+mn-cs"/>
        </a:defRPr>
      </a:lvl6pPr>
      <a:lvl7pPr marL="5485210" algn="l" defTabSz="1828403" rtl="0" eaLnBrk="1" latinLnBrk="0" hangingPunct="1">
        <a:defRPr sz="3599" kern="1200">
          <a:solidFill>
            <a:schemeClr val="tx1"/>
          </a:solidFill>
          <a:latin typeface="+mn-lt"/>
          <a:ea typeface="+mn-ea"/>
          <a:cs typeface="+mn-cs"/>
        </a:defRPr>
      </a:lvl7pPr>
      <a:lvl8pPr marL="6399412" algn="l" defTabSz="1828403" rtl="0" eaLnBrk="1" latinLnBrk="0" hangingPunct="1">
        <a:defRPr sz="3599" kern="1200">
          <a:solidFill>
            <a:schemeClr val="tx1"/>
          </a:solidFill>
          <a:latin typeface="+mn-lt"/>
          <a:ea typeface="+mn-ea"/>
          <a:cs typeface="+mn-cs"/>
        </a:defRPr>
      </a:lvl8pPr>
      <a:lvl9pPr marL="7313614" algn="l" defTabSz="1828403"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0.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6" name="TextBox 5"/>
          <p:cNvSpPr txBox="1"/>
          <p:nvPr/>
        </p:nvSpPr>
        <p:spPr>
          <a:xfrm>
            <a:off x="1073326" y="4596199"/>
            <a:ext cx="21608255" cy="3093154"/>
          </a:xfrm>
          <a:prstGeom prst="rect">
            <a:avLst/>
          </a:prstGeom>
          <a:noFill/>
        </p:spPr>
        <p:txBody>
          <a:bodyPr wrap="square" rtlCol="0">
            <a:spAutoFit/>
          </a:bodyPr>
          <a:lstStyle/>
          <a:p>
            <a:pPr algn="ctr"/>
            <a:r>
              <a:rPr lang="en-US" sz="6500" dirty="0">
                <a:solidFill>
                  <a:srgbClr val="002060"/>
                </a:solidFill>
                <a:latin typeface="Lato Medium" panose="020F0502020204030203" pitchFamily="34" charset="0"/>
                <a:ea typeface="Lato Medium" panose="020F0502020204030203" pitchFamily="34" charset="0"/>
                <a:cs typeface="Lato Medium" panose="020F0502020204030203" pitchFamily="34" charset="0"/>
              </a:rPr>
              <a:t>BUILDING TRUST - DESIGNING TAX POLICIES TO BOOST PRIVATE SECTOR INVESTMENT FOR SUSTAINABLE DEVELOPMENT IN WEST AFRICA</a:t>
            </a:r>
            <a:endParaRPr lang="en-SL" sz="6500" dirty="0">
              <a:solidFill>
                <a:srgbClr val="002060"/>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TextBox 3"/>
          <p:cNvSpPr txBox="1"/>
          <p:nvPr/>
        </p:nvSpPr>
        <p:spPr>
          <a:xfrm>
            <a:off x="4895539" y="8826609"/>
            <a:ext cx="14845731" cy="707886"/>
          </a:xfrm>
          <a:prstGeom prst="rect">
            <a:avLst/>
          </a:prstGeom>
          <a:noFill/>
        </p:spPr>
        <p:txBody>
          <a:bodyPr wrap="none" rtlCol="0">
            <a:spAutoFit/>
          </a:bodyPr>
          <a:lstStyle/>
          <a:p>
            <a:pPr algn="ctr"/>
            <a:r>
              <a:rPr lang="en-US" sz="4000" b="1" spc="600" dirty="0">
                <a:solidFill>
                  <a:srgbClr val="002060"/>
                </a:solidFill>
                <a:latin typeface="Lato Light" charset="0"/>
                <a:ea typeface="Lato Light" charset="0"/>
                <a:cs typeface="Lato Light" charset="0"/>
              </a:rPr>
              <a:t>7</a:t>
            </a:r>
            <a:r>
              <a:rPr lang="en-US" sz="4000" b="1" spc="600" baseline="30000" dirty="0">
                <a:solidFill>
                  <a:srgbClr val="002060"/>
                </a:solidFill>
                <a:latin typeface="Lato Light" charset="0"/>
                <a:ea typeface="Lato Light" charset="0"/>
                <a:cs typeface="Lato Light" charset="0"/>
              </a:rPr>
              <a:t>th</a:t>
            </a:r>
            <a:r>
              <a:rPr lang="en-US" sz="4000" b="1" spc="600" dirty="0">
                <a:solidFill>
                  <a:srgbClr val="002060"/>
                </a:solidFill>
                <a:latin typeface="Lato Light" charset="0"/>
                <a:ea typeface="Lato Light" charset="0"/>
                <a:cs typeface="Lato Light" charset="0"/>
              </a:rPr>
              <a:t> WATAF HIGH-LEVEL TAX POLICY DIALOGUE</a:t>
            </a:r>
          </a:p>
        </p:txBody>
      </p:sp>
      <p:sp>
        <p:nvSpPr>
          <p:cNvPr id="5" name="TextBox 4"/>
          <p:cNvSpPr txBox="1"/>
          <p:nvPr/>
        </p:nvSpPr>
        <p:spPr>
          <a:xfrm>
            <a:off x="9536216" y="11108145"/>
            <a:ext cx="5564345" cy="584775"/>
          </a:xfrm>
          <a:prstGeom prst="rect">
            <a:avLst/>
          </a:prstGeom>
          <a:noFill/>
        </p:spPr>
        <p:txBody>
          <a:bodyPr wrap="none" rtlCol="0">
            <a:spAutoFit/>
          </a:bodyPr>
          <a:lstStyle/>
          <a:p>
            <a:pPr algn="ctr"/>
            <a:r>
              <a:rPr lang="en-US" sz="3200" b="1" spc="600" dirty="0">
                <a:solidFill>
                  <a:srgbClr val="002060"/>
                </a:solidFill>
                <a:latin typeface="Lato Light" charset="0"/>
                <a:ea typeface="Lato Light" charset="0"/>
                <a:cs typeface="Lato Light" charset="0"/>
              </a:rPr>
              <a:t>17 SEPTEMBER 2025</a:t>
            </a:r>
          </a:p>
        </p:txBody>
      </p:sp>
      <p:sp>
        <p:nvSpPr>
          <p:cNvPr id="8" name="TextBox 7"/>
          <p:cNvSpPr txBox="1"/>
          <p:nvPr/>
        </p:nvSpPr>
        <p:spPr>
          <a:xfrm>
            <a:off x="8659356" y="11740605"/>
            <a:ext cx="7257115" cy="584775"/>
          </a:xfrm>
          <a:prstGeom prst="rect">
            <a:avLst/>
          </a:prstGeom>
          <a:noFill/>
        </p:spPr>
        <p:txBody>
          <a:bodyPr wrap="none" rtlCol="0">
            <a:spAutoFit/>
          </a:bodyPr>
          <a:lstStyle/>
          <a:p>
            <a:pPr algn="ctr"/>
            <a:r>
              <a:rPr lang="en-US" sz="3200" b="1" spc="600" dirty="0">
                <a:solidFill>
                  <a:srgbClr val="002060"/>
                </a:solidFill>
                <a:latin typeface="Lato Light" charset="0"/>
                <a:ea typeface="Lato Light" charset="0"/>
                <a:cs typeface="Lato Light" charset="0"/>
              </a:rPr>
              <a:t>FREETOWN, SIERRA LEONE</a:t>
            </a:r>
          </a:p>
        </p:txBody>
      </p:sp>
      <p:sp>
        <p:nvSpPr>
          <p:cNvPr id="9" name="Text Box 25">
            <a:extLst>
              <a:ext uri="{FF2B5EF4-FFF2-40B4-BE49-F238E27FC236}">
                <a16:creationId xmlns:a16="http://schemas.microsoft.com/office/drawing/2014/main" id="{B6E4870F-AFE9-55A3-DE8C-238BA166BEE7}"/>
              </a:ext>
            </a:extLst>
          </p:cNvPr>
          <p:cNvSpPr txBox="1"/>
          <p:nvPr/>
        </p:nvSpPr>
        <p:spPr>
          <a:xfrm>
            <a:off x="2093624" y="1231651"/>
            <a:ext cx="4217965" cy="2093705"/>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10" name="Text Box 25">
            <a:extLst>
              <a:ext uri="{FF2B5EF4-FFF2-40B4-BE49-F238E27FC236}">
                <a16:creationId xmlns:a16="http://schemas.microsoft.com/office/drawing/2014/main" id="{C66938ED-5119-DDD2-E529-00DE2C5086F5}"/>
              </a:ext>
            </a:extLst>
          </p:cNvPr>
          <p:cNvSpPr txBox="1"/>
          <p:nvPr/>
        </p:nvSpPr>
        <p:spPr>
          <a:xfrm>
            <a:off x="16571692" y="1583393"/>
            <a:ext cx="3678029" cy="1251783"/>
          </a:xfrm>
          <a:prstGeom prst="rect">
            <a:avLst/>
          </a:prstGeom>
          <a:blipFill dpi="0" rotWithShape="1">
            <a:blip r:embed="rId4"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40582EF4-CA6E-2723-3673-AC72161D5848}"/>
              </a:ext>
            </a:extLst>
          </p:cNvPr>
          <p:cNvSpPr txBox="1"/>
          <p:nvPr/>
        </p:nvSpPr>
        <p:spPr>
          <a:xfrm>
            <a:off x="7306462" y="9733032"/>
            <a:ext cx="10023899" cy="707886"/>
          </a:xfrm>
          <a:prstGeom prst="rect">
            <a:avLst/>
          </a:prstGeom>
          <a:noFill/>
        </p:spPr>
        <p:txBody>
          <a:bodyPr wrap="none" rtlCol="0">
            <a:spAutoFit/>
          </a:bodyPr>
          <a:lstStyle/>
          <a:p>
            <a:pPr algn="ctr"/>
            <a:r>
              <a:rPr lang="en-US" sz="4000" b="1" spc="600" dirty="0">
                <a:solidFill>
                  <a:srgbClr val="002060"/>
                </a:solidFill>
                <a:latin typeface="Lato Light" charset="0"/>
                <a:ea typeface="Lato Light" charset="0"/>
                <a:cs typeface="Lato Light" charset="0"/>
              </a:rPr>
              <a:t>Presented by Alfred Akibo-Betts</a:t>
            </a:r>
          </a:p>
        </p:txBody>
      </p:sp>
    </p:spTree>
    <p:extLst>
      <p:ext uri="{BB962C8B-B14F-4D97-AF65-F5344CB8AC3E}">
        <p14:creationId xmlns:p14="http://schemas.microsoft.com/office/powerpoint/2010/main" val="1043886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CAD66793-EBD3-DAB5-8C85-0BC967F3883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3B7E7AE-68D3-5BB6-31B0-D48F56912592}"/>
              </a:ext>
            </a:extLst>
          </p:cNvPr>
          <p:cNvSpPr txBox="1"/>
          <p:nvPr/>
        </p:nvSpPr>
        <p:spPr>
          <a:xfrm>
            <a:off x="1162685" y="358104"/>
            <a:ext cx="20695089" cy="938719"/>
          </a:xfrm>
          <a:prstGeom prst="rect">
            <a:avLst/>
          </a:prstGeom>
          <a:noFill/>
        </p:spPr>
        <p:txBody>
          <a:bodyPr wrap="non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Learning from Global Tax Reforms - Case Studies and Lessons - 2</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2" name="TextBox 1">
            <a:extLst>
              <a:ext uri="{FF2B5EF4-FFF2-40B4-BE49-F238E27FC236}">
                <a16:creationId xmlns:a16="http://schemas.microsoft.com/office/drawing/2014/main" id="{3BF1CC5C-C033-2951-8513-278CDDA89FBA}"/>
              </a:ext>
            </a:extLst>
          </p:cNvPr>
          <p:cNvSpPr txBox="1"/>
          <p:nvPr/>
        </p:nvSpPr>
        <p:spPr>
          <a:xfrm>
            <a:off x="1151690" y="1550086"/>
            <a:ext cx="22165509" cy="3420000"/>
          </a:xfrm>
          <a:prstGeom prst="rect">
            <a:avLst/>
          </a:prstGeom>
          <a:solidFill>
            <a:schemeClr val="bg2">
              <a:lumMod val="50000"/>
            </a:schemeClr>
          </a:solidFill>
        </p:spPr>
        <p:txBody>
          <a:bodyPr wrap="square" rtlCol="0">
            <a:spAutoFit/>
          </a:bodyPr>
          <a:lstStyle/>
          <a:p>
            <a:endParaRPr lang="en-SL" dirty="0"/>
          </a:p>
        </p:txBody>
      </p:sp>
      <p:sp>
        <p:nvSpPr>
          <p:cNvPr id="6" name="TextBox 5">
            <a:extLst>
              <a:ext uri="{FF2B5EF4-FFF2-40B4-BE49-F238E27FC236}">
                <a16:creationId xmlns:a16="http://schemas.microsoft.com/office/drawing/2014/main" id="{3578229E-C797-331A-DEEE-D4389AD6A950}"/>
              </a:ext>
            </a:extLst>
          </p:cNvPr>
          <p:cNvSpPr txBox="1"/>
          <p:nvPr/>
        </p:nvSpPr>
        <p:spPr>
          <a:xfrm>
            <a:off x="1483178" y="1809601"/>
            <a:ext cx="21529221" cy="2971583"/>
          </a:xfrm>
          <a:prstGeom prst="rect">
            <a:avLst/>
          </a:prstGeom>
          <a:solidFill>
            <a:schemeClr val="bg2">
              <a:lumMod val="50000"/>
            </a:schemeClr>
          </a:solidFill>
        </p:spPr>
        <p:txBody>
          <a:bodyPr wrap="square" rtlCol="0">
            <a:spAutoFit/>
          </a:bodyPr>
          <a:lstStyle/>
          <a:p>
            <a:pPr algn="just">
              <a:lnSpc>
                <a:spcPct val="120000"/>
              </a:lnSpc>
            </a:pPr>
            <a:r>
              <a:rPr lang="en-GB" sz="4000" b="1" u="sng" dirty="0">
                <a:latin typeface="Lato" panose="020F0502020204030203" pitchFamily="34" charset="0"/>
                <a:ea typeface="Lato" panose="020F0502020204030203" pitchFamily="34" charset="0"/>
                <a:cs typeface="Lato" panose="020F0502020204030203" pitchFamily="34" charset="0"/>
              </a:rPr>
              <a:t>Rwanda’s experience </a:t>
            </a:r>
            <a:r>
              <a:rPr lang="en-GB" sz="4000" dirty="0">
                <a:latin typeface="Lato" panose="020F0502020204030203" pitchFamily="34" charset="0"/>
                <a:ea typeface="Lato" panose="020F0502020204030203" pitchFamily="34" charset="0"/>
                <a:cs typeface="Lato" panose="020F0502020204030203" pitchFamily="34" charset="0"/>
              </a:rPr>
              <a:t>shows that simplifying and digitising tax administration can be as powerful as incentives in attracting investment: by modernising systems, streamlining business registration, and offering transparent online services, Rwanda boosted ease of doing business and built investor trust</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9" name="TextBox 8">
            <a:extLst>
              <a:ext uri="{FF2B5EF4-FFF2-40B4-BE49-F238E27FC236}">
                <a16:creationId xmlns:a16="http://schemas.microsoft.com/office/drawing/2014/main" id="{8B9F0CBA-DE96-11DE-AD14-A4BAA3089A1F}"/>
              </a:ext>
            </a:extLst>
          </p:cNvPr>
          <p:cNvSpPr txBox="1"/>
          <p:nvPr/>
        </p:nvSpPr>
        <p:spPr>
          <a:xfrm>
            <a:off x="1162685" y="5238241"/>
            <a:ext cx="22165509" cy="2880000"/>
          </a:xfrm>
          <a:prstGeom prst="rect">
            <a:avLst/>
          </a:prstGeom>
          <a:solidFill>
            <a:srgbClr val="002060"/>
          </a:solidFill>
        </p:spPr>
        <p:txBody>
          <a:bodyPr wrap="square" rtlCol="0">
            <a:spAutoFit/>
          </a:bodyPr>
          <a:lstStyle/>
          <a:p>
            <a:endParaRPr lang="en-SL" dirty="0"/>
          </a:p>
        </p:txBody>
      </p:sp>
      <p:sp>
        <p:nvSpPr>
          <p:cNvPr id="10" name="TextBox 9">
            <a:extLst>
              <a:ext uri="{FF2B5EF4-FFF2-40B4-BE49-F238E27FC236}">
                <a16:creationId xmlns:a16="http://schemas.microsoft.com/office/drawing/2014/main" id="{0BC48D5D-61C8-8FFB-9B2B-D2870FC5223F}"/>
              </a:ext>
            </a:extLst>
          </p:cNvPr>
          <p:cNvSpPr txBox="1"/>
          <p:nvPr/>
        </p:nvSpPr>
        <p:spPr>
          <a:xfrm>
            <a:off x="1494173" y="5436796"/>
            <a:ext cx="21518225" cy="2243050"/>
          </a:xfrm>
          <a:prstGeom prst="rect">
            <a:avLst/>
          </a:prstGeom>
          <a:noFill/>
        </p:spPr>
        <p:txBody>
          <a:bodyPr wrap="square" rtlCol="0">
            <a:spAutoFit/>
          </a:bodyPr>
          <a:lstStyle/>
          <a:p>
            <a:pPr algn="just">
              <a:lnSpc>
                <a:spcPct val="120000"/>
              </a:lnSpc>
            </a:pPr>
            <a:r>
              <a:rPr lang="en-GB" sz="4000" b="1" u="sng" dirty="0">
                <a:latin typeface="Lato" panose="020F0502020204030203" pitchFamily="34" charset="0"/>
                <a:ea typeface="Lato" panose="020F0502020204030203" pitchFamily="34" charset="0"/>
                <a:cs typeface="Lato" panose="020F0502020204030203" pitchFamily="34" charset="0"/>
              </a:rPr>
              <a:t>TADAT</a:t>
            </a:r>
            <a:r>
              <a:rPr lang="en-GB" sz="4000" dirty="0">
                <a:latin typeface="Lato" panose="020F0502020204030203" pitchFamily="34" charset="0"/>
                <a:ea typeface="Lato" panose="020F0502020204030203" pitchFamily="34" charset="0"/>
                <a:cs typeface="Lato" panose="020F0502020204030203" pitchFamily="34" charset="0"/>
              </a:rPr>
              <a:t> gives West African tax authorities an evidence-based framework to assess weaknesses, prioritise reforms, and align with global standards, helping to improve accountability, taxpayer trust, and investment climate</a:t>
            </a:r>
            <a:r>
              <a:rPr lang="en-GB" dirty="0"/>
              <a:t>.</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1" name="TextBox 10">
            <a:extLst>
              <a:ext uri="{FF2B5EF4-FFF2-40B4-BE49-F238E27FC236}">
                <a16:creationId xmlns:a16="http://schemas.microsoft.com/office/drawing/2014/main" id="{35418359-6DED-34A6-EE23-4AFAB4067CF9}"/>
              </a:ext>
            </a:extLst>
          </p:cNvPr>
          <p:cNvSpPr txBox="1"/>
          <p:nvPr/>
        </p:nvSpPr>
        <p:spPr>
          <a:xfrm>
            <a:off x="1162685" y="8591116"/>
            <a:ext cx="22165509" cy="3024000"/>
          </a:xfrm>
          <a:prstGeom prst="rect">
            <a:avLst/>
          </a:prstGeom>
          <a:solidFill>
            <a:schemeClr val="bg2">
              <a:lumMod val="50000"/>
            </a:schemeClr>
          </a:solidFill>
        </p:spPr>
        <p:txBody>
          <a:bodyPr wrap="square" rtlCol="0">
            <a:spAutoFit/>
          </a:bodyPr>
          <a:lstStyle/>
          <a:p>
            <a:endParaRPr lang="en-SL" dirty="0"/>
          </a:p>
        </p:txBody>
      </p:sp>
      <p:sp>
        <p:nvSpPr>
          <p:cNvPr id="14" name="TextBox 13">
            <a:extLst>
              <a:ext uri="{FF2B5EF4-FFF2-40B4-BE49-F238E27FC236}">
                <a16:creationId xmlns:a16="http://schemas.microsoft.com/office/drawing/2014/main" id="{8F1BEAE2-61BE-89D2-2414-456F283C0F00}"/>
              </a:ext>
            </a:extLst>
          </p:cNvPr>
          <p:cNvSpPr txBox="1"/>
          <p:nvPr/>
        </p:nvSpPr>
        <p:spPr>
          <a:xfrm>
            <a:off x="1494174" y="8881111"/>
            <a:ext cx="21518224" cy="2232919"/>
          </a:xfrm>
          <a:prstGeom prst="rect">
            <a:avLst/>
          </a:prstGeom>
          <a:noFill/>
        </p:spPr>
        <p:txBody>
          <a:bodyPr wrap="square" rtlCol="0">
            <a:spAutoFit/>
          </a:bodyPr>
          <a:lstStyle/>
          <a:p>
            <a:pPr algn="just">
              <a:lnSpc>
                <a:spcPct val="120000"/>
              </a:lnSpc>
            </a:pPr>
            <a:r>
              <a:rPr lang="en-GB" sz="4000" dirty="0">
                <a:latin typeface="Lato" panose="020F0502020204030203" pitchFamily="34" charset="0"/>
                <a:ea typeface="Lato" panose="020F0502020204030203" pitchFamily="34" charset="0"/>
                <a:cs typeface="Lato" panose="020F0502020204030203" pitchFamily="34" charset="0"/>
              </a:rPr>
              <a:t>Global models like Latin America’s monotributo or Asia’s tax holidays offer valuable lessons, but West African countries must adapt them to local realities, linking with social security, considering fiscal constraints, and ensuring incentives deliver measurable returns.</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5" name="Text Box 25">
            <a:extLst>
              <a:ext uri="{FF2B5EF4-FFF2-40B4-BE49-F238E27FC236}">
                <a16:creationId xmlns:a16="http://schemas.microsoft.com/office/drawing/2014/main" id="{557E3501-833E-0263-2E4F-635B235AC4B8}"/>
              </a:ext>
            </a:extLst>
          </p:cNvPr>
          <p:cNvSpPr txBox="1"/>
          <p:nvPr/>
        </p:nvSpPr>
        <p:spPr>
          <a:xfrm>
            <a:off x="857884" y="1245172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18" name="Text Box 25">
            <a:extLst>
              <a:ext uri="{FF2B5EF4-FFF2-40B4-BE49-F238E27FC236}">
                <a16:creationId xmlns:a16="http://schemas.microsoft.com/office/drawing/2014/main" id="{C8676946-79C8-1F73-6C34-DB00AD2C3D70}"/>
              </a:ext>
            </a:extLst>
          </p:cNvPr>
          <p:cNvSpPr txBox="1"/>
          <p:nvPr/>
        </p:nvSpPr>
        <p:spPr>
          <a:xfrm>
            <a:off x="21946601" y="1262140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967818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0" grpId="0" animBg="1"/>
      <p:bldP spid="11"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21C5C205-454C-CFE2-036E-749FFB02D88C}"/>
            </a:ext>
          </a:extLst>
        </p:cNvPr>
        <p:cNvGrpSpPr/>
        <p:nvPr/>
      </p:nvGrpSpPr>
      <p:grpSpPr>
        <a:xfrm>
          <a:off x="0" y="0"/>
          <a:ext cx="0" cy="0"/>
          <a:chOff x="0" y="0"/>
          <a:chExt cx="0" cy="0"/>
        </a:xfrm>
      </p:grpSpPr>
      <p:sp>
        <p:nvSpPr>
          <p:cNvPr id="31" name="Up Arrow 30">
            <a:extLst>
              <a:ext uri="{FF2B5EF4-FFF2-40B4-BE49-F238E27FC236}">
                <a16:creationId xmlns:a16="http://schemas.microsoft.com/office/drawing/2014/main" id="{E2EF6079-E5BC-DC80-7C68-6A8D8642F284}"/>
              </a:ext>
            </a:extLst>
          </p:cNvPr>
          <p:cNvSpPr/>
          <p:nvPr/>
        </p:nvSpPr>
        <p:spPr>
          <a:xfrm rot="10800000" flipV="1">
            <a:off x="4960787" y="4399838"/>
            <a:ext cx="4389120" cy="7498319"/>
          </a:xfrm>
          <a:prstGeom prst="upArrow">
            <a:avLst>
              <a:gd name="adj1" fmla="val 69872"/>
              <a:gd name="adj2" fmla="val 45564"/>
            </a:avLst>
          </a:prstGeom>
          <a:solidFill>
            <a:schemeClr val="bg2">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2" name="Up Arrow 31">
            <a:extLst>
              <a:ext uri="{FF2B5EF4-FFF2-40B4-BE49-F238E27FC236}">
                <a16:creationId xmlns:a16="http://schemas.microsoft.com/office/drawing/2014/main" id="{058E39C6-B00D-7ACF-F696-7A05F52AD08B}"/>
              </a:ext>
            </a:extLst>
          </p:cNvPr>
          <p:cNvSpPr/>
          <p:nvPr/>
        </p:nvSpPr>
        <p:spPr>
          <a:xfrm rot="10800000" flipV="1">
            <a:off x="9533890" y="4382080"/>
            <a:ext cx="4389120" cy="7498319"/>
          </a:xfrm>
          <a:prstGeom prst="upArrow">
            <a:avLst>
              <a:gd name="adj1" fmla="val 69872"/>
              <a:gd name="adj2" fmla="val 45564"/>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3" name="Up Arrow 32">
            <a:extLst>
              <a:ext uri="{FF2B5EF4-FFF2-40B4-BE49-F238E27FC236}">
                <a16:creationId xmlns:a16="http://schemas.microsoft.com/office/drawing/2014/main" id="{4B64E658-388B-3893-1EF9-BD13F9AAF845}"/>
              </a:ext>
            </a:extLst>
          </p:cNvPr>
          <p:cNvSpPr/>
          <p:nvPr/>
        </p:nvSpPr>
        <p:spPr>
          <a:xfrm rot="10800000" flipV="1">
            <a:off x="14166643" y="4382080"/>
            <a:ext cx="4389120" cy="7498319"/>
          </a:xfrm>
          <a:prstGeom prst="upArrow">
            <a:avLst>
              <a:gd name="adj1" fmla="val 69872"/>
              <a:gd name="adj2" fmla="val 45564"/>
            </a:avLst>
          </a:prstGeom>
          <a:solidFill>
            <a:schemeClr val="bg2">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4" name="Up Arrow 33">
            <a:extLst>
              <a:ext uri="{FF2B5EF4-FFF2-40B4-BE49-F238E27FC236}">
                <a16:creationId xmlns:a16="http://schemas.microsoft.com/office/drawing/2014/main" id="{5579C330-37F7-6E72-342E-FECED1C94CD9}"/>
              </a:ext>
            </a:extLst>
          </p:cNvPr>
          <p:cNvSpPr/>
          <p:nvPr/>
        </p:nvSpPr>
        <p:spPr>
          <a:xfrm rot="10800000" flipV="1">
            <a:off x="403362" y="4382080"/>
            <a:ext cx="4389120" cy="7498319"/>
          </a:xfrm>
          <a:prstGeom prst="upArrow">
            <a:avLst>
              <a:gd name="adj1" fmla="val 69872"/>
              <a:gd name="adj2" fmla="val 45564"/>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50" name="TextBox 49">
            <a:extLst>
              <a:ext uri="{FF2B5EF4-FFF2-40B4-BE49-F238E27FC236}">
                <a16:creationId xmlns:a16="http://schemas.microsoft.com/office/drawing/2014/main" id="{720ECCDA-262A-D470-BED3-4DB6723EF48A}"/>
              </a:ext>
            </a:extLst>
          </p:cNvPr>
          <p:cNvSpPr txBox="1"/>
          <p:nvPr/>
        </p:nvSpPr>
        <p:spPr>
          <a:xfrm>
            <a:off x="820725" y="8267027"/>
            <a:ext cx="3469709" cy="1477328"/>
          </a:xfrm>
          <a:prstGeom prst="rect">
            <a:avLst/>
          </a:prstGeom>
          <a:noFill/>
        </p:spPr>
        <p:txBody>
          <a:bodyPr wrap="square" rtlCol="0">
            <a:spAutoFit/>
          </a:bodyPr>
          <a:lstStyle/>
          <a:p>
            <a:pPr algn="ctr"/>
            <a:r>
              <a:rPr lang="en-US" sz="4500" b="1" dirty="0">
                <a:solidFill>
                  <a:schemeClr val="bg1"/>
                </a:solidFill>
                <a:latin typeface="Lato" panose="020F0502020204030203" pitchFamily="34" charset="0"/>
                <a:ea typeface="Lato" panose="020F0502020204030203" pitchFamily="34" charset="0"/>
                <a:cs typeface="Lato" panose="020F0502020204030203" pitchFamily="34" charset="0"/>
              </a:rPr>
              <a:t>Curbing BEPS</a:t>
            </a:r>
          </a:p>
        </p:txBody>
      </p:sp>
      <p:sp>
        <p:nvSpPr>
          <p:cNvPr id="28" name="TextBox 27">
            <a:extLst>
              <a:ext uri="{FF2B5EF4-FFF2-40B4-BE49-F238E27FC236}">
                <a16:creationId xmlns:a16="http://schemas.microsoft.com/office/drawing/2014/main" id="{22718958-B7FD-F767-56BC-95172C8A8950}"/>
              </a:ext>
            </a:extLst>
          </p:cNvPr>
          <p:cNvSpPr txBox="1"/>
          <p:nvPr/>
        </p:nvSpPr>
        <p:spPr>
          <a:xfrm>
            <a:off x="1033145" y="457164"/>
            <a:ext cx="23027458" cy="938719"/>
          </a:xfrm>
          <a:prstGeom prst="rect">
            <a:avLst/>
          </a:prstGeom>
          <a:noFill/>
        </p:spPr>
        <p:txBody>
          <a:bodyPr wrap="none" rtlCol="0">
            <a:spAutoFit/>
          </a:bodyPr>
          <a:lstStyle/>
          <a:p>
            <a:r>
              <a:rPr lang="en-GB" sz="5500" b="1" dirty="0">
                <a:solidFill>
                  <a:srgbClr val="002060"/>
                </a:solidFill>
                <a:latin typeface="Lato" panose="020F0502020204030203" pitchFamily="34" charset="0"/>
                <a:ea typeface="Lato" panose="020F0502020204030203" pitchFamily="34" charset="0"/>
                <a:cs typeface="Lato" panose="020F0502020204030203" pitchFamily="34" charset="0"/>
              </a:rPr>
              <a:t>Ensuring Fair Taxation of Multinationals and Safeguarding the Tax Base</a:t>
            </a:r>
            <a:r>
              <a:rPr lang="en-SL" sz="5500" b="1" dirty="0">
                <a:solidFill>
                  <a:srgbClr val="002060"/>
                </a:solidFill>
                <a:latin typeface="Lato" panose="020F0502020204030203" pitchFamily="34" charset="0"/>
                <a:ea typeface="Lato" panose="020F0502020204030203" pitchFamily="34" charset="0"/>
                <a:cs typeface="Lato" panose="020F0502020204030203" pitchFamily="34" charset="0"/>
              </a:rPr>
              <a:t> </a:t>
            </a:r>
          </a:p>
        </p:txBody>
      </p:sp>
      <p:sp>
        <p:nvSpPr>
          <p:cNvPr id="29" name="Up Arrow 28">
            <a:extLst>
              <a:ext uri="{FF2B5EF4-FFF2-40B4-BE49-F238E27FC236}">
                <a16:creationId xmlns:a16="http://schemas.microsoft.com/office/drawing/2014/main" id="{BB466D09-1CDB-9CAF-1B62-BA64EAD5784F}"/>
              </a:ext>
            </a:extLst>
          </p:cNvPr>
          <p:cNvSpPr/>
          <p:nvPr/>
        </p:nvSpPr>
        <p:spPr>
          <a:xfrm rot="10800000" flipV="1">
            <a:off x="18868183" y="4374460"/>
            <a:ext cx="4389120" cy="7498319"/>
          </a:xfrm>
          <a:prstGeom prst="upArrow">
            <a:avLst>
              <a:gd name="adj1" fmla="val 69872"/>
              <a:gd name="adj2" fmla="val 45564"/>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 name="Rectangle 1">
            <a:extLst>
              <a:ext uri="{FF2B5EF4-FFF2-40B4-BE49-F238E27FC236}">
                <a16:creationId xmlns:a16="http://schemas.microsoft.com/office/drawing/2014/main" id="{DD1BAA35-8415-4C6A-3E37-CE5F3BAC8A03}"/>
              </a:ext>
            </a:extLst>
          </p:cNvPr>
          <p:cNvSpPr/>
          <p:nvPr/>
        </p:nvSpPr>
        <p:spPr>
          <a:xfrm>
            <a:off x="1017553" y="1635622"/>
            <a:ext cx="21625560" cy="235458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0" name="TextBox 29">
            <a:extLst>
              <a:ext uri="{FF2B5EF4-FFF2-40B4-BE49-F238E27FC236}">
                <a16:creationId xmlns:a16="http://schemas.microsoft.com/office/drawing/2014/main" id="{579633D7-07F8-27E5-7150-7BC7A56627A1}"/>
              </a:ext>
            </a:extLst>
          </p:cNvPr>
          <p:cNvSpPr txBox="1"/>
          <p:nvPr/>
        </p:nvSpPr>
        <p:spPr>
          <a:xfrm>
            <a:off x="1406173" y="2334337"/>
            <a:ext cx="20505419" cy="1107996"/>
          </a:xfrm>
          <a:prstGeom prst="rect">
            <a:avLst/>
          </a:prstGeom>
          <a:noFill/>
        </p:spPr>
        <p:txBody>
          <a:bodyPr wrap="square" rtlCol="0">
            <a:spAutoFit/>
          </a:bodyPr>
          <a:lstStyle/>
          <a:p>
            <a:pPr algn="ctr"/>
            <a:r>
              <a:rPr lang="en-US" sz="6600" b="1" dirty="0">
                <a:solidFill>
                  <a:schemeClr val="bg1"/>
                </a:solidFill>
                <a:latin typeface="Lato" panose="020F0502020204030203" pitchFamily="34" charset="0"/>
                <a:ea typeface="Lato" panose="020F0502020204030203" pitchFamily="34" charset="0"/>
                <a:cs typeface="Lato" panose="020F0502020204030203" pitchFamily="34" charset="0"/>
              </a:rPr>
              <a:t>MULTINATIONALS        STRIKING A BALANCE</a:t>
            </a:r>
          </a:p>
        </p:txBody>
      </p:sp>
      <p:sp>
        <p:nvSpPr>
          <p:cNvPr id="35" name="TextBox 34">
            <a:extLst>
              <a:ext uri="{FF2B5EF4-FFF2-40B4-BE49-F238E27FC236}">
                <a16:creationId xmlns:a16="http://schemas.microsoft.com/office/drawing/2014/main" id="{3EACB34D-070C-9C87-037F-184EDE13ABD9}"/>
              </a:ext>
            </a:extLst>
          </p:cNvPr>
          <p:cNvSpPr txBox="1"/>
          <p:nvPr/>
        </p:nvSpPr>
        <p:spPr>
          <a:xfrm>
            <a:off x="5430825" y="7741247"/>
            <a:ext cx="3469709" cy="2554545"/>
          </a:xfrm>
          <a:prstGeom prst="rect">
            <a:avLst/>
          </a:prstGeom>
          <a:noFill/>
        </p:spPr>
        <p:txBody>
          <a:bodyPr wrap="square" rtlCol="0">
            <a:spAutoFit/>
          </a:bodyPr>
          <a:lstStyle/>
          <a:p>
            <a:pPr algn="ctr"/>
            <a:r>
              <a:rPr lang="en-GB" sz="4000" b="1" dirty="0">
                <a:latin typeface="Lato" panose="020F0502020204030203" pitchFamily="34" charset="0"/>
                <a:ea typeface="Lato" panose="020F0502020204030203" pitchFamily="34" charset="0"/>
                <a:cs typeface="Lato" panose="020F0502020204030203" pitchFamily="34" charset="0"/>
              </a:rPr>
              <a:t>Fair &amp; Transparent Tax Treatment</a:t>
            </a:r>
            <a:r>
              <a:rPr lang="en-SL" sz="4000" dirty="0">
                <a:latin typeface="Lato" panose="020F0502020204030203" pitchFamily="34" charset="0"/>
                <a:ea typeface="Lato" panose="020F0502020204030203" pitchFamily="34" charset="0"/>
                <a:cs typeface="Lato" panose="020F0502020204030203" pitchFamily="34" charset="0"/>
              </a:rPr>
              <a:t> </a:t>
            </a:r>
            <a:endParaRPr lang="en-US" sz="4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42" name="TextBox 41">
            <a:extLst>
              <a:ext uri="{FF2B5EF4-FFF2-40B4-BE49-F238E27FC236}">
                <a16:creationId xmlns:a16="http://schemas.microsoft.com/office/drawing/2014/main" id="{1613B022-0FDD-3E13-2F7D-5A243389686F}"/>
              </a:ext>
            </a:extLst>
          </p:cNvPr>
          <p:cNvSpPr txBox="1"/>
          <p:nvPr/>
        </p:nvSpPr>
        <p:spPr>
          <a:xfrm>
            <a:off x="14628165" y="7992707"/>
            <a:ext cx="3469709" cy="2431435"/>
          </a:xfrm>
          <a:prstGeom prst="rect">
            <a:avLst/>
          </a:prstGeom>
          <a:noFill/>
        </p:spPr>
        <p:txBody>
          <a:bodyPr wrap="square" rtlCol="0">
            <a:spAutoFit/>
          </a:bodyPr>
          <a:lstStyle/>
          <a:p>
            <a:pPr algn="ctr"/>
            <a:r>
              <a:rPr lang="en-US" sz="3800" b="1" dirty="0">
                <a:solidFill>
                  <a:schemeClr val="bg1"/>
                </a:solidFill>
                <a:latin typeface="Lato" panose="020F0502020204030203" pitchFamily="34" charset="0"/>
                <a:ea typeface="Lato" panose="020F0502020204030203" pitchFamily="34" charset="0"/>
                <a:cs typeface="Lato" panose="020F0502020204030203" pitchFamily="34" charset="0"/>
              </a:rPr>
              <a:t>Global Minimum Tax &amp; Tackling Treaties</a:t>
            </a:r>
          </a:p>
        </p:txBody>
      </p:sp>
      <p:sp>
        <p:nvSpPr>
          <p:cNvPr id="43" name="TextBox 42">
            <a:extLst>
              <a:ext uri="{FF2B5EF4-FFF2-40B4-BE49-F238E27FC236}">
                <a16:creationId xmlns:a16="http://schemas.microsoft.com/office/drawing/2014/main" id="{ACBC8C4F-DA1B-A8AC-B297-E99B9810CB06}"/>
              </a:ext>
            </a:extLst>
          </p:cNvPr>
          <p:cNvSpPr txBox="1"/>
          <p:nvPr/>
        </p:nvSpPr>
        <p:spPr>
          <a:xfrm>
            <a:off x="9990771" y="7753778"/>
            <a:ext cx="3469709" cy="2554545"/>
          </a:xfrm>
          <a:prstGeom prst="rect">
            <a:avLst/>
          </a:prstGeom>
          <a:noFill/>
        </p:spPr>
        <p:txBody>
          <a:bodyPr wrap="square" rtlCol="0">
            <a:spAutoFit/>
          </a:bodyPr>
          <a:lstStyle/>
          <a:p>
            <a:pPr algn="ctr"/>
            <a:r>
              <a:rPr lang="en-GB" sz="3900" b="1" dirty="0">
                <a:solidFill>
                  <a:schemeClr val="bg1"/>
                </a:solidFill>
                <a:latin typeface="Lato" panose="020F0502020204030203" pitchFamily="34" charset="0"/>
                <a:ea typeface="Lato" panose="020F0502020204030203" pitchFamily="34" charset="0"/>
                <a:cs typeface="Lato" panose="020F0502020204030203" pitchFamily="34" charset="0"/>
              </a:rPr>
              <a:t>Leveraging Global Transparency Initiatives</a:t>
            </a:r>
            <a:r>
              <a:rPr lang="en-SL" sz="3900" b="1" dirty="0">
                <a:solidFill>
                  <a:schemeClr val="bg1"/>
                </a:solidFill>
                <a:latin typeface="Lato" panose="020F0502020204030203" pitchFamily="34" charset="0"/>
                <a:ea typeface="Lato" panose="020F0502020204030203" pitchFamily="34" charset="0"/>
                <a:cs typeface="Lato" panose="020F0502020204030203" pitchFamily="34" charset="0"/>
              </a:rPr>
              <a:t> </a:t>
            </a:r>
            <a:endParaRPr lang="en-US" sz="39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3" name="TextBox 22">
            <a:extLst>
              <a:ext uri="{FF2B5EF4-FFF2-40B4-BE49-F238E27FC236}">
                <a16:creationId xmlns:a16="http://schemas.microsoft.com/office/drawing/2014/main" id="{C63D9AE3-036F-7CF2-4E38-A730028A76E9}"/>
              </a:ext>
            </a:extLst>
          </p:cNvPr>
          <p:cNvSpPr txBox="1"/>
          <p:nvPr/>
        </p:nvSpPr>
        <p:spPr>
          <a:xfrm>
            <a:off x="19285769" y="8209165"/>
            <a:ext cx="3469709" cy="1938992"/>
          </a:xfrm>
          <a:prstGeom prst="rect">
            <a:avLst/>
          </a:prstGeom>
          <a:noFill/>
        </p:spPr>
        <p:txBody>
          <a:bodyPr wrap="square" rtlCol="0">
            <a:spAutoFit/>
          </a:bodyPr>
          <a:lstStyle/>
          <a:p>
            <a:pPr algn="ct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Building Capacity &amp; Public Trust</a:t>
            </a:r>
          </a:p>
        </p:txBody>
      </p:sp>
      <p:sp>
        <p:nvSpPr>
          <p:cNvPr id="3" name="Text Box 25">
            <a:extLst>
              <a:ext uri="{FF2B5EF4-FFF2-40B4-BE49-F238E27FC236}">
                <a16:creationId xmlns:a16="http://schemas.microsoft.com/office/drawing/2014/main" id="{0E4A5EDE-218F-F07F-2274-15A34D25898E}"/>
              </a:ext>
            </a:extLst>
          </p:cNvPr>
          <p:cNvSpPr txBox="1"/>
          <p:nvPr/>
        </p:nvSpPr>
        <p:spPr>
          <a:xfrm>
            <a:off x="857884" y="1245172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Lato" panose="020F0502020204030203" pitchFamily="34" charset="0"/>
                <a:ea typeface="Lato" panose="020F0502020204030203" pitchFamily="34" charset="0"/>
                <a:cs typeface="Lato" panose="020F0502020204030203" pitchFamily="34" charset="0"/>
              </a:rPr>
              <a:t> </a:t>
            </a:r>
            <a:endParaRPr lang="en-SL" sz="1200" dirty="0">
              <a:solidFill>
                <a:srgbClr val="002060"/>
              </a:solidFill>
              <a:effectLst/>
              <a:latin typeface="Lato" panose="020F0502020204030203" pitchFamily="34" charset="0"/>
              <a:ea typeface="Lato" panose="020F0502020204030203" pitchFamily="34" charset="0"/>
              <a:cs typeface="Lato" panose="020F0502020204030203" pitchFamily="34" charset="0"/>
            </a:endParaRPr>
          </a:p>
        </p:txBody>
      </p:sp>
      <p:sp>
        <p:nvSpPr>
          <p:cNvPr id="4" name="Text Box 25">
            <a:extLst>
              <a:ext uri="{FF2B5EF4-FFF2-40B4-BE49-F238E27FC236}">
                <a16:creationId xmlns:a16="http://schemas.microsoft.com/office/drawing/2014/main" id="{E16E938B-87C1-AAD3-8AEC-B44803BB1A28}"/>
              </a:ext>
            </a:extLst>
          </p:cNvPr>
          <p:cNvSpPr txBox="1"/>
          <p:nvPr/>
        </p:nvSpPr>
        <p:spPr>
          <a:xfrm>
            <a:off x="21946601" y="1262140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Lato" panose="020F0502020204030203" pitchFamily="34" charset="0"/>
                <a:ea typeface="Lato" panose="020F0502020204030203" pitchFamily="34" charset="0"/>
                <a:cs typeface="Lato" panose="020F0502020204030203" pitchFamily="34" charset="0"/>
              </a:rPr>
              <a:t> </a:t>
            </a:r>
            <a:endParaRPr lang="en-SL" sz="1200">
              <a:solidFill>
                <a:srgbClr val="002060"/>
              </a:solidFill>
              <a:effectLst/>
              <a:latin typeface="Lato" panose="020F0502020204030203" pitchFamily="34" charset="0"/>
              <a:ea typeface="Lato" panose="020F0502020204030203" pitchFamily="34" charset="0"/>
              <a:cs typeface="Lato" panose="020F0502020204030203" pitchFamily="34" charset="0"/>
            </a:endParaRPr>
          </a:p>
        </p:txBody>
      </p:sp>
      <p:cxnSp>
        <p:nvCxnSpPr>
          <p:cNvPr id="8" name="Straight Arrow Connector 7">
            <a:extLst>
              <a:ext uri="{FF2B5EF4-FFF2-40B4-BE49-F238E27FC236}">
                <a16:creationId xmlns:a16="http://schemas.microsoft.com/office/drawing/2014/main" id="{ED11392E-6D17-F320-BCC9-8473805F2EEE}"/>
              </a:ext>
            </a:extLst>
          </p:cNvPr>
          <p:cNvCxnSpPr>
            <a:cxnSpLocks/>
          </p:cNvCxnSpPr>
          <p:nvPr/>
        </p:nvCxnSpPr>
        <p:spPr>
          <a:xfrm>
            <a:off x="10637520" y="2895600"/>
            <a:ext cx="883920"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480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ppt_x"/>
                                          </p:val>
                                        </p:tav>
                                        <p:tav tm="100000">
                                          <p:val>
                                            <p:strVal val="#ppt_x"/>
                                          </p:val>
                                        </p:tav>
                                      </p:tavLst>
                                    </p:anim>
                                    <p:anim calcmode="lin" valueType="num">
                                      <p:cBhvr additive="base">
                                        <p:cTn id="8" dur="500" fill="hold"/>
                                        <p:tgtEl>
                                          <p:spTgt spid="5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ppt_x"/>
                                          </p:val>
                                        </p:tav>
                                        <p:tav tm="100000">
                                          <p:val>
                                            <p:strVal val="#ppt_x"/>
                                          </p:val>
                                        </p:tav>
                                      </p:tavLst>
                                    </p:anim>
                                    <p:anim calcmode="lin" valueType="num">
                                      <p:cBhvr additive="base">
                                        <p:cTn id="1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 calcmode="lin" valueType="num">
                                      <p:cBhvr additive="base">
                                        <p:cTn id="17" dur="500" fill="hold"/>
                                        <p:tgtEl>
                                          <p:spTgt spid="35"/>
                                        </p:tgtEl>
                                        <p:attrNameLst>
                                          <p:attrName>ppt_x</p:attrName>
                                        </p:attrNameLst>
                                      </p:cBhvr>
                                      <p:tavLst>
                                        <p:tav tm="0">
                                          <p:val>
                                            <p:strVal val="#ppt_x"/>
                                          </p:val>
                                        </p:tav>
                                        <p:tav tm="100000">
                                          <p:val>
                                            <p:strVal val="#ppt_x"/>
                                          </p:val>
                                        </p:tav>
                                      </p:tavLst>
                                    </p:anim>
                                    <p:anim calcmode="lin" valueType="num">
                                      <p:cBhvr additive="base">
                                        <p:cTn id="18" dur="500" fill="hold"/>
                                        <p:tgtEl>
                                          <p:spTgt spid="3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1"/>
                                        </p:tgtEl>
                                        <p:attrNameLst>
                                          <p:attrName>style.visibility</p:attrName>
                                        </p:attrNameLst>
                                      </p:cBhvr>
                                      <p:to>
                                        <p:strVal val="visible"/>
                                      </p:to>
                                    </p:set>
                                    <p:anim calcmode="lin" valueType="num">
                                      <p:cBhvr additive="base">
                                        <p:cTn id="21" dur="500" fill="hold"/>
                                        <p:tgtEl>
                                          <p:spTgt spid="31"/>
                                        </p:tgtEl>
                                        <p:attrNameLst>
                                          <p:attrName>ppt_x</p:attrName>
                                        </p:attrNameLst>
                                      </p:cBhvr>
                                      <p:tavLst>
                                        <p:tav tm="0">
                                          <p:val>
                                            <p:strVal val="#ppt_x"/>
                                          </p:val>
                                        </p:tav>
                                        <p:tav tm="100000">
                                          <p:val>
                                            <p:strVal val="#ppt_x"/>
                                          </p:val>
                                        </p:tav>
                                      </p:tavLst>
                                    </p:anim>
                                    <p:anim calcmode="lin" valueType="num">
                                      <p:cBhvr additive="base">
                                        <p:cTn id="2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anim calcmode="lin" valueType="num">
                                      <p:cBhvr additive="base">
                                        <p:cTn id="27" dur="500" fill="hold"/>
                                        <p:tgtEl>
                                          <p:spTgt spid="43"/>
                                        </p:tgtEl>
                                        <p:attrNameLst>
                                          <p:attrName>ppt_x</p:attrName>
                                        </p:attrNameLst>
                                      </p:cBhvr>
                                      <p:tavLst>
                                        <p:tav tm="0">
                                          <p:val>
                                            <p:strVal val="#ppt_x"/>
                                          </p:val>
                                        </p:tav>
                                        <p:tav tm="100000">
                                          <p:val>
                                            <p:strVal val="#ppt_x"/>
                                          </p:val>
                                        </p:tav>
                                      </p:tavLst>
                                    </p:anim>
                                    <p:anim calcmode="lin" valueType="num">
                                      <p:cBhvr additive="base">
                                        <p:cTn id="28" dur="500" fill="hold"/>
                                        <p:tgtEl>
                                          <p:spTgt spid="43"/>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additive="base">
                                        <p:cTn id="31" dur="500" fill="hold"/>
                                        <p:tgtEl>
                                          <p:spTgt spid="32"/>
                                        </p:tgtEl>
                                        <p:attrNameLst>
                                          <p:attrName>ppt_x</p:attrName>
                                        </p:attrNameLst>
                                      </p:cBhvr>
                                      <p:tavLst>
                                        <p:tav tm="0">
                                          <p:val>
                                            <p:strVal val="#ppt_x"/>
                                          </p:val>
                                        </p:tav>
                                        <p:tav tm="100000">
                                          <p:val>
                                            <p:strVal val="#ppt_x"/>
                                          </p:val>
                                        </p:tav>
                                      </p:tavLst>
                                    </p:anim>
                                    <p:anim calcmode="lin" valueType="num">
                                      <p:cBhvr additive="base">
                                        <p:cTn id="3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 calcmode="lin" valueType="num">
                                      <p:cBhvr additive="base">
                                        <p:cTn id="37" dur="500" fill="hold"/>
                                        <p:tgtEl>
                                          <p:spTgt spid="42"/>
                                        </p:tgtEl>
                                        <p:attrNameLst>
                                          <p:attrName>ppt_x</p:attrName>
                                        </p:attrNameLst>
                                      </p:cBhvr>
                                      <p:tavLst>
                                        <p:tav tm="0">
                                          <p:val>
                                            <p:strVal val="#ppt_x"/>
                                          </p:val>
                                        </p:tav>
                                        <p:tav tm="100000">
                                          <p:val>
                                            <p:strVal val="#ppt_x"/>
                                          </p:val>
                                        </p:tav>
                                      </p:tavLst>
                                    </p:anim>
                                    <p:anim calcmode="lin" valueType="num">
                                      <p:cBhvr additive="base">
                                        <p:cTn id="38" dur="500" fill="hold"/>
                                        <p:tgtEl>
                                          <p:spTgt spid="42"/>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 calcmode="lin" valueType="num">
                                      <p:cBhvr additive="base">
                                        <p:cTn id="41" dur="500" fill="hold"/>
                                        <p:tgtEl>
                                          <p:spTgt spid="33"/>
                                        </p:tgtEl>
                                        <p:attrNameLst>
                                          <p:attrName>ppt_x</p:attrName>
                                        </p:attrNameLst>
                                      </p:cBhvr>
                                      <p:tavLst>
                                        <p:tav tm="0">
                                          <p:val>
                                            <p:strVal val="#ppt_x"/>
                                          </p:val>
                                        </p:tav>
                                        <p:tav tm="100000">
                                          <p:val>
                                            <p:strVal val="#ppt_x"/>
                                          </p:val>
                                        </p:tav>
                                      </p:tavLst>
                                    </p:anim>
                                    <p:anim calcmode="lin" valueType="num">
                                      <p:cBhvr additive="base">
                                        <p:cTn id="42"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 calcmode="lin" valueType="num">
                                      <p:cBhvr additive="base">
                                        <p:cTn id="51" dur="500" fill="hold"/>
                                        <p:tgtEl>
                                          <p:spTgt spid="29"/>
                                        </p:tgtEl>
                                        <p:attrNameLst>
                                          <p:attrName>ppt_x</p:attrName>
                                        </p:attrNameLst>
                                      </p:cBhvr>
                                      <p:tavLst>
                                        <p:tav tm="0">
                                          <p:val>
                                            <p:strVal val="#ppt_x"/>
                                          </p:val>
                                        </p:tav>
                                        <p:tav tm="100000">
                                          <p:val>
                                            <p:strVal val="#ppt_x"/>
                                          </p:val>
                                        </p:tav>
                                      </p:tavLst>
                                    </p:anim>
                                    <p:anim calcmode="lin" valueType="num">
                                      <p:cBhvr additive="base">
                                        <p:cTn id="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4" grpId="0" animBg="1"/>
      <p:bldP spid="50" grpId="0"/>
      <p:bldP spid="29" grpId="0" animBg="1"/>
      <p:bldP spid="35" grpId="0"/>
      <p:bldP spid="42" grpId="0"/>
      <p:bldP spid="43" grpId="0"/>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A7D6023D-2900-7F3A-A38D-619E18B6B66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1882FAC-276D-4EFF-71D1-96F6690B1A67}"/>
              </a:ext>
            </a:extLst>
          </p:cNvPr>
          <p:cNvSpPr txBox="1"/>
          <p:nvPr/>
        </p:nvSpPr>
        <p:spPr>
          <a:xfrm>
            <a:off x="640081" y="358104"/>
            <a:ext cx="22525744" cy="938719"/>
          </a:xfrm>
          <a:prstGeom prst="rect">
            <a:avLst/>
          </a:prstGeom>
          <a:noFill/>
        </p:spPr>
        <p:txBody>
          <a:bodyPr wrap="squar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Embedding Consultation and Public-Private Dialogue in Tax Policy</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2" name="TextBox 1">
            <a:extLst>
              <a:ext uri="{FF2B5EF4-FFF2-40B4-BE49-F238E27FC236}">
                <a16:creationId xmlns:a16="http://schemas.microsoft.com/office/drawing/2014/main" id="{8CB1C179-1956-CA4D-2127-C80F9DA02D3B}"/>
              </a:ext>
            </a:extLst>
          </p:cNvPr>
          <p:cNvSpPr txBox="1"/>
          <p:nvPr/>
        </p:nvSpPr>
        <p:spPr>
          <a:xfrm>
            <a:off x="724970" y="1550086"/>
            <a:ext cx="23224726" cy="2196000"/>
          </a:xfrm>
          <a:prstGeom prst="rect">
            <a:avLst/>
          </a:prstGeom>
          <a:solidFill>
            <a:schemeClr val="bg2">
              <a:lumMod val="50000"/>
            </a:schemeClr>
          </a:solidFill>
        </p:spPr>
        <p:txBody>
          <a:bodyPr wrap="square" rtlCol="0">
            <a:spAutoFit/>
          </a:bodyPr>
          <a:lstStyle/>
          <a:p>
            <a:endParaRPr lang="en-SL" dirty="0"/>
          </a:p>
        </p:txBody>
      </p:sp>
      <p:sp>
        <p:nvSpPr>
          <p:cNvPr id="6" name="TextBox 5">
            <a:extLst>
              <a:ext uri="{FF2B5EF4-FFF2-40B4-BE49-F238E27FC236}">
                <a16:creationId xmlns:a16="http://schemas.microsoft.com/office/drawing/2014/main" id="{4AFB2A05-9D96-6607-DF08-156C8C59482B}"/>
              </a:ext>
            </a:extLst>
          </p:cNvPr>
          <p:cNvSpPr txBox="1"/>
          <p:nvPr/>
        </p:nvSpPr>
        <p:spPr>
          <a:xfrm>
            <a:off x="1056458" y="1809601"/>
            <a:ext cx="22558032" cy="1564339"/>
          </a:xfrm>
          <a:prstGeom prst="rect">
            <a:avLst/>
          </a:prstGeom>
          <a:solidFill>
            <a:schemeClr val="bg2">
              <a:lumMod val="50000"/>
            </a:schemeClr>
          </a:solidFill>
        </p:spPr>
        <p:txBody>
          <a:bodyPr wrap="square" rtlCol="0">
            <a:spAutoFit/>
          </a:bodyPr>
          <a:lstStyle/>
          <a:p>
            <a:pPr algn="just">
              <a:lnSpc>
                <a:spcPct val="120000"/>
              </a:lnSpc>
            </a:pPr>
            <a:r>
              <a:rPr lang="en-GB" sz="4200" dirty="0">
                <a:latin typeface="Lato" panose="020F0502020204030203" pitchFamily="34" charset="0"/>
                <a:ea typeface="Lato" panose="020F0502020204030203" pitchFamily="34" charset="0"/>
                <a:cs typeface="Lato" panose="020F0502020204030203" pitchFamily="34" charset="0"/>
              </a:rPr>
              <a:t>The IMF cautions that while consulting businesses helps identify compliance challenges and builds legitimacy, too much private influence can undermine fairness and revenue objectives</a:t>
            </a:r>
            <a:endParaRPr lang="en-SL" sz="4200" dirty="0">
              <a:latin typeface="Lato" panose="020F0502020204030203" pitchFamily="34" charset="0"/>
              <a:ea typeface="Lato" panose="020F0502020204030203" pitchFamily="34" charset="0"/>
              <a:cs typeface="Lato" panose="020F0502020204030203" pitchFamily="34" charset="0"/>
            </a:endParaRPr>
          </a:p>
        </p:txBody>
      </p:sp>
      <p:sp>
        <p:nvSpPr>
          <p:cNvPr id="15" name="Text Box 25">
            <a:extLst>
              <a:ext uri="{FF2B5EF4-FFF2-40B4-BE49-F238E27FC236}">
                <a16:creationId xmlns:a16="http://schemas.microsoft.com/office/drawing/2014/main" id="{4487A212-B133-46EA-5A61-6210584DF7A7}"/>
              </a:ext>
            </a:extLst>
          </p:cNvPr>
          <p:cNvSpPr txBox="1"/>
          <p:nvPr/>
        </p:nvSpPr>
        <p:spPr>
          <a:xfrm>
            <a:off x="857884" y="1245172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18" name="Text Box 25">
            <a:extLst>
              <a:ext uri="{FF2B5EF4-FFF2-40B4-BE49-F238E27FC236}">
                <a16:creationId xmlns:a16="http://schemas.microsoft.com/office/drawing/2014/main" id="{82AA3AE4-52E5-34B3-A543-B1C4724C03B4}"/>
              </a:ext>
            </a:extLst>
          </p:cNvPr>
          <p:cNvSpPr txBox="1"/>
          <p:nvPr/>
        </p:nvSpPr>
        <p:spPr>
          <a:xfrm>
            <a:off x="21946601" y="1262140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4" name="Oval 3">
            <a:extLst>
              <a:ext uri="{FF2B5EF4-FFF2-40B4-BE49-F238E27FC236}">
                <a16:creationId xmlns:a16="http://schemas.microsoft.com/office/drawing/2014/main" id="{F8EE5445-D109-E173-EAFD-06D1F5C6F2B9}"/>
              </a:ext>
            </a:extLst>
          </p:cNvPr>
          <p:cNvSpPr/>
          <p:nvPr/>
        </p:nvSpPr>
        <p:spPr>
          <a:xfrm>
            <a:off x="6035040" y="4191000"/>
            <a:ext cx="3566160" cy="3444240"/>
          </a:xfrm>
          <a:prstGeom prst="ellipse">
            <a:avLst/>
          </a:prstGeom>
          <a:noFill/>
          <a:ln w="762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L"/>
          </a:p>
        </p:txBody>
      </p:sp>
      <p:sp>
        <p:nvSpPr>
          <p:cNvPr id="7" name="TextBox 6">
            <a:extLst>
              <a:ext uri="{FF2B5EF4-FFF2-40B4-BE49-F238E27FC236}">
                <a16:creationId xmlns:a16="http://schemas.microsoft.com/office/drawing/2014/main" id="{1AF97B96-5B16-B807-62F4-E43208B88C9D}"/>
              </a:ext>
            </a:extLst>
          </p:cNvPr>
          <p:cNvSpPr txBox="1"/>
          <p:nvPr/>
        </p:nvSpPr>
        <p:spPr>
          <a:xfrm>
            <a:off x="6131491" y="4971127"/>
            <a:ext cx="3469709" cy="1938992"/>
          </a:xfrm>
          <a:prstGeom prst="rect">
            <a:avLst/>
          </a:prstGeom>
          <a:noFill/>
        </p:spPr>
        <p:txBody>
          <a:bodyPr wrap="square" rtlCol="0">
            <a:spAutoFit/>
          </a:bodyPr>
          <a:lstStyle/>
          <a:p>
            <a:pPr algn="ctr"/>
            <a:r>
              <a:rPr lang="en-US" sz="3900" b="1" dirty="0">
                <a:solidFill>
                  <a:srgbClr val="000000"/>
                </a:solidFill>
                <a:latin typeface="Lato" panose="020F0502020204030203" pitchFamily="34" charset="0"/>
                <a:ea typeface="Lato" panose="020F0502020204030203" pitchFamily="34" charset="0"/>
                <a:cs typeface="Lato" panose="020F0502020204030203" pitchFamily="34" charset="0"/>
              </a:rPr>
              <a:t>Sierra Leone’s Private Sector Dialogue</a:t>
            </a:r>
          </a:p>
        </p:txBody>
      </p:sp>
      <p:sp>
        <p:nvSpPr>
          <p:cNvPr id="8" name="Left Arrow 7">
            <a:extLst>
              <a:ext uri="{FF2B5EF4-FFF2-40B4-BE49-F238E27FC236}">
                <a16:creationId xmlns:a16="http://schemas.microsoft.com/office/drawing/2014/main" id="{776C1437-B6A0-F267-6D49-882ABEFFA50D}"/>
              </a:ext>
            </a:extLst>
          </p:cNvPr>
          <p:cNvSpPr/>
          <p:nvPr/>
        </p:nvSpPr>
        <p:spPr>
          <a:xfrm rot="19297858">
            <a:off x="4137497" y="7203185"/>
            <a:ext cx="1932652" cy="559309"/>
          </a:xfrm>
          <a:prstGeom prst="leftArrow">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Lato" panose="020F0502020204030203" pitchFamily="34" charset="0"/>
              <a:ea typeface="Lato" panose="020F0502020204030203" pitchFamily="34" charset="0"/>
              <a:cs typeface="Lato" panose="020F0502020204030203" pitchFamily="34" charset="0"/>
            </a:endParaRPr>
          </a:p>
        </p:txBody>
      </p:sp>
      <p:sp>
        <p:nvSpPr>
          <p:cNvPr id="12" name="Left Arrow 11">
            <a:extLst>
              <a:ext uri="{FF2B5EF4-FFF2-40B4-BE49-F238E27FC236}">
                <a16:creationId xmlns:a16="http://schemas.microsoft.com/office/drawing/2014/main" id="{E5D75816-767B-CA9B-2175-A74E53BE830D}"/>
              </a:ext>
            </a:extLst>
          </p:cNvPr>
          <p:cNvSpPr/>
          <p:nvPr/>
        </p:nvSpPr>
        <p:spPr>
          <a:xfrm rot="16200000">
            <a:off x="6900019" y="8634617"/>
            <a:ext cx="1932652" cy="559309"/>
          </a:xfrm>
          <a:prstGeom prst="leftArrow">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Lato" panose="020F0502020204030203" pitchFamily="34" charset="0"/>
              <a:ea typeface="Lato" panose="020F0502020204030203" pitchFamily="34" charset="0"/>
              <a:cs typeface="Lato" panose="020F0502020204030203" pitchFamily="34" charset="0"/>
            </a:endParaRPr>
          </a:p>
        </p:txBody>
      </p:sp>
      <p:sp>
        <p:nvSpPr>
          <p:cNvPr id="13" name="Left Arrow 12">
            <a:extLst>
              <a:ext uri="{FF2B5EF4-FFF2-40B4-BE49-F238E27FC236}">
                <a16:creationId xmlns:a16="http://schemas.microsoft.com/office/drawing/2014/main" id="{A7D031B9-155B-D638-9C33-81D043102F99}"/>
              </a:ext>
            </a:extLst>
          </p:cNvPr>
          <p:cNvSpPr/>
          <p:nvPr/>
        </p:nvSpPr>
        <p:spPr>
          <a:xfrm rot="13522773">
            <a:off x="9495863" y="7203184"/>
            <a:ext cx="1932652" cy="559309"/>
          </a:xfrm>
          <a:prstGeom prst="leftArrow">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Lato" panose="020F0502020204030203" pitchFamily="34" charset="0"/>
              <a:ea typeface="Lato" panose="020F0502020204030203" pitchFamily="34" charset="0"/>
              <a:cs typeface="Lato" panose="020F0502020204030203" pitchFamily="34" charset="0"/>
            </a:endParaRPr>
          </a:p>
        </p:txBody>
      </p:sp>
      <p:sp>
        <p:nvSpPr>
          <p:cNvPr id="16" name="Oval 15">
            <a:extLst>
              <a:ext uri="{FF2B5EF4-FFF2-40B4-BE49-F238E27FC236}">
                <a16:creationId xmlns:a16="http://schemas.microsoft.com/office/drawing/2014/main" id="{429BDEA7-2EF6-5D67-EBF2-F51BB9EE13D1}"/>
              </a:ext>
            </a:extLst>
          </p:cNvPr>
          <p:cNvSpPr/>
          <p:nvPr/>
        </p:nvSpPr>
        <p:spPr>
          <a:xfrm>
            <a:off x="1906334" y="8143732"/>
            <a:ext cx="3197489" cy="3077302"/>
          </a:xfrm>
          <a:prstGeom prst="ellipse">
            <a:avLst/>
          </a:prstGeom>
          <a:solidFill>
            <a:srgbClr val="00206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L"/>
          </a:p>
        </p:txBody>
      </p:sp>
      <p:sp>
        <p:nvSpPr>
          <p:cNvPr id="17" name="TextBox 16">
            <a:extLst>
              <a:ext uri="{FF2B5EF4-FFF2-40B4-BE49-F238E27FC236}">
                <a16:creationId xmlns:a16="http://schemas.microsoft.com/office/drawing/2014/main" id="{8046C6DA-7097-8213-C3C4-C59274564A06}"/>
              </a:ext>
            </a:extLst>
          </p:cNvPr>
          <p:cNvSpPr txBox="1"/>
          <p:nvPr/>
        </p:nvSpPr>
        <p:spPr>
          <a:xfrm>
            <a:off x="1745282" y="8649539"/>
            <a:ext cx="3469709" cy="1754326"/>
          </a:xfrm>
          <a:prstGeom prst="rect">
            <a:avLst/>
          </a:prstGeom>
          <a:noFill/>
        </p:spPr>
        <p:txBody>
          <a:bodyPr wrap="square" rtlCol="0">
            <a:spAutoFit/>
          </a:bodyPr>
          <a:lstStyle/>
          <a:p>
            <a:pPr algn="ctr"/>
            <a:r>
              <a:rPr lang="en-US" b="1" dirty="0">
                <a:solidFill>
                  <a:schemeClr val="bg1"/>
                </a:solidFill>
                <a:latin typeface="Lato" panose="020F0502020204030203" pitchFamily="34" charset="0"/>
                <a:ea typeface="Lato" panose="020F0502020204030203" pitchFamily="34" charset="0"/>
                <a:cs typeface="Lato" panose="020F0502020204030203" pitchFamily="34" charset="0"/>
              </a:rPr>
              <a:t>Formalises PPDs on policies</a:t>
            </a:r>
          </a:p>
        </p:txBody>
      </p:sp>
      <p:sp>
        <p:nvSpPr>
          <p:cNvPr id="19" name="Oval 18">
            <a:extLst>
              <a:ext uri="{FF2B5EF4-FFF2-40B4-BE49-F238E27FC236}">
                <a16:creationId xmlns:a16="http://schemas.microsoft.com/office/drawing/2014/main" id="{3F70ADBE-FC13-EF47-9F32-6D132C83477C}"/>
              </a:ext>
            </a:extLst>
          </p:cNvPr>
          <p:cNvSpPr/>
          <p:nvPr/>
        </p:nvSpPr>
        <p:spPr>
          <a:xfrm>
            <a:off x="6353503" y="10023719"/>
            <a:ext cx="3197489" cy="3077302"/>
          </a:xfrm>
          <a:prstGeom prst="ellipse">
            <a:avLst/>
          </a:prstGeom>
          <a:solidFill>
            <a:srgbClr val="00206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L"/>
          </a:p>
        </p:txBody>
      </p:sp>
      <p:sp>
        <p:nvSpPr>
          <p:cNvPr id="20" name="TextBox 19">
            <a:extLst>
              <a:ext uri="{FF2B5EF4-FFF2-40B4-BE49-F238E27FC236}">
                <a16:creationId xmlns:a16="http://schemas.microsoft.com/office/drawing/2014/main" id="{E18C63E2-7657-7B0E-90BA-BD775D16A796}"/>
              </a:ext>
            </a:extLst>
          </p:cNvPr>
          <p:cNvSpPr txBox="1"/>
          <p:nvPr/>
        </p:nvSpPr>
        <p:spPr>
          <a:xfrm>
            <a:off x="6222931" y="10742886"/>
            <a:ext cx="3469709" cy="1661993"/>
          </a:xfrm>
          <a:prstGeom prst="rect">
            <a:avLst/>
          </a:prstGeom>
          <a:noFill/>
        </p:spPr>
        <p:txBody>
          <a:bodyPr wrap="square" rtlCol="0">
            <a:spAutoFit/>
          </a:bodyPr>
          <a:lstStyle/>
          <a:p>
            <a:pPr algn="ctr"/>
            <a:r>
              <a:rPr lang="en-US" sz="3400" b="1" dirty="0">
                <a:solidFill>
                  <a:schemeClr val="bg1"/>
                </a:solidFill>
                <a:latin typeface="Lato" panose="020F0502020204030203" pitchFamily="34" charset="0"/>
                <a:ea typeface="Lato" panose="020F0502020204030203" pitchFamily="34" charset="0"/>
                <a:cs typeface="Lato" panose="020F0502020204030203" pitchFamily="34" charset="0"/>
              </a:rPr>
              <a:t>Government &amp; Private sector committee</a:t>
            </a:r>
          </a:p>
        </p:txBody>
      </p:sp>
      <p:sp>
        <p:nvSpPr>
          <p:cNvPr id="21" name="Oval 20">
            <a:extLst>
              <a:ext uri="{FF2B5EF4-FFF2-40B4-BE49-F238E27FC236}">
                <a16:creationId xmlns:a16="http://schemas.microsoft.com/office/drawing/2014/main" id="{F40485C2-7EE9-6688-EDAD-88FEBBB6B002}"/>
              </a:ext>
            </a:extLst>
          </p:cNvPr>
          <p:cNvSpPr/>
          <p:nvPr/>
        </p:nvSpPr>
        <p:spPr>
          <a:xfrm>
            <a:off x="10850880" y="7989784"/>
            <a:ext cx="3197489" cy="3077302"/>
          </a:xfrm>
          <a:prstGeom prst="ellipse">
            <a:avLst/>
          </a:prstGeom>
          <a:solidFill>
            <a:srgbClr val="00206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L"/>
          </a:p>
        </p:txBody>
      </p:sp>
      <p:sp>
        <p:nvSpPr>
          <p:cNvPr id="22" name="TextBox 21">
            <a:extLst>
              <a:ext uri="{FF2B5EF4-FFF2-40B4-BE49-F238E27FC236}">
                <a16:creationId xmlns:a16="http://schemas.microsoft.com/office/drawing/2014/main" id="{5698DFDA-256E-3282-0191-BDEC7E6C418A}"/>
              </a:ext>
            </a:extLst>
          </p:cNvPr>
          <p:cNvSpPr txBox="1"/>
          <p:nvPr/>
        </p:nvSpPr>
        <p:spPr>
          <a:xfrm>
            <a:off x="10628868" y="8647991"/>
            <a:ext cx="3469709" cy="1323439"/>
          </a:xfrm>
          <a:prstGeom prst="rect">
            <a:avLst/>
          </a:prstGeom>
          <a:noFill/>
        </p:spPr>
        <p:txBody>
          <a:bodyPr wrap="square" rtlCol="0">
            <a:spAutoFit/>
          </a:bodyPr>
          <a:lstStyle/>
          <a:p>
            <a:pPr algn="ct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M &amp; E embedded</a:t>
            </a:r>
          </a:p>
        </p:txBody>
      </p:sp>
      <p:sp>
        <p:nvSpPr>
          <p:cNvPr id="23" name="TextBox 22">
            <a:extLst>
              <a:ext uri="{FF2B5EF4-FFF2-40B4-BE49-F238E27FC236}">
                <a16:creationId xmlns:a16="http://schemas.microsoft.com/office/drawing/2014/main" id="{CD930191-D0E7-B9A2-AEC8-F5D4B1C95546}"/>
              </a:ext>
            </a:extLst>
          </p:cNvPr>
          <p:cNvSpPr txBox="1"/>
          <p:nvPr/>
        </p:nvSpPr>
        <p:spPr>
          <a:xfrm>
            <a:off x="14593572" y="4402600"/>
            <a:ext cx="9173243" cy="3708000"/>
          </a:xfrm>
          <a:prstGeom prst="rect">
            <a:avLst/>
          </a:prstGeom>
          <a:solidFill>
            <a:srgbClr val="002060"/>
          </a:solidFill>
        </p:spPr>
        <p:txBody>
          <a:bodyPr wrap="square" rtlCol="0">
            <a:spAutoFit/>
          </a:bodyPr>
          <a:lstStyle/>
          <a:p>
            <a:endParaRPr lang="en-SL" dirty="0"/>
          </a:p>
        </p:txBody>
      </p:sp>
      <p:sp>
        <p:nvSpPr>
          <p:cNvPr id="24" name="TextBox 23">
            <a:extLst>
              <a:ext uri="{FF2B5EF4-FFF2-40B4-BE49-F238E27FC236}">
                <a16:creationId xmlns:a16="http://schemas.microsoft.com/office/drawing/2014/main" id="{F30334EB-31B6-41CA-14BA-0F50709B68E7}"/>
              </a:ext>
            </a:extLst>
          </p:cNvPr>
          <p:cNvSpPr txBox="1"/>
          <p:nvPr/>
        </p:nvSpPr>
        <p:spPr>
          <a:xfrm>
            <a:off x="14797741" y="4662115"/>
            <a:ext cx="8773336" cy="3115533"/>
          </a:xfrm>
          <a:prstGeom prst="rect">
            <a:avLst/>
          </a:prstGeom>
          <a:noFill/>
        </p:spPr>
        <p:txBody>
          <a:bodyPr wrap="square" rtlCol="0">
            <a:spAutoFit/>
          </a:bodyPr>
          <a:lstStyle/>
          <a:p>
            <a:pPr algn="just">
              <a:lnSpc>
                <a:spcPct val="120000"/>
              </a:lnSpc>
            </a:pPr>
            <a:r>
              <a:rPr lang="en-GB" sz="4200" dirty="0">
                <a:latin typeface="Lato" panose="020F0502020204030203" pitchFamily="34" charset="0"/>
                <a:ea typeface="Lato" panose="020F0502020204030203" pitchFamily="34" charset="0"/>
                <a:cs typeface="Lato" panose="020F0502020204030203" pitchFamily="34" charset="0"/>
              </a:rPr>
              <a:t>Government retains ultimate authority, and the private sector is consulted, but not allowed to dictate legislation</a:t>
            </a:r>
            <a:r>
              <a:rPr lang="en-SL" sz="4200" dirty="0">
                <a:latin typeface="Lato" panose="020F0502020204030203" pitchFamily="34" charset="0"/>
                <a:ea typeface="Lato" panose="020F0502020204030203" pitchFamily="34" charset="0"/>
                <a:cs typeface="Lato" panose="020F0502020204030203" pitchFamily="34" charset="0"/>
              </a:rPr>
              <a:t> </a:t>
            </a:r>
          </a:p>
        </p:txBody>
      </p:sp>
    </p:spTree>
    <p:extLst>
      <p:ext uri="{BB962C8B-B14F-4D97-AF65-F5344CB8AC3E}">
        <p14:creationId xmlns:p14="http://schemas.microsoft.com/office/powerpoint/2010/main" val="410151503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par>
                                <p:cTn id="15" presetID="2" presetClass="entr" presetSubtype="3"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1+#ppt_w/2"/>
                                          </p:val>
                                        </p:tav>
                                        <p:tav tm="100000">
                                          <p:val>
                                            <p:strVal val="#ppt_x"/>
                                          </p:val>
                                        </p:tav>
                                      </p:tavLst>
                                    </p:anim>
                                    <p:anim calcmode="lin" valueType="num">
                                      <p:cBhvr additive="base">
                                        <p:cTn id="18" dur="500" fill="hold"/>
                                        <p:tgtEl>
                                          <p:spTgt spid="17"/>
                                        </p:tgtEl>
                                        <p:attrNameLst>
                                          <p:attrName>ppt_y</p:attrName>
                                        </p:attrNameLst>
                                      </p:cBhvr>
                                      <p:tavLst>
                                        <p:tav tm="0">
                                          <p:val>
                                            <p:strVal val="0-#ppt_h/2"/>
                                          </p:val>
                                        </p:tav>
                                        <p:tav tm="100000">
                                          <p:val>
                                            <p:strVal val="#ppt_y"/>
                                          </p:val>
                                        </p:tav>
                                      </p:tavLst>
                                    </p:anim>
                                  </p:childTnLst>
                                </p:cTn>
                              </p:par>
                              <p:par>
                                <p:cTn id="19" presetID="2" presetClass="entr" presetSubtype="3"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1+#ppt_w/2"/>
                                          </p:val>
                                        </p:tav>
                                        <p:tav tm="100000">
                                          <p:val>
                                            <p:strVal val="#ppt_x"/>
                                          </p:val>
                                        </p:tav>
                                      </p:tavLst>
                                    </p:anim>
                                    <p:anim calcmode="lin" valueType="num">
                                      <p:cBhvr additive="base">
                                        <p:cTn id="22"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9"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0-#ppt_w/2"/>
                                          </p:val>
                                        </p:tav>
                                        <p:tav tm="100000">
                                          <p:val>
                                            <p:strVal val="#ppt_x"/>
                                          </p:val>
                                        </p:tav>
                                      </p:tavLst>
                                    </p:anim>
                                    <p:anim calcmode="lin" valueType="num">
                                      <p:cBhvr additive="base">
                                        <p:cTn id="42" dur="500" fill="hold"/>
                                        <p:tgtEl>
                                          <p:spTgt spid="13"/>
                                        </p:tgtEl>
                                        <p:attrNameLst>
                                          <p:attrName>ppt_y</p:attrName>
                                        </p:attrNameLst>
                                      </p:cBhvr>
                                      <p:tavLst>
                                        <p:tav tm="0">
                                          <p:val>
                                            <p:strVal val="0-#ppt_h/2"/>
                                          </p:val>
                                        </p:tav>
                                        <p:tav tm="100000">
                                          <p:val>
                                            <p:strVal val="#ppt_y"/>
                                          </p:val>
                                        </p:tav>
                                      </p:tavLst>
                                    </p:anim>
                                  </p:childTnLst>
                                </p:cTn>
                              </p:par>
                              <p:par>
                                <p:cTn id="43" presetID="2" presetClass="entr" presetSubtype="9"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0-#ppt_w/2"/>
                                          </p:val>
                                        </p:tav>
                                        <p:tav tm="100000">
                                          <p:val>
                                            <p:strVal val="#ppt_x"/>
                                          </p:val>
                                        </p:tav>
                                      </p:tavLst>
                                    </p:anim>
                                    <p:anim calcmode="lin" valueType="num">
                                      <p:cBhvr additive="base">
                                        <p:cTn id="46" dur="500" fill="hold"/>
                                        <p:tgtEl>
                                          <p:spTgt spid="22"/>
                                        </p:tgtEl>
                                        <p:attrNameLst>
                                          <p:attrName>ppt_y</p:attrName>
                                        </p:attrNameLst>
                                      </p:cBhvr>
                                      <p:tavLst>
                                        <p:tav tm="0">
                                          <p:val>
                                            <p:strVal val="0-#ppt_h/2"/>
                                          </p:val>
                                        </p:tav>
                                        <p:tav tm="100000">
                                          <p:val>
                                            <p:strVal val="#ppt_y"/>
                                          </p:val>
                                        </p:tav>
                                      </p:tavLst>
                                    </p:anim>
                                  </p:childTnLst>
                                </p:cTn>
                              </p:par>
                              <p:par>
                                <p:cTn id="47" presetID="2" presetClass="entr" presetSubtype="9"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0-#ppt_w/2"/>
                                          </p:val>
                                        </p:tav>
                                        <p:tav tm="100000">
                                          <p:val>
                                            <p:strVal val="#ppt_x"/>
                                          </p:val>
                                        </p:tav>
                                      </p:tavLst>
                                    </p:anim>
                                    <p:anim calcmode="lin" valueType="num">
                                      <p:cBhvr additive="base">
                                        <p:cTn id="50"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8" grpId="0" animBg="1"/>
      <p:bldP spid="12" grpId="0" animBg="1"/>
      <p:bldP spid="13" grpId="0" animBg="1"/>
      <p:bldP spid="16" grpId="0" animBg="1"/>
      <p:bldP spid="17" grpId="0"/>
      <p:bldP spid="19" grpId="0" animBg="1"/>
      <p:bldP spid="20" grpId="0"/>
      <p:bldP spid="21" grpId="0" animBg="1"/>
      <p:bldP spid="22" grpId="0"/>
      <p:bldP spid="23" grpId="0" animBg="1"/>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5" name="Freeform 6"/>
          <p:cNvSpPr>
            <a:spLocks/>
          </p:cNvSpPr>
          <p:nvPr/>
        </p:nvSpPr>
        <p:spPr bwMode="auto">
          <a:xfrm>
            <a:off x="12203225" y="2942324"/>
            <a:ext cx="3543339" cy="4235917"/>
          </a:xfrm>
          <a:custGeom>
            <a:avLst/>
            <a:gdLst/>
            <a:ahLst/>
            <a:cxnLst>
              <a:cxn ang="0">
                <a:pos x="0" y="196"/>
              </a:cxn>
              <a:cxn ang="0">
                <a:pos x="0" y="61"/>
              </a:cxn>
              <a:cxn ang="0">
                <a:pos x="1" y="61"/>
              </a:cxn>
              <a:cxn ang="0">
                <a:pos x="32" y="62"/>
              </a:cxn>
              <a:cxn ang="0">
                <a:pos x="67" y="0"/>
              </a:cxn>
              <a:cxn ang="0">
                <a:pos x="126" y="15"/>
              </a:cxn>
              <a:cxn ang="0">
                <a:pos x="126" y="86"/>
              </a:cxn>
              <a:cxn ang="0">
                <a:pos x="185" y="120"/>
              </a:cxn>
              <a:cxn ang="0">
                <a:pos x="186" y="120"/>
              </a:cxn>
              <a:cxn ang="0">
                <a:pos x="246" y="84"/>
              </a:cxn>
              <a:cxn ang="0">
                <a:pos x="269" y="106"/>
              </a:cxn>
              <a:cxn ang="0">
                <a:pos x="283" y="120"/>
              </a:cxn>
              <a:cxn ang="0">
                <a:pos x="288" y="126"/>
              </a:cxn>
              <a:cxn ang="0">
                <a:pos x="252" y="186"/>
              </a:cxn>
              <a:cxn ang="0">
                <a:pos x="287" y="244"/>
              </a:cxn>
              <a:cxn ang="0">
                <a:pos x="359" y="244"/>
              </a:cxn>
              <a:cxn ang="0">
                <a:pos x="374" y="301"/>
              </a:cxn>
              <a:cxn ang="0">
                <a:pos x="313" y="341"/>
              </a:cxn>
              <a:cxn ang="0">
                <a:pos x="314" y="374"/>
              </a:cxn>
              <a:cxn ang="0">
                <a:pos x="314" y="376"/>
              </a:cxn>
              <a:cxn ang="0">
                <a:pos x="175" y="376"/>
              </a:cxn>
              <a:cxn ang="0">
                <a:pos x="174" y="376"/>
              </a:cxn>
              <a:cxn ang="0">
                <a:pos x="175" y="377"/>
              </a:cxn>
              <a:cxn ang="0">
                <a:pos x="187" y="406"/>
              </a:cxn>
              <a:cxn ang="0">
                <a:pos x="175" y="434"/>
              </a:cxn>
              <a:cxn ang="0">
                <a:pos x="146" y="446"/>
              </a:cxn>
              <a:cxn ang="0">
                <a:pos x="117" y="434"/>
              </a:cxn>
              <a:cxn ang="0">
                <a:pos x="106" y="406"/>
              </a:cxn>
              <a:cxn ang="0">
                <a:pos x="117" y="377"/>
              </a:cxn>
              <a:cxn ang="0">
                <a:pos x="118" y="376"/>
              </a:cxn>
              <a:cxn ang="0">
                <a:pos x="117" y="376"/>
              </a:cxn>
              <a:cxn ang="0">
                <a:pos x="0" y="376"/>
              </a:cxn>
              <a:cxn ang="0">
                <a:pos x="0" y="253"/>
              </a:cxn>
              <a:cxn ang="0">
                <a:pos x="3" y="253"/>
              </a:cxn>
              <a:cxn ang="0">
                <a:pos x="32" y="265"/>
              </a:cxn>
              <a:cxn ang="0">
                <a:pos x="61" y="253"/>
              </a:cxn>
              <a:cxn ang="0">
                <a:pos x="73" y="224"/>
              </a:cxn>
              <a:cxn ang="0">
                <a:pos x="61" y="196"/>
              </a:cxn>
              <a:cxn ang="0">
                <a:pos x="32" y="184"/>
              </a:cxn>
              <a:cxn ang="0">
                <a:pos x="3" y="196"/>
              </a:cxn>
              <a:cxn ang="0">
                <a:pos x="0" y="196"/>
              </a:cxn>
            </a:cxnLst>
            <a:rect l="0" t="0" r="r" b="b"/>
            <a:pathLst>
              <a:path w="374" h="446">
                <a:moveTo>
                  <a:pt x="0" y="196"/>
                </a:moveTo>
                <a:cubicBezTo>
                  <a:pt x="0" y="61"/>
                  <a:pt x="0" y="61"/>
                  <a:pt x="0" y="61"/>
                </a:cubicBezTo>
                <a:cubicBezTo>
                  <a:pt x="0" y="61"/>
                  <a:pt x="1" y="61"/>
                  <a:pt x="1" y="61"/>
                </a:cubicBezTo>
                <a:cubicBezTo>
                  <a:pt x="12" y="61"/>
                  <a:pt x="22" y="61"/>
                  <a:pt x="32" y="62"/>
                </a:cubicBezTo>
                <a:cubicBezTo>
                  <a:pt x="67" y="0"/>
                  <a:pt x="67" y="0"/>
                  <a:pt x="67" y="0"/>
                </a:cubicBezTo>
                <a:cubicBezTo>
                  <a:pt x="87" y="4"/>
                  <a:pt x="107" y="8"/>
                  <a:pt x="126" y="15"/>
                </a:cubicBezTo>
                <a:cubicBezTo>
                  <a:pt x="126" y="86"/>
                  <a:pt x="126" y="86"/>
                  <a:pt x="126" y="86"/>
                </a:cubicBezTo>
                <a:cubicBezTo>
                  <a:pt x="146" y="95"/>
                  <a:pt x="166" y="106"/>
                  <a:pt x="185" y="120"/>
                </a:cubicBezTo>
                <a:cubicBezTo>
                  <a:pt x="185" y="120"/>
                  <a:pt x="185" y="120"/>
                  <a:pt x="186" y="120"/>
                </a:cubicBezTo>
                <a:cubicBezTo>
                  <a:pt x="246" y="84"/>
                  <a:pt x="246" y="84"/>
                  <a:pt x="246" y="84"/>
                </a:cubicBezTo>
                <a:cubicBezTo>
                  <a:pt x="254" y="91"/>
                  <a:pt x="262" y="98"/>
                  <a:pt x="269" y="106"/>
                </a:cubicBezTo>
                <a:cubicBezTo>
                  <a:pt x="274" y="111"/>
                  <a:pt x="278" y="115"/>
                  <a:pt x="283" y="120"/>
                </a:cubicBezTo>
                <a:cubicBezTo>
                  <a:pt x="284" y="122"/>
                  <a:pt x="286" y="124"/>
                  <a:pt x="288" y="126"/>
                </a:cubicBezTo>
                <a:cubicBezTo>
                  <a:pt x="252" y="186"/>
                  <a:pt x="252" y="186"/>
                  <a:pt x="252" y="186"/>
                </a:cubicBezTo>
                <a:cubicBezTo>
                  <a:pt x="266" y="204"/>
                  <a:pt x="278" y="224"/>
                  <a:pt x="287" y="244"/>
                </a:cubicBezTo>
                <a:cubicBezTo>
                  <a:pt x="359" y="244"/>
                  <a:pt x="359" y="244"/>
                  <a:pt x="359" y="244"/>
                </a:cubicBezTo>
                <a:cubicBezTo>
                  <a:pt x="365" y="263"/>
                  <a:pt x="370" y="282"/>
                  <a:pt x="374" y="301"/>
                </a:cubicBezTo>
                <a:cubicBezTo>
                  <a:pt x="313" y="341"/>
                  <a:pt x="313" y="341"/>
                  <a:pt x="313" y="341"/>
                </a:cubicBezTo>
                <a:cubicBezTo>
                  <a:pt x="314" y="352"/>
                  <a:pt x="314" y="363"/>
                  <a:pt x="314" y="374"/>
                </a:cubicBezTo>
                <a:cubicBezTo>
                  <a:pt x="314" y="375"/>
                  <a:pt x="314" y="375"/>
                  <a:pt x="314" y="376"/>
                </a:cubicBezTo>
                <a:cubicBezTo>
                  <a:pt x="175" y="376"/>
                  <a:pt x="175" y="376"/>
                  <a:pt x="175" y="376"/>
                </a:cubicBezTo>
                <a:cubicBezTo>
                  <a:pt x="174" y="376"/>
                  <a:pt x="174" y="376"/>
                  <a:pt x="174" y="376"/>
                </a:cubicBezTo>
                <a:cubicBezTo>
                  <a:pt x="174" y="376"/>
                  <a:pt x="175" y="377"/>
                  <a:pt x="175" y="377"/>
                </a:cubicBezTo>
                <a:cubicBezTo>
                  <a:pt x="183" y="385"/>
                  <a:pt x="187" y="395"/>
                  <a:pt x="187" y="406"/>
                </a:cubicBezTo>
                <a:cubicBezTo>
                  <a:pt x="187" y="417"/>
                  <a:pt x="183" y="427"/>
                  <a:pt x="175" y="434"/>
                </a:cubicBezTo>
                <a:cubicBezTo>
                  <a:pt x="167" y="442"/>
                  <a:pt x="157" y="446"/>
                  <a:pt x="146" y="446"/>
                </a:cubicBezTo>
                <a:cubicBezTo>
                  <a:pt x="135" y="446"/>
                  <a:pt x="125" y="442"/>
                  <a:pt x="117" y="434"/>
                </a:cubicBezTo>
                <a:cubicBezTo>
                  <a:pt x="110" y="427"/>
                  <a:pt x="106" y="417"/>
                  <a:pt x="106" y="406"/>
                </a:cubicBezTo>
                <a:cubicBezTo>
                  <a:pt x="106" y="395"/>
                  <a:pt x="110" y="385"/>
                  <a:pt x="117" y="377"/>
                </a:cubicBezTo>
                <a:cubicBezTo>
                  <a:pt x="118" y="377"/>
                  <a:pt x="118" y="376"/>
                  <a:pt x="118" y="376"/>
                </a:cubicBezTo>
                <a:cubicBezTo>
                  <a:pt x="117" y="376"/>
                  <a:pt x="117" y="376"/>
                  <a:pt x="117" y="376"/>
                </a:cubicBezTo>
                <a:cubicBezTo>
                  <a:pt x="0" y="376"/>
                  <a:pt x="0" y="376"/>
                  <a:pt x="0" y="376"/>
                </a:cubicBezTo>
                <a:cubicBezTo>
                  <a:pt x="0" y="253"/>
                  <a:pt x="0" y="253"/>
                  <a:pt x="0" y="253"/>
                </a:cubicBezTo>
                <a:cubicBezTo>
                  <a:pt x="3" y="253"/>
                  <a:pt x="3" y="253"/>
                  <a:pt x="3" y="253"/>
                </a:cubicBezTo>
                <a:cubicBezTo>
                  <a:pt x="11" y="261"/>
                  <a:pt x="21" y="265"/>
                  <a:pt x="32" y="265"/>
                </a:cubicBezTo>
                <a:cubicBezTo>
                  <a:pt x="43" y="265"/>
                  <a:pt x="53" y="261"/>
                  <a:pt x="61" y="253"/>
                </a:cubicBezTo>
                <a:cubicBezTo>
                  <a:pt x="69" y="245"/>
                  <a:pt x="73" y="236"/>
                  <a:pt x="73" y="224"/>
                </a:cubicBezTo>
                <a:cubicBezTo>
                  <a:pt x="73" y="213"/>
                  <a:pt x="69" y="204"/>
                  <a:pt x="61" y="196"/>
                </a:cubicBezTo>
                <a:cubicBezTo>
                  <a:pt x="53" y="188"/>
                  <a:pt x="43" y="184"/>
                  <a:pt x="32" y="184"/>
                </a:cubicBezTo>
                <a:cubicBezTo>
                  <a:pt x="21" y="184"/>
                  <a:pt x="11" y="188"/>
                  <a:pt x="3" y="196"/>
                </a:cubicBezTo>
                <a:lnTo>
                  <a:pt x="0" y="196"/>
                </a:lnTo>
                <a:close/>
              </a:path>
            </a:pathLst>
          </a:custGeom>
          <a:solidFill>
            <a:srgbClr val="002060"/>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6" name="Freeform 7"/>
          <p:cNvSpPr>
            <a:spLocks/>
          </p:cNvSpPr>
          <p:nvPr/>
        </p:nvSpPr>
        <p:spPr bwMode="auto">
          <a:xfrm>
            <a:off x="11493064" y="6512758"/>
            <a:ext cx="4264717" cy="3525570"/>
          </a:xfrm>
          <a:custGeom>
            <a:avLst/>
            <a:gdLst/>
            <a:ahLst/>
            <a:cxnLst>
              <a:cxn ang="0">
                <a:pos x="75" y="311"/>
              </a:cxn>
              <a:cxn ang="0">
                <a:pos x="75" y="166"/>
              </a:cxn>
              <a:cxn ang="0">
                <a:pos x="70" y="172"/>
              </a:cxn>
              <a:cxn ang="0">
                <a:pos x="41" y="184"/>
              </a:cxn>
              <a:cxn ang="0">
                <a:pos x="12" y="172"/>
              </a:cxn>
              <a:cxn ang="0">
                <a:pos x="0" y="144"/>
              </a:cxn>
              <a:cxn ang="0">
                <a:pos x="12" y="115"/>
              </a:cxn>
              <a:cxn ang="0">
                <a:pos x="41" y="103"/>
              </a:cxn>
              <a:cxn ang="0">
                <a:pos x="70" y="115"/>
              </a:cxn>
              <a:cxn ang="0">
                <a:pos x="75" y="121"/>
              </a:cxn>
              <a:cxn ang="0">
                <a:pos x="75" y="0"/>
              </a:cxn>
              <a:cxn ang="0">
                <a:pos x="192" y="0"/>
              </a:cxn>
              <a:cxn ang="0">
                <a:pos x="192" y="1"/>
              </a:cxn>
              <a:cxn ang="0">
                <a:pos x="181" y="30"/>
              </a:cxn>
              <a:cxn ang="0">
                <a:pos x="192" y="58"/>
              </a:cxn>
              <a:cxn ang="0">
                <a:pos x="221" y="70"/>
              </a:cxn>
              <a:cxn ang="0">
                <a:pos x="250" y="58"/>
              </a:cxn>
              <a:cxn ang="0">
                <a:pos x="262" y="30"/>
              </a:cxn>
              <a:cxn ang="0">
                <a:pos x="250" y="1"/>
              </a:cxn>
              <a:cxn ang="0">
                <a:pos x="250" y="0"/>
              </a:cxn>
              <a:cxn ang="0">
                <a:pos x="389" y="0"/>
              </a:cxn>
              <a:cxn ang="0">
                <a:pos x="388" y="32"/>
              </a:cxn>
              <a:cxn ang="0">
                <a:pos x="450" y="66"/>
              </a:cxn>
              <a:cxn ang="0">
                <a:pos x="436" y="121"/>
              </a:cxn>
              <a:cxn ang="0">
                <a:pos x="363" y="125"/>
              </a:cxn>
              <a:cxn ang="0">
                <a:pos x="329" y="183"/>
              </a:cxn>
              <a:cxn ang="0">
                <a:pos x="366" y="243"/>
              </a:cxn>
              <a:cxn ang="0">
                <a:pos x="344" y="266"/>
              </a:cxn>
              <a:cxn ang="0">
                <a:pos x="322" y="287"/>
              </a:cxn>
              <a:cxn ang="0">
                <a:pos x="260" y="251"/>
              </a:cxn>
              <a:cxn ang="0">
                <a:pos x="203" y="285"/>
              </a:cxn>
              <a:cxn ang="0">
                <a:pos x="203" y="356"/>
              </a:cxn>
              <a:cxn ang="0">
                <a:pos x="145" y="371"/>
              </a:cxn>
              <a:cxn ang="0">
                <a:pos x="108" y="309"/>
              </a:cxn>
              <a:cxn ang="0">
                <a:pos x="76" y="311"/>
              </a:cxn>
              <a:cxn ang="0">
                <a:pos x="75" y="311"/>
              </a:cxn>
            </a:cxnLst>
            <a:rect l="0" t="0" r="r" b="b"/>
            <a:pathLst>
              <a:path w="450" h="371">
                <a:moveTo>
                  <a:pt x="75" y="311"/>
                </a:moveTo>
                <a:cubicBezTo>
                  <a:pt x="75" y="166"/>
                  <a:pt x="75" y="166"/>
                  <a:pt x="75" y="166"/>
                </a:cubicBezTo>
                <a:cubicBezTo>
                  <a:pt x="73" y="168"/>
                  <a:pt x="72" y="170"/>
                  <a:pt x="70" y="172"/>
                </a:cubicBezTo>
                <a:cubicBezTo>
                  <a:pt x="62" y="180"/>
                  <a:pt x="52" y="184"/>
                  <a:pt x="41" y="184"/>
                </a:cubicBezTo>
                <a:cubicBezTo>
                  <a:pt x="30" y="184"/>
                  <a:pt x="20" y="180"/>
                  <a:pt x="12" y="172"/>
                </a:cubicBezTo>
                <a:cubicBezTo>
                  <a:pt x="4" y="165"/>
                  <a:pt x="0" y="155"/>
                  <a:pt x="0" y="144"/>
                </a:cubicBezTo>
                <a:cubicBezTo>
                  <a:pt x="0" y="133"/>
                  <a:pt x="4" y="123"/>
                  <a:pt x="12" y="115"/>
                </a:cubicBezTo>
                <a:cubicBezTo>
                  <a:pt x="20" y="107"/>
                  <a:pt x="30" y="103"/>
                  <a:pt x="41" y="103"/>
                </a:cubicBezTo>
                <a:cubicBezTo>
                  <a:pt x="52" y="103"/>
                  <a:pt x="62" y="107"/>
                  <a:pt x="70" y="115"/>
                </a:cubicBezTo>
                <a:cubicBezTo>
                  <a:pt x="72" y="117"/>
                  <a:pt x="73" y="119"/>
                  <a:pt x="75" y="121"/>
                </a:cubicBezTo>
                <a:cubicBezTo>
                  <a:pt x="75" y="0"/>
                  <a:pt x="75" y="0"/>
                  <a:pt x="75" y="0"/>
                </a:cubicBezTo>
                <a:cubicBezTo>
                  <a:pt x="192" y="0"/>
                  <a:pt x="192" y="0"/>
                  <a:pt x="192" y="0"/>
                </a:cubicBezTo>
                <a:cubicBezTo>
                  <a:pt x="192" y="1"/>
                  <a:pt x="192" y="1"/>
                  <a:pt x="192" y="1"/>
                </a:cubicBezTo>
                <a:cubicBezTo>
                  <a:pt x="185" y="9"/>
                  <a:pt x="181" y="19"/>
                  <a:pt x="181" y="30"/>
                </a:cubicBezTo>
                <a:cubicBezTo>
                  <a:pt x="181" y="41"/>
                  <a:pt x="185" y="51"/>
                  <a:pt x="192" y="58"/>
                </a:cubicBezTo>
                <a:cubicBezTo>
                  <a:pt x="200" y="66"/>
                  <a:pt x="210" y="70"/>
                  <a:pt x="221" y="70"/>
                </a:cubicBezTo>
                <a:cubicBezTo>
                  <a:pt x="232" y="70"/>
                  <a:pt x="242" y="66"/>
                  <a:pt x="250" y="58"/>
                </a:cubicBezTo>
                <a:cubicBezTo>
                  <a:pt x="258" y="51"/>
                  <a:pt x="262" y="41"/>
                  <a:pt x="262" y="30"/>
                </a:cubicBezTo>
                <a:cubicBezTo>
                  <a:pt x="262" y="19"/>
                  <a:pt x="258" y="9"/>
                  <a:pt x="250" y="1"/>
                </a:cubicBezTo>
                <a:cubicBezTo>
                  <a:pt x="250" y="0"/>
                  <a:pt x="250" y="0"/>
                  <a:pt x="250" y="0"/>
                </a:cubicBezTo>
                <a:cubicBezTo>
                  <a:pt x="389" y="0"/>
                  <a:pt x="389" y="0"/>
                  <a:pt x="389" y="0"/>
                </a:cubicBezTo>
                <a:cubicBezTo>
                  <a:pt x="389" y="11"/>
                  <a:pt x="389" y="22"/>
                  <a:pt x="388" y="32"/>
                </a:cubicBezTo>
                <a:cubicBezTo>
                  <a:pt x="450" y="66"/>
                  <a:pt x="450" y="66"/>
                  <a:pt x="450" y="66"/>
                </a:cubicBezTo>
                <a:cubicBezTo>
                  <a:pt x="446" y="85"/>
                  <a:pt x="442" y="103"/>
                  <a:pt x="436" y="121"/>
                </a:cubicBezTo>
                <a:cubicBezTo>
                  <a:pt x="363" y="125"/>
                  <a:pt x="363" y="125"/>
                  <a:pt x="363" y="125"/>
                </a:cubicBezTo>
                <a:cubicBezTo>
                  <a:pt x="354" y="145"/>
                  <a:pt x="343" y="164"/>
                  <a:pt x="329" y="183"/>
                </a:cubicBezTo>
                <a:cubicBezTo>
                  <a:pt x="366" y="243"/>
                  <a:pt x="366" y="243"/>
                  <a:pt x="366" y="243"/>
                </a:cubicBezTo>
                <a:cubicBezTo>
                  <a:pt x="359" y="251"/>
                  <a:pt x="352" y="258"/>
                  <a:pt x="344" y="266"/>
                </a:cubicBezTo>
                <a:cubicBezTo>
                  <a:pt x="337" y="273"/>
                  <a:pt x="329" y="280"/>
                  <a:pt x="322" y="287"/>
                </a:cubicBezTo>
                <a:cubicBezTo>
                  <a:pt x="260" y="251"/>
                  <a:pt x="260" y="251"/>
                  <a:pt x="260" y="251"/>
                </a:cubicBezTo>
                <a:cubicBezTo>
                  <a:pt x="242" y="265"/>
                  <a:pt x="223" y="276"/>
                  <a:pt x="203" y="285"/>
                </a:cubicBezTo>
                <a:cubicBezTo>
                  <a:pt x="203" y="356"/>
                  <a:pt x="203" y="356"/>
                  <a:pt x="203" y="356"/>
                </a:cubicBezTo>
                <a:cubicBezTo>
                  <a:pt x="184" y="363"/>
                  <a:pt x="165" y="368"/>
                  <a:pt x="145" y="371"/>
                </a:cubicBezTo>
                <a:cubicBezTo>
                  <a:pt x="108" y="309"/>
                  <a:pt x="108" y="309"/>
                  <a:pt x="108" y="309"/>
                </a:cubicBezTo>
                <a:cubicBezTo>
                  <a:pt x="98" y="310"/>
                  <a:pt x="87" y="311"/>
                  <a:pt x="76" y="311"/>
                </a:cubicBezTo>
                <a:cubicBezTo>
                  <a:pt x="76" y="311"/>
                  <a:pt x="75" y="311"/>
                  <a:pt x="75" y="311"/>
                </a:cubicBezTo>
                <a:close/>
              </a:path>
            </a:pathLst>
          </a:custGeom>
          <a:solidFill>
            <a:schemeClr val="bg2">
              <a:lumMod val="50000"/>
            </a:schemeClr>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7" name="Freeform 5"/>
          <p:cNvSpPr>
            <a:spLocks/>
          </p:cNvSpPr>
          <p:nvPr/>
        </p:nvSpPr>
        <p:spPr bwMode="auto">
          <a:xfrm>
            <a:off x="8678579" y="2949801"/>
            <a:ext cx="4216125" cy="3562959"/>
          </a:xfrm>
          <a:custGeom>
            <a:avLst/>
            <a:gdLst/>
            <a:ahLst/>
            <a:cxnLst>
              <a:cxn ang="0">
                <a:pos x="372" y="375"/>
              </a:cxn>
              <a:cxn ang="0">
                <a:pos x="239" y="375"/>
              </a:cxn>
              <a:cxn ang="0">
                <a:pos x="248" y="368"/>
              </a:cxn>
              <a:cxn ang="0">
                <a:pos x="260" y="340"/>
              </a:cxn>
              <a:cxn ang="0">
                <a:pos x="248" y="311"/>
              </a:cxn>
              <a:cxn ang="0">
                <a:pos x="220" y="299"/>
              </a:cxn>
              <a:cxn ang="0">
                <a:pos x="191" y="311"/>
              </a:cxn>
              <a:cxn ang="0">
                <a:pos x="179" y="340"/>
              </a:cxn>
              <a:cxn ang="0">
                <a:pos x="191" y="368"/>
              </a:cxn>
              <a:cxn ang="0">
                <a:pos x="200" y="375"/>
              </a:cxn>
              <a:cxn ang="0">
                <a:pos x="61" y="375"/>
              </a:cxn>
              <a:cxn ang="0">
                <a:pos x="61" y="375"/>
              </a:cxn>
              <a:cxn ang="0">
                <a:pos x="61" y="373"/>
              </a:cxn>
              <a:cxn ang="0">
                <a:pos x="61" y="367"/>
              </a:cxn>
              <a:cxn ang="0">
                <a:pos x="62" y="342"/>
              </a:cxn>
              <a:cxn ang="0">
                <a:pos x="0" y="307"/>
              </a:cxn>
              <a:cxn ang="0">
                <a:pos x="16" y="243"/>
              </a:cxn>
              <a:cxn ang="0">
                <a:pos x="86" y="247"/>
              </a:cxn>
              <a:cxn ang="0">
                <a:pos x="119" y="191"/>
              </a:cxn>
              <a:cxn ang="0">
                <a:pos x="85" y="127"/>
              </a:cxn>
              <a:cxn ang="0">
                <a:pos x="92" y="119"/>
              </a:cxn>
              <a:cxn ang="0">
                <a:pos x="106" y="105"/>
              </a:cxn>
              <a:cxn ang="0">
                <a:pos x="128" y="84"/>
              </a:cxn>
              <a:cxn ang="0">
                <a:pos x="188" y="120"/>
              </a:cxn>
              <a:cxn ang="0">
                <a:pos x="190" y="119"/>
              </a:cxn>
              <a:cxn ang="0">
                <a:pos x="243" y="88"/>
              </a:cxn>
              <a:cxn ang="0">
                <a:pos x="243" y="16"/>
              </a:cxn>
              <a:cxn ang="0">
                <a:pos x="303" y="0"/>
              </a:cxn>
              <a:cxn ang="0">
                <a:pos x="339" y="62"/>
              </a:cxn>
              <a:cxn ang="0">
                <a:pos x="372" y="60"/>
              </a:cxn>
              <a:cxn ang="0">
                <a:pos x="372" y="195"/>
              </a:cxn>
              <a:cxn ang="0">
                <a:pos x="372" y="199"/>
              </a:cxn>
              <a:cxn ang="0">
                <a:pos x="375" y="195"/>
              </a:cxn>
              <a:cxn ang="0">
                <a:pos x="404" y="183"/>
              </a:cxn>
              <a:cxn ang="0">
                <a:pos x="433" y="195"/>
              </a:cxn>
              <a:cxn ang="0">
                <a:pos x="445" y="223"/>
              </a:cxn>
              <a:cxn ang="0">
                <a:pos x="433" y="252"/>
              </a:cxn>
              <a:cxn ang="0">
                <a:pos x="404" y="264"/>
              </a:cxn>
              <a:cxn ang="0">
                <a:pos x="375" y="252"/>
              </a:cxn>
              <a:cxn ang="0">
                <a:pos x="372" y="248"/>
              </a:cxn>
              <a:cxn ang="0">
                <a:pos x="372" y="252"/>
              </a:cxn>
              <a:cxn ang="0">
                <a:pos x="372" y="375"/>
              </a:cxn>
            </a:cxnLst>
            <a:rect l="0" t="0" r="r" b="b"/>
            <a:pathLst>
              <a:path w="445" h="375">
                <a:moveTo>
                  <a:pt x="372" y="375"/>
                </a:moveTo>
                <a:cubicBezTo>
                  <a:pt x="239" y="375"/>
                  <a:pt x="239" y="375"/>
                  <a:pt x="239" y="375"/>
                </a:cubicBezTo>
                <a:cubicBezTo>
                  <a:pt x="243" y="373"/>
                  <a:pt x="246" y="371"/>
                  <a:pt x="248" y="368"/>
                </a:cubicBezTo>
                <a:cubicBezTo>
                  <a:pt x="256" y="360"/>
                  <a:pt x="260" y="351"/>
                  <a:pt x="260" y="340"/>
                </a:cubicBezTo>
                <a:cubicBezTo>
                  <a:pt x="260" y="328"/>
                  <a:pt x="256" y="319"/>
                  <a:pt x="248" y="311"/>
                </a:cubicBezTo>
                <a:cubicBezTo>
                  <a:pt x="241" y="303"/>
                  <a:pt x="231" y="299"/>
                  <a:pt x="220" y="299"/>
                </a:cubicBezTo>
                <a:cubicBezTo>
                  <a:pt x="209" y="299"/>
                  <a:pt x="199" y="303"/>
                  <a:pt x="191" y="311"/>
                </a:cubicBezTo>
                <a:cubicBezTo>
                  <a:pt x="183" y="319"/>
                  <a:pt x="179" y="328"/>
                  <a:pt x="179" y="340"/>
                </a:cubicBezTo>
                <a:cubicBezTo>
                  <a:pt x="179" y="351"/>
                  <a:pt x="183" y="360"/>
                  <a:pt x="191" y="368"/>
                </a:cubicBezTo>
                <a:cubicBezTo>
                  <a:pt x="194" y="371"/>
                  <a:pt x="197" y="373"/>
                  <a:pt x="200" y="375"/>
                </a:cubicBezTo>
                <a:cubicBezTo>
                  <a:pt x="61" y="375"/>
                  <a:pt x="61" y="375"/>
                  <a:pt x="61" y="375"/>
                </a:cubicBezTo>
                <a:cubicBezTo>
                  <a:pt x="61" y="375"/>
                  <a:pt x="61" y="375"/>
                  <a:pt x="61" y="375"/>
                </a:cubicBezTo>
                <a:cubicBezTo>
                  <a:pt x="61" y="374"/>
                  <a:pt x="61" y="374"/>
                  <a:pt x="61" y="373"/>
                </a:cubicBezTo>
                <a:cubicBezTo>
                  <a:pt x="61" y="371"/>
                  <a:pt x="61" y="369"/>
                  <a:pt x="61" y="367"/>
                </a:cubicBezTo>
                <a:cubicBezTo>
                  <a:pt x="61" y="359"/>
                  <a:pt x="61" y="350"/>
                  <a:pt x="62" y="342"/>
                </a:cubicBezTo>
                <a:cubicBezTo>
                  <a:pt x="0" y="307"/>
                  <a:pt x="0" y="307"/>
                  <a:pt x="0" y="307"/>
                </a:cubicBezTo>
                <a:cubicBezTo>
                  <a:pt x="4" y="285"/>
                  <a:pt x="9" y="263"/>
                  <a:pt x="16" y="243"/>
                </a:cubicBezTo>
                <a:cubicBezTo>
                  <a:pt x="86" y="247"/>
                  <a:pt x="86" y="247"/>
                  <a:pt x="86" y="247"/>
                </a:cubicBezTo>
                <a:cubicBezTo>
                  <a:pt x="95" y="227"/>
                  <a:pt x="106" y="209"/>
                  <a:pt x="119" y="191"/>
                </a:cubicBezTo>
                <a:cubicBezTo>
                  <a:pt x="85" y="127"/>
                  <a:pt x="85" y="127"/>
                  <a:pt x="85" y="127"/>
                </a:cubicBezTo>
                <a:cubicBezTo>
                  <a:pt x="87" y="124"/>
                  <a:pt x="90" y="122"/>
                  <a:pt x="92" y="119"/>
                </a:cubicBezTo>
                <a:cubicBezTo>
                  <a:pt x="97" y="114"/>
                  <a:pt x="101" y="110"/>
                  <a:pt x="106" y="105"/>
                </a:cubicBezTo>
                <a:cubicBezTo>
                  <a:pt x="113" y="98"/>
                  <a:pt x="120" y="91"/>
                  <a:pt x="128" y="84"/>
                </a:cubicBezTo>
                <a:cubicBezTo>
                  <a:pt x="188" y="120"/>
                  <a:pt x="188" y="120"/>
                  <a:pt x="188" y="120"/>
                </a:cubicBezTo>
                <a:cubicBezTo>
                  <a:pt x="189" y="120"/>
                  <a:pt x="190" y="119"/>
                  <a:pt x="190" y="119"/>
                </a:cubicBezTo>
                <a:cubicBezTo>
                  <a:pt x="207" y="106"/>
                  <a:pt x="225" y="96"/>
                  <a:pt x="243" y="88"/>
                </a:cubicBezTo>
                <a:cubicBezTo>
                  <a:pt x="243" y="16"/>
                  <a:pt x="243" y="16"/>
                  <a:pt x="243" y="16"/>
                </a:cubicBezTo>
                <a:cubicBezTo>
                  <a:pt x="262" y="9"/>
                  <a:pt x="282" y="4"/>
                  <a:pt x="303" y="0"/>
                </a:cubicBezTo>
                <a:cubicBezTo>
                  <a:pt x="339" y="62"/>
                  <a:pt x="339" y="62"/>
                  <a:pt x="339" y="62"/>
                </a:cubicBezTo>
                <a:cubicBezTo>
                  <a:pt x="350" y="61"/>
                  <a:pt x="361" y="60"/>
                  <a:pt x="372" y="60"/>
                </a:cubicBezTo>
                <a:cubicBezTo>
                  <a:pt x="372" y="195"/>
                  <a:pt x="372" y="195"/>
                  <a:pt x="372" y="195"/>
                </a:cubicBezTo>
                <a:cubicBezTo>
                  <a:pt x="372" y="199"/>
                  <a:pt x="372" y="199"/>
                  <a:pt x="372" y="199"/>
                </a:cubicBezTo>
                <a:cubicBezTo>
                  <a:pt x="373" y="197"/>
                  <a:pt x="374" y="196"/>
                  <a:pt x="375" y="195"/>
                </a:cubicBezTo>
                <a:cubicBezTo>
                  <a:pt x="383" y="187"/>
                  <a:pt x="393" y="183"/>
                  <a:pt x="404" y="183"/>
                </a:cubicBezTo>
                <a:cubicBezTo>
                  <a:pt x="415" y="183"/>
                  <a:pt x="425" y="187"/>
                  <a:pt x="433" y="195"/>
                </a:cubicBezTo>
                <a:cubicBezTo>
                  <a:pt x="441" y="203"/>
                  <a:pt x="445" y="212"/>
                  <a:pt x="445" y="223"/>
                </a:cubicBezTo>
                <a:cubicBezTo>
                  <a:pt x="445" y="235"/>
                  <a:pt x="441" y="244"/>
                  <a:pt x="433" y="252"/>
                </a:cubicBezTo>
                <a:cubicBezTo>
                  <a:pt x="425" y="260"/>
                  <a:pt x="415" y="264"/>
                  <a:pt x="404" y="264"/>
                </a:cubicBezTo>
                <a:cubicBezTo>
                  <a:pt x="393" y="264"/>
                  <a:pt x="383" y="260"/>
                  <a:pt x="375" y="252"/>
                </a:cubicBezTo>
                <a:cubicBezTo>
                  <a:pt x="374" y="251"/>
                  <a:pt x="373" y="250"/>
                  <a:pt x="372" y="248"/>
                </a:cubicBezTo>
                <a:cubicBezTo>
                  <a:pt x="372" y="252"/>
                  <a:pt x="372" y="252"/>
                  <a:pt x="372" y="252"/>
                </a:cubicBezTo>
                <a:lnTo>
                  <a:pt x="372" y="375"/>
                </a:lnTo>
                <a:close/>
              </a:path>
            </a:pathLst>
          </a:custGeom>
          <a:solidFill>
            <a:schemeClr val="bg2">
              <a:lumMod val="50000"/>
            </a:schemeClr>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8" name="Freeform 8"/>
          <p:cNvSpPr>
            <a:spLocks/>
          </p:cNvSpPr>
          <p:nvPr/>
        </p:nvSpPr>
        <p:spPr bwMode="auto">
          <a:xfrm>
            <a:off x="8678579" y="5791194"/>
            <a:ext cx="3524651" cy="4235917"/>
          </a:xfrm>
          <a:custGeom>
            <a:avLst/>
            <a:gdLst/>
            <a:ahLst/>
            <a:cxnLst>
              <a:cxn ang="0">
                <a:pos x="61" y="76"/>
              </a:cxn>
              <a:cxn ang="0">
                <a:pos x="200" y="76"/>
              </a:cxn>
              <a:cxn ang="0">
                <a:pos x="191" y="69"/>
              </a:cxn>
              <a:cxn ang="0">
                <a:pos x="179" y="41"/>
              </a:cxn>
              <a:cxn ang="0">
                <a:pos x="191" y="12"/>
              </a:cxn>
              <a:cxn ang="0">
                <a:pos x="220" y="0"/>
              </a:cxn>
              <a:cxn ang="0">
                <a:pos x="248" y="12"/>
              </a:cxn>
              <a:cxn ang="0">
                <a:pos x="260" y="41"/>
              </a:cxn>
              <a:cxn ang="0">
                <a:pos x="248" y="69"/>
              </a:cxn>
              <a:cxn ang="0">
                <a:pos x="239" y="76"/>
              </a:cxn>
              <a:cxn ang="0">
                <a:pos x="372" y="76"/>
              </a:cxn>
              <a:cxn ang="0">
                <a:pos x="372" y="197"/>
              </a:cxn>
              <a:cxn ang="0">
                <a:pos x="367" y="191"/>
              </a:cxn>
              <a:cxn ang="0">
                <a:pos x="338" y="179"/>
              </a:cxn>
              <a:cxn ang="0">
                <a:pos x="309" y="191"/>
              </a:cxn>
              <a:cxn ang="0">
                <a:pos x="297" y="220"/>
              </a:cxn>
              <a:cxn ang="0">
                <a:pos x="309" y="248"/>
              </a:cxn>
              <a:cxn ang="0">
                <a:pos x="338" y="260"/>
              </a:cxn>
              <a:cxn ang="0">
                <a:pos x="367" y="248"/>
              </a:cxn>
              <a:cxn ang="0">
                <a:pos x="372" y="242"/>
              </a:cxn>
              <a:cxn ang="0">
                <a:pos x="372" y="387"/>
              </a:cxn>
              <a:cxn ang="0">
                <a:pos x="340" y="385"/>
              </a:cxn>
              <a:cxn ang="0">
                <a:pos x="302" y="446"/>
              </a:cxn>
              <a:cxn ang="0">
                <a:pos x="242" y="430"/>
              </a:cxn>
              <a:cxn ang="0">
                <a:pos x="247" y="361"/>
              </a:cxn>
              <a:cxn ang="0">
                <a:pos x="184" y="323"/>
              </a:cxn>
              <a:cxn ang="0">
                <a:pos x="129" y="363"/>
              </a:cxn>
              <a:cxn ang="0">
                <a:pos x="106" y="342"/>
              </a:cxn>
              <a:cxn ang="0">
                <a:pos x="82" y="316"/>
              </a:cxn>
              <a:cxn ang="0">
                <a:pos x="118" y="254"/>
              </a:cxn>
              <a:cxn ang="0">
                <a:pos x="86" y="199"/>
              </a:cxn>
              <a:cxn ang="0">
                <a:pos x="15" y="199"/>
              </a:cxn>
              <a:cxn ang="0">
                <a:pos x="0" y="141"/>
              </a:cxn>
              <a:cxn ang="0">
                <a:pos x="62" y="104"/>
              </a:cxn>
              <a:cxn ang="0">
                <a:pos x="61" y="84"/>
              </a:cxn>
              <a:cxn ang="0">
                <a:pos x="61" y="76"/>
              </a:cxn>
            </a:cxnLst>
            <a:rect l="0" t="0" r="r" b="b"/>
            <a:pathLst>
              <a:path w="372" h="446">
                <a:moveTo>
                  <a:pt x="61" y="76"/>
                </a:moveTo>
                <a:cubicBezTo>
                  <a:pt x="200" y="76"/>
                  <a:pt x="200" y="76"/>
                  <a:pt x="200" y="76"/>
                </a:cubicBezTo>
                <a:cubicBezTo>
                  <a:pt x="197" y="74"/>
                  <a:pt x="194" y="72"/>
                  <a:pt x="191" y="69"/>
                </a:cubicBezTo>
                <a:cubicBezTo>
                  <a:pt x="183" y="61"/>
                  <a:pt x="179" y="52"/>
                  <a:pt x="179" y="41"/>
                </a:cubicBezTo>
                <a:cubicBezTo>
                  <a:pt x="179" y="29"/>
                  <a:pt x="183" y="20"/>
                  <a:pt x="191" y="12"/>
                </a:cubicBezTo>
                <a:cubicBezTo>
                  <a:pt x="199" y="4"/>
                  <a:pt x="209" y="0"/>
                  <a:pt x="220" y="0"/>
                </a:cubicBezTo>
                <a:cubicBezTo>
                  <a:pt x="231" y="0"/>
                  <a:pt x="241" y="4"/>
                  <a:pt x="248" y="12"/>
                </a:cubicBezTo>
                <a:cubicBezTo>
                  <a:pt x="256" y="20"/>
                  <a:pt x="260" y="29"/>
                  <a:pt x="260" y="41"/>
                </a:cubicBezTo>
                <a:cubicBezTo>
                  <a:pt x="260" y="52"/>
                  <a:pt x="256" y="61"/>
                  <a:pt x="248" y="69"/>
                </a:cubicBezTo>
                <a:cubicBezTo>
                  <a:pt x="246" y="72"/>
                  <a:pt x="243" y="74"/>
                  <a:pt x="239" y="76"/>
                </a:cubicBezTo>
                <a:cubicBezTo>
                  <a:pt x="372" y="76"/>
                  <a:pt x="372" y="76"/>
                  <a:pt x="372" y="76"/>
                </a:cubicBezTo>
                <a:cubicBezTo>
                  <a:pt x="372" y="197"/>
                  <a:pt x="372" y="197"/>
                  <a:pt x="372" y="197"/>
                </a:cubicBezTo>
                <a:cubicBezTo>
                  <a:pt x="370" y="195"/>
                  <a:pt x="369" y="193"/>
                  <a:pt x="367" y="191"/>
                </a:cubicBezTo>
                <a:cubicBezTo>
                  <a:pt x="359" y="183"/>
                  <a:pt x="349" y="179"/>
                  <a:pt x="338" y="179"/>
                </a:cubicBezTo>
                <a:cubicBezTo>
                  <a:pt x="327" y="179"/>
                  <a:pt x="317" y="183"/>
                  <a:pt x="309" y="191"/>
                </a:cubicBezTo>
                <a:cubicBezTo>
                  <a:pt x="301" y="199"/>
                  <a:pt x="297" y="209"/>
                  <a:pt x="297" y="220"/>
                </a:cubicBezTo>
                <a:cubicBezTo>
                  <a:pt x="297" y="231"/>
                  <a:pt x="301" y="241"/>
                  <a:pt x="309" y="248"/>
                </a:cubicBezTo>
                <a:cubicBezTo>
                  <a:pt x="317" y="256"/>
                  <a:pt x="327" y="260"/>
                  <a:pt x="338" y="260"/>
                </a:cubicBezTo>
                <a:cubicBezTo>
                  <a:pt x="349" y="260"/>
                  <a:pt x="359" y="256"/>
                  <a:pt x="367" y="248"/>
                </a:cubicBezTo>
                <a:cubicBezTo>
                  <a:pt x="369" y="246"/>
                  <a:pt x="370" y="244"/>
                  <a:pt x="372" y="242"/>
                </a:cubicBezTo>
                <a:cubicBezTo>
                  <a:pt x="372" y="387"/>
                  <a:pt x="372" y="387"/>
                  <a:pt x="372" y="387"/>
                </a:cubicBezTo>
                <a:cubicBezTo>
                  <a:pt x="361" y="387"/>
                  <a:pt x="351" y="386"/>
                  <a:pt x="340" y="385"/>
                </a:cubicBezTo>
                <a:cubicBezTo>
                  <a:pt x="302" y="446"/>
                  <a:pt x="302" y="446"/>
                  <a:pt x="302" y="446"/>
                </a:cubicBezTo>
                <a:cubicBezTo>
                  <a:pt x="281" y="443"/>
                  <a:pt x="261" y="437"/>
                  <a:pt x="242" y="430"/>
                </a:cubicBezTo>
                <a:cubicBezTo>
                  <a:pt x="247" y="361"/>
                  <a:pt x="247" y="361"/>
                  <a:pt x="247" y="361"/>
                </a:cubicBezTo>
                <a:cubicBezTo>
                  <a:pt x="225" y="351"/>
                  <a:pt x="204" y="338"/>
                  <a:pt x="184" y="323"/>
                </a:cubicBezTo>
                <a:cubicBezTo>
                  <a:pt x="129" y="363"/>
                  <a:pt x="129" y="363"/>
                  <a:pt x="129" y="363"/>
                </a:cubicBezTo>
                <a:cubicBezTo>
                  <a:pt x="121" y="356"/>
                  <a:pt x="113" y="349"/>
                  <a:pt x="106" y="342"/>
                </a:cubicBezTo>
                <a:cubicBezTo>
                  <a:pt x="97" y="333"/>
                  <a:pt x="89" y="325"/>
                  <a:pt x="82" y="316"/>
                </a:cubicBezTo>
                <a:cubicBezTo>
                  <a:pt x="118" y="254"/>
                  <a:pt x="118" y="254"/>
                  <a:pt x="118" y="254"/>
                </a:cubicBezTo>
                <a:cubicBezTo>
                  <a:pt x="105" y="237"/>
                  <a:pt x="94" y="219"/>
                  <a:pt x="86" y="199"/>
                </a:cubicBezTo>
                <a:cubicBezTo>
                  <a:pt x="15" y="199"/>
                  <a:pt x="15" y="199"/>
                  <a:pt x="15" y="199"/>
                </a:cubicBezTo>
                <a:cubicBezTo>
                  <a:pt x="8" y="180"/>
                  <a:pt x="3" y="161"/>
                  <a:pt x="0" y="141"/>
                </a:cubicBezTo>
                <a:cubicBezTo>
                  <a:pt x="62" y="104"/>
                  <a:pt x="62" y="104"/>
                  <a:pt x="62" y="104"/>
                </a:cubicBezTo>
                <a:cubicBezTo>
                  <a:pt x="62" y="98"/>
                  <a:pt x="61" y="91"/>
                  <a:pt x="61" y="84"/>
                </a:cubicBezTo>
                <a:lnTo>
                  <a:pt x="61" y="76"/>
                </a:lnTo>
                <a:close/>
              </a:path>
            </a:pathLst>
          </a:custGeom>
          <a:solidFill>
            <a:srgbClr val="002060"/>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3" name="TextBox 32"/>
          <p:cNvSpPr txBox="1"/>
          <p:nvPr/>
        </p:nvSpPr>
        <p:spPr>
          <a:xfrm>
            <a:off x="13757110" y="2686553"/>
            <a:ext cx="7996100" cy="738664"/>
          </a:xfrm>
          <a:prstGeom prst="rect">
            <a:avLst/>
          </a:prstGeom>
          <a:noFill/>
        </p:spPr>
        <p:txBody>
          <a:bodyPr wrap="none" rtlCol="0">
            <a:spAutoFit/>
          </a:bodyPr>
          <a:lstStyle/>
          <a:p>
            <a:pPr algn="r"/>
            <a:r>
              <a:rPr lang="en-US" sz="4200" b="1" dirty="0">
                <a:solidFill>
                  <a:srgbClr val="002060"/>
                </a:solidFill>
                <a:latin typeface="Lato" panose="020F0502020204030203" pitchFamily="34" charset="0"/>
                <a:ea typeface="Lato" panose="020F0502020204030203" pitchFamily="34" charset="0"/>
                <a:cs typeface="Lato" panose="020F0502020204030203" pitchFamily="34" charset="0"/>
              </a:rPr>
              <a:t>FAIRNESS &amp; ACCOUNTABILITY</a:t>
            </a:r>
          </a:p>
        </p:txBody>
      </p:sp>
      <p:sp>
        <p:nvSpPr>
          <p:cNvPr id="34" name="TextBox 33"/>
          <p:cNvSpPr txBox="1"/>
          <p:nvPr/>
        </p:nvSpPr>
        <p:spPr>
          <a:xfrm>
            <a:off x="17331760" y="3545941"/>
            <a:ext cx="4421450" cy="2889445"/>
          </a:xfrm>
          <a:prstGeom prst="rect">
            <a:avLst/>
          </a:prstGeom>
          <a:noFill/>
        </p:spPr>
        <p:txBody>
          <a:bodyPr wrap="square" rtlCol="0">
            <a:spAutoFit/>
          </a:bodyPr>
          <a:lstStyle/>
          <a:p>
            <a:pPr algn="r">
              <a:lnSpc>
                <a:spcPts val="4440"/>
              </a:lnSpc>
            </a:pPr>
            <a:r>
              <a:rPr lang="en-GB" sz="3500" dirty="0">
                <a:solidFill>
                  <a:srgbClr val="002060"/>
                </a:solidFill>
                <a:latin typeface="Lato" panose="020F0502020204030203" pitchFamily="34" charset="0"/>
                <a:ea typeface="Lato" panose="020F0502020204030203" pitchFamily="34" charset="0"/>
                <a:cs typeface="Lato" panose="020F0502020204030203" pitchFamily="34" charset="0"/>
              </a:rPr>
              <a:t>Ensure all taxpayers, from micro firms to multinationals, pay their fair share, building citizen trust</a:t>
            </a:r>
            <a:r>
              <a:rPr lang="en-GB" dirty="0"/>
              <a:t>.</a:t>
            </a:r>
            <a:endParaRPr lang="en-US" sz="3500" dirty="0">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5" name="TextBox 34"/>
          <p:cNvSpPr txBox="1"/>
          <p:nvPr/>
        </p:nvSpPr>
        <p:spPr>
          <a:xfrm>
            <a:off x="15384088" y="7782269"/>
            <a:ext cx="6324167" cy="738664"/>
          </a:xfrm>
          <a:prstGeom prst="rect">
            <a:avLst/>
          </a:prstGeom>
          <a:noFill/>
        </p:spPr>
        <p:txBody>
          <a:bodyPr wrap="none" rtlCol="0">
            <a:spAutoFit/>
          </a:bodyPr>
          <a:lstStyle/>
          <a:p>
            <a:pPr algn="r"/>
            <a:r>
              <a:rPr lang="en-US" sz="4200" b="1" dirty="0">
                <a:solidFill>
                  <a:srgbClr val="002060"/>
                </a:solidFill>
                <a:latin typeface="Lato" panose="020F0502020204030203" pitchFamily="34" charset="0"/>
                <a:ea typeface="Lato" panose="020F0502020204030203" pitchFamily="34" charset="0"/>
                <a:cs typeface="Lato" panose="020F0502020204030203" pitchFamily="34" charset="0"/>
              </a:rPr>
              <a:t>TRUST-BASED SYSTEMS</a:t>
            </a:r>
          </a:p>
        </p:txBody>
      </p:sp>
      <p:sp>
        <p:nvSpPr>
          <p:cNvPr id="36" name="TextBox 35"/>
          <p:cNvSpPr txBox="1"/>
          <p:nvPr/>
        </p:nvSpPr>
        <p:spPr>
          <a:xfrm>
            <a:off x="15869293" y="8641657"/>
            <a:ext cx="5883917" cy="3453702"/>
          </a:xfrm>
          <a:prstGeom prst="rect">
            <a:avLst/>
          </a:prstGeom>
          <a:noFill/>
        </p:spPr>
        <p:txBody>
          <a:bodyPr wrap="square" rtlCol="0">
            <a:spAutoFit/>
          </a:bodyPr>
          <a:lstStyle/>
          <a:p>
            <a:pPr>
              <a:lnSpc>
                <a:spcPts val="4440"/>
              </a:lnSpc>
            </a:pPr>
            <a:r>
              <a:rPr lang="en-GB" sz="3500" dirty="0">
                <a:solidFill>
                  <a:srgbClr val="002060"/>
                </a:solidFill>
                <a:latin typeface="Lato" panose="020F0502020204030203" pitchFamily="34" charset="0"/>
                <a:ea typeface="Lato" panose="020F0502020204030203" pitchFamily="34" charset="0"/>
                <a:cs typeface="Lato" panose="020F0502020204030203" pitchFamily="34" charset="0"/>
              </a:rPr>
              <a:t>Position tax policy as a lever for sustainable development, signalling that West Africa is open for responsible investment and inclusive growth</a:t>
            </a:r>
            <a:r>
              <a:rPr lang="en-GB" dirty="0"/>
              <a:t>.</a:t>
            </a:r>
            <a:endParaRPr lang="en-US" sz="3500" dirty="0">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37" name="TextBox 36"/>
          <p:cNvSpPr txBox="1"/>
          <p:nvPr/>
        </p:nvSpPr>
        <p:spPr>
          <a:xfrm>
            <a:off x="2516574" y="2686553"/>
            <a:ext cx="7425431" cy="738664"/>
          </a:xfrm>
          <a:prstGeom prst="rect">
            <a:avLst/>
          </a:prstGeom>
          <a:noFill/>
        </p:spPr>
        <p:txBody>
          <a:bodyPr wrap="none" rtlCol="0">
            <a:spAutoFit/>
          </a:bodyPr>
          <a:lstStyle/>
          <a:p>
            <a:r>
              <a:rPr lang="en-US" sz="4200" b="1" dirty="0">
                <a:solidFill>
                  <a:srgbClr val="002060"/>
                </a:solidFill>
                <a:latin typeface="Lato" panose="020F0502020204030203" pitchFamily="34" charset="0"/>
                <a:ea typeface="Lato" panose="020F0502020204030203" pitchFamily="34" charset="0"/>
                <a:cs typeface="Lato" panose="020F0502020204030203" pitchFamily="34" charset="0"/>
              </a:rPr>
              <a:t>WELL CRAFTED INCENTIVES</a:t>
            </a:r>
          </a:p>
        </p:txBody>
      </p:sp>
      <p:sp>
        <p:nvSpPr>
          <p:cNvPr id="38" name="TextBox 37"/>
          <p:cNvSpPr txBox="1"/>
          <p:nvPr/>
        </p:nvSpPr>
        <p:spPr>
          <a:xfrm>
            <a:off x="2494805" y="3545941"/>
            <a:ext cx="5884449" cy="1739643"/>
          </a:xfrm>
          <a:prstGeom prst="rect">
            <a:avLst/>
          </a:prstGeom>
          <a:noFill/>
        </p:spPr>
        <p:txBody>
          <a:bodyPr wrap="square" rtlCol="0">
            <a:spAutoFit/>
          </a:bodyPr>
          <a:lstStyle/>
          <a:p>
            <a:pPr>
              <a:lnSpc>
                <a:spcPts val="4440"/>
              </a:lnSpc>
            </a:pPr>
            <a:r>
              <a:rPr lang="en-GB" sz="3500" dirty="0">
                <a:solidFill>
                  <a:srgbClr val="002060"/>
                </a:solidFill>
                <a:latin typeface="Lato" panose="020F0502020204030203" pitchFamily="34" charset="0"/>
                <a:ea typeface="Lato" panose="020F0502020204030203" pitchFamily="34" charset="0"/>
                <a:cs typeface="Lato" panose="020F0502020204030203" pitchFamily="34" charset="0"/>
              </a:rPr>
              <a:t>Use targeted tax breaks for green and inclusive projects while safeguarding revenue</a:t>
            </a:r>
            <a:endParaRPr lang="en-US" sz="3500" dirty="0">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41" name="TextBox 40"/>
          <p:cNvSpPr txBox="1"/>
          <p:nvPr/>
        </p:nvSpPr>
        <p:spPr>
          <a:xfrm>
            <a:off x="2516574" y="7782269"/>
            <a:ext cx="6768199" cy="738664"/>
          </a:xfrm>
          <a:prstGeom prst="rect">
            <a:avLst/>
          </a:prstGeom>
          <a:noFill/>
        </p:spPr>
        <p:txBody>
          <a:bodyPr wrap="none" rtlCol="0">
            <a:spAutoFit/>
          </a:bodyPr>
          <a:lstStyle/>
          <a:p>
            <a:r>
              <a:rPr lang="en-US" sz="4200" b="1" dirty="0">
                <a:solidFill>
                  <a:srgbClr val="002060"/>
                </a:solidFill>
                <a:latin typeface="Lato" panose="020F0502020204030203" pitchFamily="34" charset="0"/>
                <a:ea typeface="Lato" panose="020F0502020204030203" pitchFamily="34" charset="0"/>
                <a:cs typeface="Lato" panose="020F0502020204030203" pitchFamily="34" charset="0"/>
              </a:rPr>
              <a:t>SIMPLIFIED COMPLIANCE</a:t>
            </a:r>
          </a:p>
        </p:txBody>
      </p:sp>
      <p:sp>
        <p:nvSpPr>
          <p:cNvPr id="42" name="TextBox 41"/>
          <p:cNvSpPr txBox="1"/>
          <p:nvPr/>
        </p:nvSpPr>
        <p:spPr>
          <a:xfrm>
            <a:off x="2494805" y="8641657"/>
            <a:ext cx="6183774" cy="2303900"/>
          </a:xfrm>
          <a:prstGeom prst="rect">
            <a:avLst/>
          </a:prstGeom>
          <a:noFill/>
        </p:spPr>
        <p:txBody>
          <a:bodyPr wrap="square" rtlCol="0">
            <a:spAutoFit/>
          </a:bodyPr>
          <a:lstStyle/>
          <a:p>
            <a:pPr>
              <a:lnSpc>
                <a:spcPts val="4440"/>
              </a:lnSpc>
            </a:pPr>
            <a:r>
              <a:rPr lang="en-GB" sz="3500" dirty="0">
                <a:solidFill>
                  <a:srgbClr val="002060"/>
                </a:solidFill>
                <a:latin typeface="Lato" panose="020F0502020204030203" pitchFamily="34" charset="0"/>
                <a:ea typeface="Lato" panose="020F0502020204030203" pitchFamily="34" charset="0"/>
                <a:cs typeface="Lato" panose="020F0502020204030203" pitchFamily="34" charset="0"/>
              </a:rPr>
              <a:t>Make tax systems business-friendly, especially for MSMEs, through ease and transparency.</a:t>
            </a:r>
            <a:endParaRPr lang="en-US" sz="3500" dirty="0">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5" name="Rectangle 4"/>
          <p:cNvSpPr/>
          <p:nvPr/>
        </p:nvSpPr>
        <p:spPr>
          <a:xfrm>
            <a:off x="22044119" y="8006102"/>
            <a:ext cx="111512" cy="16642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43" name="Rectangle 42"/>
          <p:cNvSpPr/>
          <p:nvPr/>
        </p:nvSpPr>
        <p:spPr>
          <a:xfrm>
            <a:off x="22044119" y="2886092"/>
            <a:ext cx="111512" cy="16642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44" name="Rectangle 43"/>
          <p:cNvSpPr/>
          <p:nvPr/>
        </p:nvSpPr>
        <p:spPr>
          <a:xfrm>
            <a:off x="2105738" y="8006102"/>
            <a:ext cx="111512" cy="16642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45" name="Rectangle 44"/>
          <p:cNvSpPr/>
          <p:nvPr/>
        </p:nvSpPr>
        <p:spPr>
          <a:xfrm>
            <a:off x="2105738" y="2886092"/>
            <a:ext cx="111512" cy="16642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4" name="TextBox 23"/>
          <p:cNvSpPr txBox="1"/>
          <p:nvPr/>
        </p:nvSpPr>
        <p:spPr>
          <a:xfrm>
            <a:off x="804545" y="1036284"/>
            <a:ext cx="20836153" cy="954107"/>
          </a:xfrm>
          <a:prstGeom prst="rect">
            <a:avLst/>
          </a:prstGeom>
          <a:noFill/>
        </p:spPr>
        <p:txBody>
          <a:bodyPr wrap="none" rtlCol="0">
            <a:spAutoFit/>
          </a:bodyPr>
          <a:lstStyle/>
          <a:p>
            <a:r>
              <a:rPr lang="en-GB" sz="5600" b="1" dirty="0">
                <a:solidFill>
                  <a:srgbClr val="002060"/>
                </a:solidFill>
                <a:latin typeface="Lato" panose="020F0502020204030203" pitchFamily="34" charset="0"/>
                <a:ea typeface="Lato" panose="020F0502020204030203" pitchFamily="34" charset="0"/>
                <a:cs typeface="Lato" panose="020F0502020204030203" pitchFamily="34" charset="0"/>
              </a:rPr>
              <a:t>Toward a Trust-Based Tax System for Sustainable Development</a:t>
            </a:r>
            <a:endParaRPr lang="en-SL" sz="5600" b="1" dirty="0">
              <a:solidFill>
                <a:srgbClr val="002060"/>
              </a:solidFill>
              <a:latin typeface="Lato" panose="020F0502020204030203" pitchFamily="34" charset="0"/>
              <a:ea typeface="Lato" panose="020F0502020204030203" pitchFamily="34" charset="0"/>
              <a:cs typeface="Lato" panose="020F0502020204030203" pitchFamily="34" charset="0"/>
            </a:endParaRPr>
          </a:p>
        </p:txBody>
      </p:sp>
      <p:sp>
        <p:nvSpPr>
          <p:cNvPr id="2" name="Text Box 25">
            <a:extLst>
              <a:ext uri="{FF2B5EF4-FFF2-40B4-BE49-F238E27FC236}">
                <a16:creationId xmlns:a16="http://schemas.microsoft.com/office/drawing/2014/main" id="{BBCBA11C-CF0D-30BE-BC2B-48376B13183D}"/>
              </a:ext>
            </a:extLst>
          </p:cNvPr>
          <p:cNvSpPr txBox="1"/>
          <p:nvPr/>
        </p:nvSpPr>
        <p:spPr>
          <a:xfrm>
            <a:off x="857884" y="12451727"/>
            <a:ext cx="1517571" cy="938720"/>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3" name="Text Box 25">
            <a:extLst>
              <a:ext uri="{FF2B5EF4-FFF2-40B4-BE49-F238E27FC236}">
                <a16:creationId xmlns:a16="http://schemas.microsoft.com/office/drawing/2014/main" id="{61BF97B6-1E78-D715-B859-C4E0CF7A2E8F}"/>
              </a:ext>
            </a:extLst>
          </p:cNvPr>
          <p:cNvSpPr txBox="1"/>
          <p:nvPr/>
        </p:nvSpPr>
        <p:spPr>
          <a:xfrm>
            <a:off x="21946601" y="12621405"/>
            <a:ext cx="2003095" cy="708082"/>
          </a:xfrm>
          <a:prstGeom prst="rect">
            <a:avLst/>
          </a:prstGeom>
          <a:blipFill dpi="0" rotWithShape="1">
            <a:blip r:embed="rId4"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95714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33" grpId="0"/>
      <p:bldP spid="34" grpId="0"/>
      <p:bldP spid="35" grpId="0"/>
      <p:bldP spid="36" grpId="0"/>
      <p:bldP spid="37" grpId="0"/>
      <p:bldP spid="38" grpId="0"/>
      <p:bldP spid="41" grpId="0"/>
      <p:bldP spid="42" grpId="0"/>
      <p:bldP spid="5" grpId="0" animBg="1"/>
      <p:bldP spid="43" grpId="0" animBg="1"/>
      <p:bldP spid="44" grpId="0" animBg="1"/>
      <p:bldP spid="4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5759201" y="4030370"/>
            <a:ext cx="13167386" cy="5201424"/>
          </a:xfrm>
          <a:prstGeom prst="rect">
            <a:avLst/>
          </a:prstGeom>
          <a:noFill/>
        </p:spPr>
        <p:txBody>
          <a:bodyPr wrap="none" rtlCol="0">
            <a:spAutoFit/>
          </a:bodyPr>
          <a:lstStyle/>
          <a:p>
            <a:pPr algn="ctr"/>
            <a:r>
              <a:rPr lang="en-US" sz="16600" dirty="0">
                <a:latin typeface="Lato Thin" charset="0"/>
                <a:ea typeface="Lato Thin" charset="0"/>
                <a:cs typeface="Lato Thin" charset="0"/>
              </a:rPr>
              <a:t>THANKS FOR</a:t>
            </a:r>
          </a:p>
          <a:p>
            <a:pPr algn="ctr"/>
            <a:r>
              <a:rPr lang="en-US" sz="16600" dirty="0">
                <a:latin typeface="Lato Thin" charset="0"/>
                <a:ea typeface="Lato Thin" charset="0"/>
                <a:cs typeface="Lato Thin" charset="0"/>
              </a:rPr>
              <a:t>LISTENING</a:t>
            </a:r>
          </a:p>
        </p:txBody>
      </p:sp>
    </p:spTree>
    <p:extLst>
      <p:ext uri="{BB962C8B-B14F-4D97-AF65-F5344CB8AC3E}">
        <p14:creationId xmlns:p14="http://schemas.microsoft.com/office/powerpoint/2010/main" val="198034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685" name="Shape 2685"/>
          <p:cNvSpPr/>
          <p:nvPr/>
        </p:nvSpPr>
        <p:spPr>
          <a:xfrm flipV="1">
            <a:off x="2404745" y="2516722"/>
            <a:ext cx="1" cy="9966960"/>
          </a:xfrm>
          <a:prstGeom prst="line">
            <a:avLst/>
          </a:prstGeom>
          <a:noFill/>
          <a:ln w="12700" cap="flat">
            <a:solidFill>
              <a:schemeClr val="tx1"/>
            </a:solidFill>
            <a:prstDash val="solid"/>
            <a:miter lim="400000"/>
          </a:ln>
          <a:effectLst/>
        </p:spPr>
        <p:txBody>
          <a:bodyPr wrap="square" lIns="38100" tIns="38100" rIns="38100" bIns="38100" numCol="1" anchor="ctr">
            <a:noAutofit/>
          </a:bodyPr>
          <a:lstStyle/>
          <a:p>
            <a:pPr>
              <a:defRPr sz="800">
                <a:solidFill>
                  <a:srgbClr val="000000"/>
                </a:solidFill>
                <a:latin typeface="Helvetica"/>
                <a:ea typeface="Helvetica"/>
                <a:cs typeface="Helvetica"/>
                <a:sym typeface="Helvetica"/>
              </a:defRPr>
            </a:pPr>
            <a:endParaRPr sz="1125"/>
          </a:p>
        </p:txBody>
      </p:sp>
      <p:sp>
        <p:nvSpPr>
          <p:cNvPr id="2686" name="Shape 2686"/>
          <p:cNvSpPr/>
          <p:nvPr/>
        </p:nvSpPr>
        <p:spPr>
          <a:xfrm>
            <a:off x="2270799" y="3997902"/>
            <a:ext cx="267892" cy="267892"/>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2687" name="Shape 2687"/>
          <p:cNvSpPr/>
          <p:nvPr/>
        </p:nvSpPr>
        <p:spPr>
          <a:xfrm>
            <a:off x="2270799" y="5670017"/>
            <a:ext cx="267892" cy="267892"/>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2688" name="Shape 2688"/>
          <p:cNvSpPr/>
          <p:nvPr/>
        </p:nvSpPr>
        <p:spPr>
          <a:xfrm>
            <a:off x="2270799" y="2348648"/>
            <a:ext cx="267892" cy="267891"/>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2689" name="Shape 2689"/>
          <p:cNvSpPr/>
          <p:nvPr/>
        </p:nvSpPr>
        <p:spPr>
          <a:xfrm>
            <a:off x="2270800" y="7425517"/>
            <a:ext cx="267892" cy="267891"/>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26" name="TextBox 25"/>
          <p:cNvSpPr txBox="1"/>
          <p:nvPr/>
        </p:nvSpPr>
        <p:spPr>
          <a:xfrm>
            <a:off x="3038396" y="2143557"/>
            <a:ext cx="17238423" cy="830997"/>
          </a:xfrm>
          <a:prstGeom prst="rect">
            <a:avLst/>
          </a:prstGeom>
          <a:noFill/>
        </p:spPr>
        <p:txBody>
          <a:bodyPr wrap="square" rtlCol="0">
            <a:spAutoFit/>
          </a:bodyPr>
          <a:lstStyle/>
          <a:p>
            <a:r>
              <a:rPr lang="en-US" sz="4800" dirty="0">
                <a:latin typeface="Lato" charset="0"/>
                <a:ea typeface="Lato" charset="0"/>
                <a:cs typeface="Lato" charset="0"/>
              </a:rPr>
              <a:t>Background</a:t>
            </a:r>
          </a:p>
        </p:txBody>
      </p:sp>
      <p:sp>
        <p:nvSpPr>
          <p:cNvPr id="29" name="TextBox 28"/>
          <p:cNvSpPr txBox="1"/>
          <p:nvPr/>
        </p:nvSpPr>
        <p:spPr>
          <a:xfrm>
            <a:off x="1558925" y="601944"/>
            <a:ext cx="7457491" cy="1015663"/>
          </a:xfrm>
          <a:prstGeom prst="rect">
            <a:avLst/>
          </a:prstGeom>
          <a:noFill/>
        </p:spPr>
        <p:txBody>
          <a:bodyPr wrap="none" rtlCol="0">
            <a:spAutoFit/>
          </a:bodyPr>
          <a:lstStyle/>
          <a:p>
            <a:r>
              <a:rPr lang="en-US" sz="6000" b="1" dirty="0">
                <a:latin typeface="Lato Black" panose="020F0502020204030203" pitchFamily="34" charset="0"/>
                <a:ea typeface="Lato Black" panose="020F0502020204030203" pitchFamily="34" charset="0"/>
                <a:cs typeface="Lato Black" panose="020F0502020204030203" pitchFamily="34" charset="0"/>
              </a:rPr>
              <a:t>Presentation Outline</a:t>
            </a:r>
          </a:p>
        </p:txBody>
      </p:sp>
      <p:sp>
        <p:nvSpPr>
          <p:cNvPr id="17" name="Shape 2689"/>
          <p:cNvSpPr/>
          <p:nvPr/>
        </p:nvSpPr>
        <p:spPr>
          <a:xfrm>
            <a:off x="2286040" y="12264217"/>
            <a:ext cx="267892" cy="267891"/>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18" name="Shape 2687"/>
          <p:cNvSpPr/>
          <p:nvPr/>
        </p:nvSpPr>
        <p:spPr>
          <a:xfrm>
            <a:off x="2286039" y="9091397"/>
            <a:ext cx="267892" cy="267892"/>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19" name="Shape 2689"/>
          <p:cNvSpPr/>
          <p:nvPr/>
        </p:nvSpPr>
        <p:spPr>
          <a:xfrm>
            <a:off x="2286040" y="10618297"/>
            <a:ext cx="267892" cy="267891"/>
          </a:xfrm>
          <a:prstGeom prst="ellipse">
            <a:avLst/>
          </a:prstGeom>
          <a:solidFill>
            <a:schemeClr val="bg1"/>
          </a:solidFill>
          <a:ln w="12700" cap="flat">
            <a:noFill/>
            <a:miter lim="400000"/>
          </a:ln>
          <a:effectLst/>
        </p:spPr>
        <p:txBody>
          <a:bodyPr wrap="square" lIns="0" tIns="0" rIns="0" bIns="0" numCol="1" anchor="ctr">
            <a:noAutofit/>
          </a:bodyPr>
          <a:lstStyle/>
          <a:p>
            <a:endParaRPr sz="5063" dirty="0">
              <a:latin typeface="Lato Light" charset="0"/>
            </a:endParaRPr>
          </a:p>
        </p:txBody>
      </p:sp>
      <p:sp>
        <p:nvSpPr>
          <p:cNvPr id="20" name="TextBox 19"/>
          <p:cNvSpPr txBox="1"/>
          <p:nvPr/>
        </p:nvSpPr>
        <p:spPr>
          <a:xfrm>
            <a:off x="3076496" y="3758997"/>
            <a:ext cx="20184945" cy="830997"/>
          </a:xfrm>
          <a:prstGeom prst="rect">
            <a:avLst/>
          </a:prstGeom>
          <a:noFill/>
        </p:spPr>
        <p:txBody>
          <a:bodyPr wrap="square" rtlCol="0">
            <a:spAutoFit/>
          </a:bodyPr>
          <a:lstStyle/>
          <a:p>
            <a:r>
              <a:rPr lang="en-GB" sz="4800" dirty="0">
                <a:latin typeface="Lato" charset="0"/>
                <a:ea typeface="Lato" charset="0"/>
                <a:cs typeface="Lato" charset="0"/>
              </a:rPr>
              <a:t>Incentivising Sustainable Investments without Sacrificing Revenue</a:t>
            </a:r>
            <a:endParaRPr lang="en-SL" sz="4800" dirty="0">
              <a:latin typeface="Lato" charset="0"/>
              <a:ea typeface="Lato" charset="0"/>
              <a:cs typeface="Lato" charset="0"/>
            </a:endParaRPr>
          </a:p>
        </p:txBody>
      </p:sp>
      <p:sp>
        <p:nvSpPr>
          <p:cNvPr id="31" name="TextBox 30"/>
          <p:cNvSpPr txBox="1"/>
          <p:nvPr/>
        </p:nvSpPr>
        <p:spPr>
          <a:xfrm>
            <a:off x="3053636" y="5450637"/>
            <a:ext cx="20207802" cy="830997"/>
          </a:xfrm>
          <a:prstGeom prst="rect">
            <a:avLst/>
          </a:prstGeom>
          <a:noFill/>
        </p:spPr>
        <p:txBody>
          <a:bodyPr wrap="square" rtlCol="0">
            <a:spAutoFit/>
          </a:bodyPr>
          <a:lstStyle/>
          <a:p>
            <a:r>
              <a:rPr lang="en-GB" sz="4800" dirty="0">
                <a:latin typeface="Lato" charset="0"/>
                <a:ea typeface="Lato" charset="0"/>
                <a:cs typeface="Lato" charset="0"/>
              </a:rPr>
              <a:t>Simplifying Tax Compliance for MSMEs to Spur Growth and Inclusion</a:t>
            </a:r>
            <a:endParaRPr lang="en-SL" sz="4800" dirty="0">
              <a:latin typeface="Lato" charset="0"/>
              <a:ea typeface="Lato" charset="0"/>
              <a:cs typeface="Lato" charset="0"/>
            </a:endParaRPr>
          </a:p>
        </p:txBody>
      </p:sp>
      <p:sp>
        <p:nvSpPr>
          <p:cNvPr id="32" name="TextBox 31"/>
          <p:cNvSpPr txBox="1"/>
          <p:nvPr/>
        </p:nvSpPr>
        <p:spPr>
          <a:xfrm>
            <a:off x="3091736" y="7088937"/>
            <a:ext cx="17238423" cy="830997"/>
          </a:xfrm>
          <a:prstGeom prst="rect">
            <a:avLst/>
          </a:prstGeom>
          <a:noFill/>
        </p:spPr>
        <p:txBody>
          <a:bodyPr wrap="square" rtlCol="0">
            <a:spAutoFit/>
          </a:bodyPr>
          <a:lstStyle/>
          <a:p>
            <a:r>
              <a:rPr lang="en-GB" sz="4800" dirty="0">
                <a:latin typeface="Lato" charset="0"/>
                <a:ea typeface="Lato" charset="0"/>
                <a:cs typeface="Lato" charset="0"/>
              </a:rPr>
              <a:t>Learning from Global Tax Reforms - Case Studies and Lessons</a:t>
            </a:r>
            <a:endParaRPr lang="en-SL" sz="4800" dirty="0">
              <a:latin typeface="Lato" charset="0"/>
              <a:ea typeface="Lato" charset="0"/>
              <a:cs typeface="Lato" charset="0"/>
            </a:endParaRPr>
          </a:p>
        </p:txBody>
      </p:sp>
      <p:sp>
        <p:nvSpPr>
          <p:cNvPr id="33" name="TextBox 32"/>
          <p:cNvSpPr txBox="1"/>
          <p:nvPr/>
        </p:nvSpPr>
        <p:spPr>
          <a:xfrm>
            <a:off x="3068876" y="8803437"/>
            <a:ext cx="19545792" cy="830997"/>
          </a:xfrm>
          <a:prstGeom prst="rect">
            <a:avLst/>
          </a:prstGeom>
          <a:noFill/>
        </p:spPr>
        <p:txBody>
          <a:bodyPr wrap="square" rtlCol="0">
            <a:spAutoFit/>
          </a:bodyPr>
          <a:lstStyle/>
          <a:p>
            <a:r>
              <a:rPr lang="en-GB" sz="4800" dirty="0">
                <a:latin typeface="Lato" charset="0"/>
                <a:ea typeface="Lato" charset="0"/>
                <a:cs typeface="Lato" charset="0"/>
              </a:rPr>
              <a:t>Ensuring Fair Taxation of Multinationals and Safeguarding the Tax Base</a:t>
            </a:r>
            <a:endParaRPr lang="en-SL" sz="4800" dirty="0">
              <a:latin typeface="Lato" charset="0"/>
              <a:ea typeface="Lato" charset="0"/>
              <a:cs typeface="Lato" charset="0"/>
            </a:endParaRPr>
          </a:p>
        </p:txBody>
      </p:sp>
      <p:sp>
        <p:nvSpPr>
          <p:cNvPr id="34" name="TextBox 33"/>
          <p:cNvSpPr txBox="1"/>
          <p:nvPr/>
        </p:nvSpPr>
        <p:spPr>
          <a:xfrm>
            <a:off x="3046016" y="10335057"/>
            <a:ext cx="19568645" cy="830997"/>
          </a:xfrm>
          <a:prstGeom prst="rect">
            <a:avLst/>
          </a:prstGeom>
          <a:noFill/>
        </p:spPr>
        <p:txBody>
          <a:bodyPr wrap="square" rtlCol="0">
            <a:spAutoFit/>
          </a:bodyPr>
          <a:lstStyle/>
          <a:p>
            <a:r>
              <a:rPr lang="en-GB" sz="4800" dirty="0">
                <a:latin typeface="Lato" charset="0"/>
                <a:ea typeface="Lato" charset="0"/>
                <a:cs typeface="Lato" charset="0"/>
              </a:rPr>
              <a:t>Embedding Consultation and Public-Private Dialogue in Tax Policy</a:t>
            </a:r>
            <a:endParaRPr lang="en-SL" sz="4800" dirty="0">
              <a:latin typeface="Lato" charset="0"/>
              <a:ea typeface="Lato" charset="0"/>
              <a:cs typeface="Lato" charset="0"/>
            </a:endParaRPr>
          </a:p>
        </p:txBody>
      </p:sp>
      <p:sp>
        <p:nvSpPr>
          <p:cNvPr id="35" name="TextBox 34"/>
          <p:cNvSpPr txBox="1"/>
          <p:nvPr/>
        </p:nvSpPr>
        <p:spPr>
          <a:xfrm>
            <a:off x="3084116" y="11790477"/>
            <a:ext cx="19173715" cy="830997"/>
          </a:xfrm>
          <a:prstGeom prst="rect">
            <a:avLst/>
          </a:prstGeom>
          <a:noFill/>
        </p:spPr>
        <p:txBody>
          <a:bodyPr wrap="square" rtlCol="0">
            <a:spAutoFit/>
          </a:bodyPr>
          <a:lstStyle/>
          <a:p>
            <a:r>
              <a:rPr lang="en-GB" sz="4800" dirty="0">
                <a:latin typeface="Lato" charset="0"/>
                <a:ea typeface="Lato" charset="0"/>
                <a:cs typeface="Lato" charset="0"/>
              </a:rPr>
              <a:t>Toward a Trust-Based Tax System for Sustainable Development</a:t>
            </a:r>
            <a:endParaRPr lang="en-SL" sz="4800" dirty="0">
              <a:latin typeface="Lato" charset="0"/>
              <a:ea typeface="Lato" charset="0"/>
              <a:cs typeface="Lato" charset="0"/>
            </a:endParaRPr>
          </a:p>
        </p:txBody>
      </p:sp>
    </p:spTree>
    <p:extLst>
      <p:ext uri="{BB962C8B-B14F-4D97-AF65-F5344CB8AC3E}">
        <p14:creationId xmlns:p14="http://schemas.microsoft.com/office/powerpoint/2010/main" val="117042946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8C3ED956-8BA4-3DDE-8361-6A465554B8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5CEE015-D66E-3B59-39D5-B5D549561AA3}"/>
              </a:ext>
            </a:extLst>
          </p:cNvPr>
          <p:cNvSpPr txBox="1"/>
          <p:nvPr/>
        </p:nvSpPr>
        <p:spPr>
          <a:xfrm>
            <a:off x="2475492" y="3736694"/>
            <a:ext cx="19426665" cy="3785652"/>
          </a:xfrm>
          <a:prstGeom prst="rect">
            <a:avLst/>
          </a:prstGeom>
          <a:noFill/>
        </p:spPr>
        <p:txBody>
          <a:bodyPr wrap="square" rtlCol="0">
            <a:spAutoFit/>
          </a:bodyPr>
          <a:lstStyle/>
          <a:p>
            <a:pPr algn="ctr"/>
            <a:r>
              <a:rPr lang="en-GB" sz="6000" dirty="0">
                <a:solidFill>
                  <a:srgbClr val="002060"/>
                </a:solidFill>
                <a:latin typeface="Lato Light" panose="020F0502020204030203" pitchFamily="34" charset="0"/>
                <a:ea typeface="Lato Light" panose="020F0502020204030203" pitchFamily="34" charset="0"/>
                <a:cs typeface="Lato Light" panose="020F0502020204030203" pitchFamily="34" charset="0"/>
              </a:rPr>
              <a:t>“A vibrant private sector is the engine of growth and development, but it can only thrive in an environment where tax policies are fair, transparent, and supportive of investment.” — UNCTAD, World Investment Report 2022</a:t>
            </a:r>
            <a:endParaRPr lang="en-SL" sz="6000" dirty="0">
              <a:solidFill>
                <a:srgbClr val="002060"/>
              </a:solidFill>
              <a:latin typeface="Lato Light" panose="020F0502020204030203" pitchFamily="34" charset="0"/>
              <a:ea typeface="Lato Light" panose="020F0502020204030203" pitchFamily="34" charset="0"/>
              <a:cs typeface="Lato Light" panose="020F0502020204030203" pitchFamily="34" charset="0"/>
            </a:endParaRPr>
          </a:p>
        </p:txBody>
      </p:sp>
      <p:sp>
        <p:nvSpPr>
          <p:cNvPr id="3" name="Text Box 25">
            <a:extLst>
              <a:ext uri="{FF2B5EF4-FFF2-40B4-BE49-F238E27FC236}">
                <a16:creationId xmlns:a16="http://schemas.microsoft.com/office/drawing/2014/main" id="{ADC74B34-08F1-0C39-DD3E-2738A85BB0C5}"/>
              </a:ext>
            </a:extLst>
          </p:cNvPr>
          <p:cNvSpPr txBox="1"/>
          <p:nvPr/>
        </p:nvSpPr>
        <p:spPr>
          <a:xfrm>
            <a:off x="1073400" y="11917865"/>
            <a:ext cx="2003096" cy="1198262"/>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4" name="Text Box 25">
            <a:extLst>
              <a:ext uri="{FF2B5EF4-FFF2-40B4-BE49-F238E27FC236}">
                <a16:creationId xmlns:a16="http://schemas.microsoft.com/office/drawing/2014/main" id="{9C03510B-ED75-CE64-A033-4E878DFE4AAE}"/>
              </a:ext>
            </a:extLst>
          </p:cNvPr>
          <p:cNvSpPr txBox="1"/>
          <p:nvPr/>
        </p:nvSpPr>
        <p:spPr>
          <a:xfrm>
            <a:off x="21123641" y="1240804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60768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18" name="TextBox 17"/>
          <p:cNvSpPr txBox="1"/>
          <p:nvPr/>
        </p:nvSpPr>
        <p:spPr>
          <a:xfrm>
            <a:off x="1558925" y="1264884"/>
            <a:ext cx="4374916" cy="1015663"/>
          </a:xfrm>
          <a:prstGeom prst="rect">
            <a:avLst/>
          </a:prstGeom>
          <a:noFill/>
        </p:spPr>
        <p:txBody>
          <a:bodyPr wrap="none" rtlCol="0">
            <a:spAutoFit/>
          </a:bodyPr>
          <a:lstStyle/>
          <a:p>
            <a:r>
              <a:rPr lang="en-US" sz="6000" dirty="0">
                <a:latin typeface="Lato Black" panose="020F0502020204030203" pitchFamily="34" charset="0"/>
                <a:ea typeface="Lato Black" panose="020F0502020204030203" pitchFamily="34" charset="0"/>
                <a:cs typeface="Lato Black" panose="020F0502020204030203" pitchFamily="34" charset="0"/>
              </a:rPr>
              <a:t>Background</a:t>
            </a:r>
          </a:p>
        </p:txBody>
      </p:sp>
      <p:sp>
        <p:nvSpPr>
          <p:cNvPr id="27" name="Rectangle 26"/>
          <p:cNvSpPr/>
          <p:nvPr/>
        </p:nvSpPr>
        <p:spPr>
          <a:xfrm>
            <a:off x="4362226" y="3939428"/>
            <a:ext cx="5007850" cy="75009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charset="0"/>
            </a:endParaRPr>
          </a:p>
        </p:txBody>
      </p:sp>
      <p:sp>
        <p:nvSpPr>
          <p:cNvPr id="31" name="Rectangle 30"/>
          <p:cNvSpPr/>
          <p:nvPr/>
        </p:nvSpPr>
        <p:spPr>
          <a:xfrm>
            <a:off x="9684900" y="3939428"/>
            <a:ext cx="5007850" cy="7500941"/>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charset="0"/>
            </a:endParaRPr>
          </a:p>
        </p:txBody>
      </p:sp>
      <p:sp>
        <p:nvSpPr>
          <p:cNvPr id="35" name="Rectangle 34"/>
          <p:cNvSpPr/>
          <p:nvPr/>
        </p:nvSpPr>
        <p:spPr>
          <a:xfrm>
            <a:off x="15007574" y="3939428"/>
            <a:ext cx="5007850" cy="75009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charset="0"/>
            </a:endParaRPr>
          </a:p>
        </p:txBody>
      </p:sp>
      <p:sp>
        <p:nvSpPr>
          <p:cNvPr id="28" name="TextBox 27"/>
          <p:cNvSpPr txBox="1"/>
          <p:nvPr/>
        </p:nvSpPr>
        <p:spPr>
          <a:xfrm>
            <a:off x="4958457" y="7351821"/>
            <a:ext cx="3921632" cy="2800767"/>
          </a:xfrm>
          <a:prstGeom prst="rect">
            <a:avLst/>
          </a:prstGeom>
          <a:noFill/>
        </p:spPr>
        <p:txBody>
          <a:bodyPr wrap="square" rtlCol="0">
            <a:spAutoFit/>
          </a:bodyPr>
          <a:lstStyle/>
          <a:p>
            <a:pPr algn="ctr"/>
            <a:r>
              <a:rPr lang="en-GB" sz="4400" dirty="0">
                <a:latin typeface="Lato" panose="020F0502020204030203" pitchFamily="34" charset="0"/>
                <a:ea typeface="Lato" panose="020F0502020204030203" pitchFamily="34" charset="0"/>
                <a:cs typeface="Lato" panose="020F0502020204030203" pitchFamily="34" charset="0"/>
              </a:rPr>
              <a:t>Private sector drives jobs, innovation, and growth</a:t>
            </a:r>
            <a:endParaRPr lang="en-US" sz="4400" dirty="0">
              <a:latin typeface="Lato" panose="020F0502020204030203" pitchFamily="34" charset="0"/>
              <a:ea typeface="Lato" panose="020F0502020204030203" pitchFamily="34" charset="0"/>
              <a:cs typeface="Lato" panose="020F0502020204030203" pitchFamily="34" charset="0"/>
            </a:endParaRPr>
          </a:p>
        </p:txBody>
      </p:sp>
      <p:sp>
        <p:nvSpPr>
          <p:cNvPr id="29" name="Shape 2540"/>
          <p:cNvSpPr/>
          <p:nvPr/>
        </p:nvSpPr>
        <p:spPr>
          <a:xfrm>
            <a:off x="6090478" y="4865516"/>
            <a:ext cx="1517826" cy="1517826"/>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1"/>
          </a:solidFill>
          <a:ln w="12700">
            <a:miter lim="400000"/>
          </a:ln>
        </p:spPr>
        <p:txBody>
          <a:bodyPr lIns="38090" tIns="38090" rIns="38090" bIns="38090" anchor="ctr"/>
          <a:lstStyle/>
          <a:p>
            <a:pPr defTabSz="45707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33" name="Shape 2540"/>
          <p:cNvSpPr/>
          <p:nvPr/>
        </p:nvSpPr>
        <p:spPr>
          <a:xfrm>
            <a:off x="11413152" y="4865516"/>
            <a:ext cx="1517826" cy="1517826"/>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bg1"/>
          </a:solidFill>
          <a:ln w="12700">
            <a:miter lim="400000"/>
          </a:ln>
        </p:spPr>
        <p:txBody>
          <a:bodyPr lIns="38090" tIns="38090" rIns="38090" bIns="38090" anchor="ctr"/>
          <a:lstStyle/>
          <a:p>
            <a:pPr defTabSz="45707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37" name="Shape 2540"/>
          <p:cNvSpPr/>
          <p:nvPr/>
        </p:nvSpPr>
        <p:spPr>
          <a:xfrm>
            <a:off x="16735826" y="4865516"/>
            <a:ext cx="1517826" cy="1517826"/>
          </a:xfrm>
          <a:custGeom>
            <a:avLst/>
            <a:gdLst/>
            <a:ahLst/>
            <a:cxnLst>
              <a:cxn ang="0">
                <a:pos x="wd2" y="hd2"/>
              </a:cxn>
              <a:cxn ang="5400000">
                <a:pos x="wd2" y="hd2"/>
              </a:cxn>
              <a:cxn ang="10800000">
                <a:pos x="wd2" y="hd2"/>
              </a:cxn>
              <a:cxn ang="16200000">
                <a:pos x="wd2" y="hd2"/>
              </a:cxn>
            </a:cxnLst>
            <a:rect l="0" t="0" r="r" b="b"/>
            <a:pathLst>
              <a:path w="21600" h="21600" extrusionOk="0">
                <a:moveTo>
                  <a:pt x="20732" y="6661"/>
                </a:moveTo>
                <a:cubicBezTo>
                  <a:pt x="20540" y="6471"/>
                  <a:pt x="20228" y="6473"/>
                  <a:pt x="20038" y="6667"/>
                </a:cubicBezTo>
                <a:cubicBezTo>
                  <a:pt x="19903" y="6804"/>
                  <a:pt x="19870" y="7000"/>
                  <a:pt x="19929" y="7171"/>
                </a:cubicBezTo>
                <a:lnTo>
                  <a:pt x="19918" y="7175"/>
                </a:lnTo>
                <a:cubicBezTo>
                  <a:pt x="20365" y="8298"/>
                  <a:pt x="20618" y="9518"/>
                  <a:pt x="20618" y="10800"/>
                </a:cubicBezTo>
                <a:cubicBezTo>
                  <a:pt x="20618" y="16223"/>
                  <a:pt x="16223" y="20618"/>
                  <a:pt x="10800" y="20618"/>
                </a:cubicBezTo>
                <a:cubicBezTo>
                  <a:pt x="5378" y="20618"/>
                  <a:pt x="982" y="16223"/>
                  <a:pt x="982" y="10800"/>
                </a:cubicBezTo>
                <a:cubicBezTo>
                  <a:pt x="982" y="5377"/>
                  <a:pt x="5378" y="982"/>
                  <a:pt x="10800" y="982"/>
                </a:cubicBezTo>
                <a:cubicBezTo>
                  <a:pt x="13575" y="982"/>
                  <a:pt x="16077" y="2136"/>
                  <a:pt x="17862" y="3989"/>
                </a:cubicBezTo>
                <a:lnTo>
                  <a:pt x="17868" y="3982"/>
                </a:lnTo>
                <a:cubicBezTo>
                  <a:pt x="18062" y="4157"/>
                  <a:pt x="18359" y="4153"/>
                  <a:pt x="18544" y="3965"/>
                </a:cubicBezTo>
                <a:cubicBezTo>
                  <a:pt x="18734" y="3771"/>
                  <a:pt x="18732" y="3461"/>
                  <a:pt x="18539" y="3270"/>
                </a:cubicBezTo>
                <a:cubicBezTo>
                  <a:pt x="18520" y="3252"/>
                  <a:pt x="18496" y="3244"/>
                  <a:pt x="18476" y="3230"/>
                </a:cubicBezTo>
                <a:cubicBezTo>
                  <a:pt x="16521" y="1241"/>
                  <a:pt x="13810" y="0"/>
                  <a:pt x="10800" y="0"/>
                </a:cubicBezTo>
                <a:cubicBezTo>
                  <a:pt x="4835" y="0"/>
                  <a:pt x="0" y="4835"/>
                  <a:pt x="0" y="10800"/>
                </a:cubicBezTo>
                <a:cubicBezTo>
                  <a:pt x="0" y="16764"/>
                  <a:pt x="4835" y="21600"/>
                  <a:pt x="10800" y="21600"/>
                </a:cubicBezTo>
                <a:cubicBezTo>
                  <a:pt x="16765" y="21600"/>
                  <a:pt x="21600" y="16764"/>
                  <a:pt x="21600" y="10800"/>
                </a:cubicBezTo>
                <a:cubicBezTo>
                  <a:pt x="21600" y="9412"/>
                  <a:pt x="21329" y="8089"/>
                  <a:pt x="20851" y="6869"/>
                </a:cubicBezTo>
                <a:cubicBezTo>
                  <a:pt x="20828" y="6794"/>
                  <a:pt x="20793" y="6721"/>
                  <a:pt x="20732" y="6661"/>
                </a:cubicBezTo>
                <a:moveTo>
                  <a:pt x="10792" y="13534"/>
                </a:moveTo>
                <a:lnTo>
                  <a:pt x="6238" y="8980"/>
                </a:lnTo>
                <a:cubicBezTo>
                  <a:pt x="6149" y="8891"/>
                  <a:pt x="6027" y="8836"/>
                  <a:pt x="5891" y="8836"/>
                </a:cubicBezTo>
                <a:cubicBezTo>
                  <a:pt x="5620" y="8836"/>
                  <a:pt x="5400" y="9056"/>
                  <a:pt x="5400" y="9327"/>
                </a:cubicBezTo>
                <a:cubicBezTo>
                  <a:pt x="5400" y="9463"/>
                  <a:pt x="5455" y="9585"/>
                  <a:pt x="5544" y="9675"/>
                </a:cubicBezTo>
                <a:lnTo>
                  <a:pt x="10453" y="14583"/>
                </a:lnTo>
                <a:cubicBezTo>
                  <a:pt x="10542" y="14672"/>
                  <a:pt x="10664" y="14727"/>
                  <a:pt x="10800" y="14727"/>
                </a:cubicBezTo>
                <a:cubicBezTo>
                  <a:pt x="10940" y="14727"/>
                  <a:pt x="11064" y="14668"/>
                  <a:pt x="11154" y="14574"/>
                </a:cubicBezTo>
                <a:lnTo>
                  <a:pt x="11155" y="14576"/>
                </a:lnTo>
                <a:lnTo>
                  <a:pt x="19353" y="5988"/>
                </a:lnTo>
                <a:cubicBezTo>
                  <a:pt x="19353" y="5989"/>
                  <a:pt x="19354" y="5990"/>
                  <a:pt x="19354" y="5991"/>
                </a:cubicBezTo>
                <a:lnTo>
                  <a:pt x="20055" y="5255"/>
                </a:lnTo>
                <a:cubicBezTo>
                  <a:pt x="20055" y="5255"/>
                  <a:pt x="20054" y="5254"/>
                  <a:pt x="20054" y="5253"/>
                </a:cubicBezTo>
                <a:lnTo>
                  <a:pt x="21464" y="3775"/>
                </a:lnTo>
                <a:lnTo>
                  <a:pt x="21463" y="3774"/>
                </a:lnTo>
                <a:cubicBezTo>
                  <a:pt x="21547" y="3686"/>
                  <a:pt x="21600" y="3567"/>
                  <a:pt x="21600" y="3436"/>
                </a:cubicBezTo>
                <a:cubicBezTo>
                  <a:pt x="21600" y="3166"/>
                  <a:pt x="21380" y="2945"/>
                  <a:pt x="21109" y="2945"/>
                </a:cubicBezTo>
                <a:cubicBezTo>
                  <a:pt x="20969" y="2945"/>
                  <a:pt x="20844" y="3005"/>
                  <a:pt x="20755" y="3099"/>
                </a:cubicBezTo>
                <a:lnTo>
                  <a:pt x="20754" y="3097"/>
                </a:lnTo>
                <a:lnTo>
                  <a:pt x="19493" y="4419"/>
                </a:lnTo>
                <a:cubicBezTo>
                  <a:pt x="19492" y="4418"/>
                  <a:pt x="19491" y="4416"/>
                  <a:pt x="19490" y="4415"/>
                </a:cubicBezTo>
                <a:lnTo>
                  <a:pt x="18805" y="5133"/>
                </a:lnTo>
                <a:cubicBezTo>
                  <a:pt x="18806" y="5134"/>
                  <a:pt x="18807" y="5136"/>
                  <a:pt x="18807" y="5137"/>
                </a:cubicBezTo>
                <a:cubicBezTo>
                  <a:pt x="18807" y="5137"/>
                  <a:pt x="10792" y="13534"/>
                  <a:pt x="10792" y="13534"/>
                </a:cubicBezTo>
                <a:close/>
              </a:path>
            </a:pathLst>
          </a:custGeom>
          <a:solidFill>
            <a:schemeClr val="tx1"/>
          </a:solidFill>
          <a:ln w="12700">
            <a:miter lim="400000"/>
          </a:ln>
        </p:spPr>
        <p:txBody>
          <a:bodyPr lIns="38090" tIns="38090" rIns="38090" bIns="38090" anchor="ctr"/>
          <a:lstStyle/>
          <a:p>
            <a:pPr defTabSz="45707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16" name="TextBox 15"/>
          <p:cNvSpPr txBox="1"/>
          <p:nvPr/>
        </p:nvSpPr>
        <p:spPr>
          <a:xfrm>
            <a:off x="9750872" y="7346051"/>
            <a:ext cx="5007850" cy="2677656"/>
          </a:xfrm>
          <a:prstGeom prst="rect">
            <a:avLst/>
          </a:prstGeom>
          <a:noFill/>
        </p:spPr>
        <p:txBody>
          <a:bodyPr wrap="square" rtlCol="0">
            <a:spAutoFit/>
          </a:bodyPr>
          <a:lstStyle/>
          <a:p>
            <a:pPr algn="ctr"/>
            <a:r>
              <a:rPr lang="en-GB" sz="4200" dirty="0">
                <a:latin typeface="Lato" panose="020F0502020204030203" pitchFamily="34" charset="0"/>
                <a:ea typeface="Lato" panose="020F0502020204030203" pitchFamily="34" charset="0"/>
                <a:cs typeface="Lato" panose="020F0502020204030203" pitchFamily="34" charset="0"/>
              </a:rPr>
              <a:t>Complex tax systems discourage sustainable investment</a:t>
            </a:r>
            <a:endParaRPr lang="en-US" sz="4200" dirty="0">
              <a:latin typeface="Lato" panose="020F0502020204030203" pitchFamily="34" charset="0"/>
              <a:ea typeface="Lato" panose="020F0502020204030203" pitchFamily="34" charset="0"/>
              <a:cs typeface="Lato" panose="020F0502020204030203" pitchFamily="34" charset="0"/>
            </a:endParaRPr>
          </a:p>
        </p:txBody>
      </p:sp>
      <p:sp>
        <p:nvSpPr>
          <p:cNvPr id="17" name="TextBox 16"/>
          <p:cNvSpPr txBox="1"/>
          <p:nvPr/>
        </p:nvSpPr>
        <p:spPr>
          <a:xfrm>
            <a:off x="15164987" y="7309430"/>
            <a:ext cx="4850438" cy="3170099"/>
          </a:xfrm>
          <a:prstGeom prst="rect">
            <a:avLst/>
          </a:prstGeom>
          <a:noFill/>
        </p:spPr>
        <p:txBody>
          <a:bodyPr wrap="square" rtlCol="0">
            <a:spAutoFit/>
          </a:bodyPr>
          <a:lstStyle/>
          <a:p>
            <a:pPr algn="ctr"/>
            <a:r>
              <a:rPr lang="en-GB" sz="4000" dirty="0">
                <a:latin typeface="Lato" panose="020F0502020204030203" pitchFamily="34" charset="0"/>
                <a:ea typeface="Lato" panose="020F0502020204030203" pitchFamily="34" charset="0"/>
                <a:cs typeface="Lato" panose="020F0502020204030203" pitchFamily="34" charset="0"/>
              </a:rPr>
              <a:t>Fair, simple, and well-designed tax policies build trust and unlock private capital</a:t>
            </a:r>
            <a:endParaRPr lang="en-US" sz="4000" dirty="0">
              <a:latin typeface="Lato" panose="020F0502020204030203" pitchFamily="34" charset="0"/>
              <a:ea typeface="Lato" panose="020F0502020204030203" pitchFamily="34" charset="0"/>
              <a:cs typeface="Lato" panose="020F0502020204030203" pitchFamily="34" charset="0"/>
            </a:endParaRPr>
          </a:p>
        </p:txBody>
      </p:sp>
      <p:sp>
        <p:nvSpPr>
          <p:cNvPr id="4" name="Text Box 25">
            <a:extLst>
              <a:ext uri="{FF2B5EF4-FFF2-40B4-BE49-F238E27FC236}">
                <a16:creationId xmlns:a16="http://schemas.microsoft.com/office/drawing/2014/main" id="{5C630803-62DD-F0B3-2FE8-068F9232E854}"/>
              </a:ext>
            </a:extLst>
          </p:cNvPr>
          <p:cNvSpPr txBox="1"/>
          <p:nvPr/>
        </p:nvSpPr>
        <p:spPr>
          <a:xfrm>
            <a:off x="1073400" y="11917865"/>
            <a:ext cx="2003096" cy="1198262"/>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5" name="Text Box 25">
            <a:extLst>
              <a:ext uri="{FF2B5EF4-FFF2-40B4-BE49-F238E27FC236}">
                <a16:creationId xmlns:a16="http://schemas.microsoft.com/office/drawing/2014/main" id="{6D9350FB-8406-49BC-FD60-85718EF357C0}"/>
              </a:ext>
            </a:extLst>
          </p:cNvPr>
          <p:cNvSpPr txBox="1"/>
          <p:nvPr/>
        </p:nvSpPr>
        <p:spPr>
          <a:xfrm>
            <a:off x="21123641" y="1240804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6023718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1" grpId="0" animBg="1"/>
      <p:bldP spid="35" grpId="0" animBg="1"/>
      <p:bldP spid="28" grpId="0"/>
      <p:bldP spid="29" grpId="0" animBg="1"/>
      <p:bldP spid="33" grpId="0" animBg="1"/>
      <p:bldP spid="37" grpId="0" animBg="1"/>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2C67F81A-89C2-BACE-1530-99F5EB9ED18E}"/>
            </a:ext>
          </a:extLst>
        </p:cNvPr>
        <p:cNvGrpSpPr/>
        <p:nvPr/>
      </p:nvGrpSpPr>
      <p:grpSpPr>
        <a:xfrm>
          <a:off x="0" y="0"/>
          <a:ext cx="0" cy="0"/>
          <a:chOff x="0" y="0"/>
          <a:chExt cx="0" cy="0"/>
        </a:xfrm>
      </p:grpSpPr>
      <p:sp>
        <p:nvSpPr>
          <p:cNvPr id="3" name="Text Box 25">
            <a:extLst>
              <a:ext uri="{FF2B5EF4-FFF2-40B4-BE49-F238E27FC236}">
                <a16:creationId xmlns:a16="http://schemas.microsoft.com/office/drawing/2014/main" id="{C10E5E4C-AEE5-8B52-9431-D09E70B74BAD}"/>
              </a:ext>
            </a:extLst>
          </p:cNvPr>
          <p:cNvSpPr txBox="1"/>
          <p:nvPr/>
        </p:nvSpPr>
        <p:spPr>
          <a:xfrm>
            <a:off x="857884" y="1251268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4" name="Text Box 25">
            <a:extLst>
              <a:ext uri="{FF2B5EF4-FFF2-40B4-BE49-F238E27FC236}">
                <a16:creationId xmlns:a16="http://schemas.microsoft.com/office/drawing/2014/main" id="{9F4731AC-CE07-498C-CE2F-337A30AE4B34}"/>
              </a:ext>
            </a:extLst>
          </p:cNvPr>
          <p:cNvSpPr txBox="1"/>
          <p:nvPr/>
        </p:nvSpPr>
        <p:spPr>
          <a:xfrm>
            <a:off x="21946601" y="1268236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3ECCA66A-2074-A83C-4F1E-9ADB8CAA477B}"/>
              </a:ext>
            </a:extLst>
          </p:cNvPr>
          <p:cNvSpPr txBox="1"/>
          <p:nvPr/>
        </p:nvSpPr>
        <p:spPr>
          <a:xfrm>
            <a:off x="1558925" y="601944"/>
            <a:ext cx="22118556" cy="938719"/>
          </a:xfrm>
          <a:prstGeom prst="rect">
            <a:avLst/>
          </a:prstGeom>
          <a:noFill/>
        </p:spPr>
        <p:txBody>
          <a:bodyPr wrap="non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Incentivising Sustainable Investments without Sacrificing Revenue -1</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0" name="TextBox 9">
            <a:extLst>
              <a:ext uri="{FF2B5EF4-FFF2-40B4-BE49-F238E27FC236}">
                <a16:creationId xmlns:a16="http://schemas.microsoft.com/office/drawing/2014/main" id="{48F0048E-9874-0FF8-445E-F37F988A00FA}"/>
              </a:ext>
            </a:extLst>
          </p:cNvPr>
          <p:cNvSpPr txBox="1"/>
          <p:nvPr/>
        </p:nvSpPr>
        <p:spPr>
          <a:xfrm>
            <a:off x="1558925" y="1798319"/>
            <a:ext cx="21281788" cy="2844000"/>
          </a:xfrm>
          <a:prstGeom prst="rect">
            <a:avLst/>
          </a:prstGeom>
          <a:solidFill>
            <a:schemeClr val="bg2">
              <a:lumMod val="50000"/>
            </a:schemeClr>
          </a:solidFill>
        </p:spPr>
        <p:txBody>
          <a:bodyPr wrap="square" rtlCol="0">
            <a:spAutoFit/>
          </a:bodyPr>
          <a:lstStyle/>
          <a:p>
            <a:endParaRPr lang="en-SL" dirty="0"/>
          </a:p>
        </p:txBody>
      </p:sp>
      <p:sp>
        <p:nvSpPr>
          <p:cNvPr id="11" name="TextBox 10">
            <a:extLst>
              <a:ext uri="{FF2B5EF4-FFF2-40B4-BE49-F238E27FC236}">
                <a16:creationId xmlns:a16="http://schemas.microsoft.com/office/drawing/2014/main" id="{8124540E-FD23-EAAD-8211-ADFE8A5D5675}"/>
              </a:ext>
            </a:extLst>
          </p:cNvPr>
          <p:cNvSpPr txBox="1"/>
          <p:nvPr/>
        </p:nvSpPr>
        <p:spPr>
          <a:xfrm>
            <a:off x="1905908" y="2067943"/>
            <a:ext cx="20618812" cy="2232919"/>
          </a:xfrm>
          <a:prstGeom prst="rect">
            <a:avLst/>
          </a:prstGeom>
          <a:solidFill>
            <a:schemeClr val="bg2">
              <a:lumMod val="50000"/>
            </a:schemeClr>
          </a:solidFill>
        </p:spPr>
        <p:txBody>
          <a:bodyPr wrap="square" rtlCol="0">
            <a:spAutoFit/>
          </a:bodyPr>
          <a:lstStyle/>
          <a:p>
            <a:pPr algn="just">
              <a:lnSpc>
                <a:spcPct val="120000"/>
              </a:lnSpc>
            </a:pPr>
            <a:r>
              <a:rPr lang="en-GB" sz="4000" dirty="0">
                <a:latin typeface="Lato" panose="020F0502020204030203" pitchFamily="34" charset="0"/>
                <a:ea typeface="Lato" panose="020F0502020204030203" pitchFamily="34" charset="0"/>
                <a:cs typeface="Lato" panose="020F0502020204030203" pitchFamily="34" charset="0"/>
              </a:rPr>
              <a:t>West African Governments can design targeted tax incentives that attract private investment in renewable energy, green technology, and affordable housing, while safeguarding revenues to ensure alignment with sustainable development goals</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2" name="Shape 782">
            <a:extLst>
              <a:ext uri="{FF2B5EF4-FFF2-40B4-BE49-F238E27FC236}">
                <a16:creationId xmlns:a16="http://schemas.microsoft.com/office/drawing/2014/main" id="{89B98980-24A0-C178-F5EE-CBB200D60347}"/>
              </a:ext>
            </a:extLst>
          </p:cNvPr>
          <p:cNvSpPr/>
          <p:nvPr/>
        </p:nvSpPr>
        <p:spPr>
          <a:xfrm>
            <a:off x="1662174" y="4942422"/>
            <a:ext cx="6437886"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13" name="TextBox 12">
            <a:extLst>
              <a:ext uri="{FF2B5EF4-FFF2-40B4-BE49-F238E27FC236}">
                <a16:creationId xmlns:a16="http://schemas.microsoft.com/office/drawing/2014/main" id="{CCA8B7D8-B358-B859-DFFA-7C01167BBE1B}"/>
              </a:ext>
            </a:extLst>
          </p:cNvPr>
          <p:cNvSpPr txBox="1"/>
          <p:nvPr/>
        </p:nvSpPr>
        <p:spPr>
          <a:xfrm>
            <a:off x="1718072" y="9252872"/>
            <a:ext cx="6381988" cy="2231380"/>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VAT/duty relief e.g. SL &amp; Ghana</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Accelerated depreciation </a:t>
            </a:r>
            <a:r>
              <a:rPr lang="en-GB" sz="3100" b="1" spc="53" dirty="0" err="1">
                <a:solidFill>
                  <a:schemeClr val="bg2"/>
                </a:solidFill>
                <a:latin typeface="Lato" charset="0"/>
                <a:ea typeface="Lato" charset="0"/>
                <a:cs typeface="Lato" charset="0"/>
              </a:rPr>
              <a:t>e.g</a:t>
            </a:r>
            <a:r>
              <a:rPr lang="en-GB" sz="3100" b="1" spc="53" dirty="0">
                <a:solidFill>
                  <a:schemeClr val="bg2"/>
                </a:solidFill>
                <a:latin typeface="Lato" charset="0"/>
                <a:ea typeface="Lato" charset="0"/>
                <a:cs typeface="Lato" charset="0"/>
              </a:rPr>
              <a:t> SA</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Reduce upfront costs &amp; encourage investment</a:t>
            </a:r>
            <a:endParaRPr lang="en-US" sz="3100" b="1" spc="53" dirty="0">
              <a:solidFill>
                <a:schemeClr val="bg2"/>
              </a:solidFill>
              <a:latin typeface="Lato" charset="0"/>
              <a:ea typeface="Lato" charset="0"/>
              <a:cs typeface="Lato" charset="0"/>
            </a:endParaRPr>
          </a:p>
        </p:txBody>
      </p:sp>
      <p:sp>
        <p:nvSpPr>
          <p:cNvPr id="16" name="TextBox 15">
            <a:extLst>
              <a:ext uri="{FF2B5EF4-FFF2-40B4-BE49-F238E27FC236}">
                <a16:creationId xmlns:a16="http://schemas.microsoft.com/office/drawing/2014/main" id="{DCFEE1FB-5ECD-FD28-C136-45BF2E37DB61}"/>
              </a:ext>
            </a:extLst>
          </p:cNvPr>
          <p:cNvSpPr txBox="1"/>
          <p:nvPr/>
        </p:nvSpPr>
        <p:spPr>
          <a:xfrm>
            <a:off x="2465705" y="5996904"/>
            <a:ext cx="5123815" cy="1494255"/>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Tax Breaks for Green and Social Projects</a:t>
            </a:r>
          </a:p>
        </p:txBody>
      </p:sp>
      <p:sp>
        <p:nvSpPr>
          <p:cNvPr id="17" name="Shape 782">
            <a:extLst>
              <a:ext uri="{FF2B5EF4-FFF2-40B4-BE49-F238E27FC236}">
                <a16:creationId xmlns:a16="http://schemas.microsoft.com/office/drawing/2014/main" id="{4CDC2452-4A7E-AE31-4126-7C79BB43FAB1}"/>
              </a:ext>
            </a:extLst>
          </p:cNvPr>
          <p:cNvSpPr/>
          <p:nvPr/>
        </p:nvSpPr>
        <p:spPr>
          <a:xfrm>
            <a:off x="9106914" y="4957662"/>
            <a:ext cx="6437886"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rgbClr val="002060"/>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2" name="Shape 782">
            <a:extLst>
              <a:ext uri="{FF2B5EF4-FFF2-40B4-BE49-F238E27FC236}">
                <a16:creationId xmlns:a16="http://schemas.microsoft.com/office/drawing/2014/main" id="{6D55AC6F-EB28-9340-0074-BF5011394726}"/>
              </a:ext>
            </a:extLst>
          </p:cNvPr>
          <p:cNvSpPr/>
          <p:nvPr/>
        </p:nvSpPr>
        <p:spPr>
          <a:xfrm>
            <a:off x="16414494" y="4950042"/>
            <a:ext cx="6437886"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7" name="TextBox 26">
            <a:extLst>
              <a:ext uri="{FF2B5EF4-FFF2-40B4-BE49-F238E27FC236}">
                <a16:creationId xmlns:a16="http://schemas.microsoft.com/office/drawing/2014/main" id="{CCC66946-CA19-B998-EFFE-0DC52630E02E}"/>
              </a:ext>
            </a:extLst>
          </p:cNvPr>
          <p:cNvSpPr txBox="1"/>
          <p:nvPr/>
        </p:nvSpPr>
        <p:spPr>
          <a:xfrm>
            <a:off x="9927725" y="5783544"/>
            <a:ext cx="5123815" cy="2125838"/>
          </a:xfrm>
          <a:prstGeom prst="rect">
            <a:avLst/>
          </a:prstGeom>
          <a:noFill/>
        </p:spPr>
        <p:txBody>
          <a:bodyPr wrap="square" rtlCol="0">
            <a:spAutoFit/>
          </a:bodyPr>
          <a:lstStyle/>
          <a:p>
            <a:pPr algn="ctr">
              <a:lnSpc>
                <a:spcPct val="120000"/>
              </a:lnSpc>
            </a:pPr>
            <a:r>
              <a:rPr lang="en-GB" sz="3800" b="1" dirty="0">
                <a:solidFill>
                  <a:schemeClr val="bg1"/>
                </a:solidFill>
                <a:latin typeface="Lato" panose="020F0502020204030203" pitchFamily="34" charset="0"/>
                <a:ea typeface="Lato" panose="020F0502020204030203" pitchFamily="34" charset="0"/>
                <a:cs typeface="Lato" panose="020F0502020204030203" pitchFamily="34" charset="0"/>
              </a:rPr>
              <a:t>Incentives for Affordable Housing and Social Impact</a:t>
            </a:r>
            <a:r>
              <a:rPr lang="en-SL" sz="3800" b="1" dirty="0">
                <a:solidFill>
                  <a:schemeClr val="bg1"/>
                </a:solidFill>
                <a:latin typeface="Lato" panose="020F0502020204030203" pitchFamily="34" charset="0"/>
                <a:ea typeface="Lato" panose="020F0502020204030203" pitchFamily="34" charset="0"/>
                <a:cs typeface="Lato" panose="020F0502020204030203" pitchFamily="34" charset="0"/>
              </a:rPr>
              <a:t> </a:t>
            </a:r>
            <a:endParaRPr lang="en-US" sz="38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8" name="TextBox 27">
            <a:extLst>
              <a:ext uri="{FF2B5EF4-FFF2-40B4-BE49-F238E27FC236}">
                <a16:creationId xmlns:a16="http://schemas.microsoft.com/office/drawing/2014/main" id="{BED4B530-347E-805D-B816-C1D571681AF4}"/>
              </a:ext>
            </a:extLst>
          </p:cNvPr>
          <p:cNvSpPr txBox="1"/>
          <p:nvPr/>
        </p:nvSpPr>
        <p:spPr>
          <a:xfrm>
            <a:off x="17123410" y="6019728"/>
            <a:ext cx="5123815" cy="1494255"/>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 </a:t>
            </a:r>
            <a:r>
              <a:rPr lang="en-GB" sz="4000" b="1" dirty="0">
                <a:solidFill>
                  <a:schemeClr val="bg1"/>
                </a:solidFill>
                <a:latin typeface="Lato" panose="020F0502020204030203" pitchFamily="34" charset="0"/>
                <a:ea typeface="Lato" panose="020F0502020204030203" pitchFamily="34" charset="0"/>
                <a:cs typeface="Lato" panose="020F0502020204030203" pitchFamily="34" charset="0"/>
              </a:rPr>
              <a:t>Balancing Incentives with Revenue Needs</a:t>
            </a:r>
            <a:r>
              <a:rPr lang="en-SL" sz="4000" b="1" dirty="0">
                <a:solidFill>
                  <a:schemeClr val="bg1"/>
                </a:solidFill>
                <a:latin typeface="Lato" panose="020F0502020204030203" pitchFamily="34" charset="0"/>
                <a:ea typeface="Lato" panose="020F0502020204030203" pitchFamily="34" charset="0"/>
                <a:cs typeface="Lato" panose="020F0502020204030203" pitchFamily="34" charset="0"/>
              </a:rPr>
              <a:t> </a:t>
            </a:r>
            <a:endParaRPr lang="en-US" sz="4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9" name="TextBox 28">
            <a:extLst>
              <a:ext uri="{FF2B5EF4-FFF2-40B4-BE49-F238E27FC236}">
                <a16:creationId xmlns:a16="http://schemas.microsoft.com/office/drawing/2014/main" id="{B376FCD5-A8CC-4008-BE6F-EEC78C2B7A88}"/>
              </a:ext>
            </a:extLst>
          </p:cNvPr>
          <p:cNvSpPr txBox="1"/>
          <p:nvPr/>
        </p:nvSpPr>
        <p:spPr>
          <a:xfrm>
            <a:off x="9071372" y="9381501"/>
            <a:ext cx="7114780" cy="2803844"/>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Ghana grants 5 yr tax holiday at 1% income </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Import duty relief on construction machinery</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Relief for employing new graduates</a:t>
            </a:r>
            <a:endParaRPr lang="en-US" sz="3100" b="1" spc="53" dirty="0">
              <a:solidFill>
                <a:schemeClr val="bg2"/>
              </a:solidFill>
              <a:latin typeface="Lato" charset="0"/>
              <a:ea typeface="Lato" charset="0"/>
              <a:cs typeface="Lato" charset="0"/>
            </a:endParaRPr>
          </a:p>
        </p:txBody>
      </p:sp>
      <p:sp>
        <p:nvSpPr>
          <p:cNvPr id="30" name="TextBox 29">
            <a:extLst>
              <a:ext uri="{FF2B5EF4-FFF2-40B4-BE49-F238E27FC236}">
                <a16:creationId xmlns:a16="http://schemas.microsoft.com/office/drawing/2014/main" id="{C06C6C7A-9D3E-C282-99E4-191BB6D3F012}"/>
              </a:ext>
            </a:extLst>
          </p:cNvPr>
          <p:cNvSpPr txBox="1"/>
          <p:nvPr/>
        </p:nvSpPr>
        <p:spPr>
          <a:xfrm>
            <a:off x="16414494" y="9439955"/>
            <a:ext cx="6381988" cy="2803844"/>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Avoid blanket incentives</a:t>
            </a:r>
          </a:p>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Strategic, performance-based and time bound</a:t>
            </a:r>
          </a:p>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Tax breaks should depend on achieving clear public goals</a:t>
            </a:r>
            <a:endParaRPr lang="en-US" sz="3100" b="1" spc="53" dirty="0">
              <a:solidFill>
                <a:srgbClr val="000000"/>
              </a:solidFill>
              <a:latin typeface="Lato" charset="0"/>
              <a:ea typeface="Lato" charset="0"/>
              <a:cs typeface="Lato" charset="0"/>
            </a:endParaRPr>
          </a:p>
        </p:txBody>
      </p:sp>
    </p:spTree>
    <p:extLst>
      <p:ext uri="{BB962C8B-B14F-4D97-AF65-F5344CB8AC3E}">
        <p14:creationId xmlns:p14="http://schemas.microsoft.com/office/powerpoint/2010/main" val="95386147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500" fill="hold"/>
                                        <p:tgtEl>
                                          <p:spTgt spid="27"/>
                                        </p:tgtEl>
                                        <p:attrNameLst>
                                          <p:attrName>ppt_x</p:attrName>
                                        </p:attrNameLst>
                                      </p:cBhvr>
                                      <p:tavLst>
                                        <p:tav tm="0">
                                          <p:val>
                                            <p:strVal val="#ppt_x"/>
                                          </p:val>
                                        </p:tav>
                                        <p:tav tm="100000">
                                          <p:val>
                                            <p:strVal val="#ppt_x"/>
                                          </p:val>
                                        </p:tav>
                                      </p:tavLst>
                                    </p:anim>
                                    <p:anim calcmode="lin" valueType="num">
                                      <p:cBhvr additive="base">
                                        <p:cTn id="28" dur="500" fill="hold"/>
                                        <p:tgtEl>
                                          <p:spTgt spid="27"/>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additive="base">
                                        <p:cTn id="35" dur="500" fill="hold"/>
                                        <p:tgtEl>
                                          <p:spTgt spid="29"/>
                                        </p:tgtEl>
                                        <p:attrNameLst>
                                          <p:attrName>ppt_x</p:attrName>
                                        </p:attrNameLst>
                                      </p:cBhvr>
                                      <p:tavLst>
                                        <p:tav tm="0">
                                          <p:val>
                                            <p:strVal val="#ppt_x"/>
                                          </p:val>
                                        </p:tav>
                                        <p:tav tm="100000">
                                          <p:val>
                                            <p:strVal val="#ppt_x"/>
                                          </p:val>
                                        </p:tav>
                                      </p:tavLst>
                                    </p:anim>
                                    <p:anim calcmode="lin" valueType="num">
                                      <p:cBhvr additive="base">
                                        <p:cTn id="36" dur="500" fill="hold"/>
                                        <p:tgtEl>
                                          <p:spTgt spid="2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additive="base">
                                        <p:cTn id="41" dur="500" fill="hold"/>
                                        <p:tgtEl>
                                          <p:spTgt spid="28"/>
                                        </p:tgtEl>
                                        <p:attrNameLst>
                                          <p:attrName>ppt_x</p:attrName>
                                        </p:attrNameLst>
                                      </p:cBhvr>
                                      <p:tavLst>
                                        <p:tav tm="0">
                                          <p:val>
                                            <p:strVal val="#ppt_x"/>
                                          </p:val>
                                        </p:tav>
                                        <p:tav tm="100000">
                                          <p:val>
                                            <p:strVal val="#ppt_x"/>
                                          </p:val>
                                        </p:tav>
                                      </p:tavLst>
                                    </p:anim>
                                    <p:anim calcmode="lin" valueType="num">
                                      <p:cBhvr additive="base">
                                        <p:cTn id="42" dur="500" fill="hold"/>
                                        <p:tgtEl>
                                          <p:spTgt spid="28"/>
                                        </p:tgtEl>
                                        <p:attrNameLst>
                                          <p:attrName>ppt_y</p:attrName>
                                        </p:attrNameLst>
                                      </p:cBhvr>
                                      <p:tavLst>
                                        <p:tav tm="0">
                                          <p:val>
                                            <p:strVal val="0-#ppt_h/2"/>
                                          </p:val>
                                        </p:tav>
                                        <p:tav tm="100000">
                                          <p:val>
                                            <p:strVal val="#ppt_y"/>
                                          </p:val>
                                        </p:tav>
                                      </p:tavLst>
                                    </p:anim>
                                  </p:childTnLst>
                                </p:cTn>
                              </p:par>
                              <p:par>
                                <p:cTn id="43" presetID="2" presetClass="entr" presetSubtype="1"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ppt_x"/>
                                          </p:val>
                                        </p:tav>
                                        <p:tav tm="100000">
                                          <p:val>
                                            <p:strVal val="#ppt_x"/>
                                          </p:val>
                                        </p:tav>
                                      </p:tavLst>
                                    </p:anim>
                                    <p:anim calcmode="lin" valueType="num">
                                      <p:cBhvr additive="base">
                                        <p:cTn id="46" dur="500" fill="hold"/>
                                        <p:tgtEl>
                                          <p:spTgt spid="22"/>
                                        </p:tgtEl>
                                        <p:attrNameLst>
                                          <p:attrName>ppt_y</p:attrName>
                                        </p:attrNameLst>
                                      </p:cBhvr>
                                      <p:tavLst>
                                        <p:tav tm="0">
                                          <p:val>
                                            <p:strVal val="0-#ppt_h/2"/>
                                          </p:val>
                                        </p:tav>
                                        <p:tav tm="100000">
                                          <p:val>
                                            <p:strVal val="#ppt_y"/>
                                          </p:val>
                                        </p:tav>
                                      </p:tavLst>
                                    </p:anim>
                                  </p:childTnLst>
                                </p:cTn>
                              </p:par>
                              <p:par>
                                <p:cTn id="47" presetID="2" presetClass="entr" presetSubtype="1"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 calcmode="lin" valueType="num">
                                      <p:cBhvr additive="base">
                                        <p:cTn id="49" dur="500" fill="hold"/>
                                        <p:tgtEl>
                                          <p:spTgt spid="30"/>
                                        </p:tgtEl>
                                        <p:attrNameLst>
                                          <p:attrName>ppt_x</p:attrName>
                                        </p:attrNameLst>
                                      </p:cBhvr>
                                      <p:tavLst>
                                        <p:tav tm="0">
                                          <p:val>
                                            <p:strVal val="#ppt_x"/>
                                          </p:val>
                                        </p:tav>
                                        <p:tav tm="100000">
                                          <p:val>
                                            <p:strVal val="#ppt_x"/>
                                          </p:val>
                                        </p:tav>
                                      </p:tavLst>
                                    </p:anim>
                                    <p:anim calcmode="lin" valueType="num">
                                      <p:cBhvr additive="base">
                                        <p:cTn id="50"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6" grpId="0"/>
      <p:bldP spid="17" grpId="0" animBg="1"/>
      <p:bldP spid="22" grpId="0" animBg="1"/>
      <p:bldP spid="27" grpId="0"/>
      <p:bldP spid="28"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2C64830B-8E99-C989-4A48-92D8B97603B5}"/>
            </a:ext>
          </a:extLst>
        </p:cNvPr>
        <p:cNvGrpSpPr/>
        <p:nvPr/>
      </p:nvGrpSpPr>
      <p:grpSpPr>
        <a:xfrm>
          <a:off x="0" y="0"/>
          <a:ext cx="0" cy="0"/>
          <a:chOff x="0" y="0"/>
          <a:chExt cx="0" cy="0"/>
        </a:xfrm>
      </p:grpSpPr>
      <p:sp>
        <p:nvSpPr>
          <p:cNvPr id="3" name="Text Box 25">
            <a:extLst>
              <a:ext uri="{FF2B5EF4-FFF2-40B4-BE49-F238E27FC236}">
                <a16:creationId xmlns:a16="http://schemas.microsoft.com/office/drawing/2014/main" id="{61143FD3-59CF-B65B-0ED0-FA5A0646CBA8}"/>
              </a:ext>
            </a:extLst>
          </p:cNvPr>
          <p:cNvSpPr txBox="1"/>
          <p:nvPr/>
        </p:nvSpPr>
        <p:spPr>
          <a:xfrm>
            <a:off x="857884" y="1251268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4" name="Text Box 25">
            <a:extLst>
              <a:ext uri="{FF2B5EF4-FFF2-40B4-BE49-F238E27FC236}">
                <a16:creationId xmlns:a16="http://schemas.microsoft.com/office/drawing/2014/main" id="{21E8E147-8BA8-775D-94CD-440380842EB9}"/>
              </a:ext>
            </a:extLst>
          </p:cNvPr>
          <p:cNvSpPr txBox="1"/>
          <p:nvPr/>
        </p:nvSpPr>
        <p:spPr>
          <a:xfrm>
            <a:off x="21946601" y="1268236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55D6ACDA-0BAE-77E1-A9B5-3BD43315C7DE}"/>
              </a:ext>
            </a:extLst>
          </p:cNvPr>
          <p:cNvSpPr txBox="1"/>
          <p:nvPr/>
        </p:nvSpPr>
        <p:spPr>
          <a:xfrm>
            <a:off x="1558925" y="601944"/>
            <a:ext cx="22282062" cy="938719"/>
          </a:xfrm>
          <a:prstGeom prst="rect">
            <a:avLst/>
          </a:prstGeom>
          <a:noFill/>
        </p:spPr>
        <p:txBody>
          <a:bodyPr wrap="non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Incentivising Sustainable Investments without Sacrificing Revenue - 2</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2" name="Shape 782">
            <a:extLst>
              <a:ext uri="{FF2B5EF4-FFF2-40B4-BE49-F238E27FC236}">
                <a16:creationId xmlns:a16="http://schemas.microsoft.com/office/drawing/2014/main" id="{0A8DEF32-79BB-F64D-4D88-11DE357766FF}"/>
              </a:ext>
            </a:extLst>
          </p:cNvPr>
          <p:cNvSpPr/>
          <p:nvPr/>
        </p:nvSpPr>
        <p:spPr>
          <a:xfrm>
            <a:off x="3505200" y="2260183"/>
            <a:ext cx="7917180" cy="3287178"/>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13" name="TextBox 12">
            <a:extLst>
              <a:ext uri="{FF2B5EF4-FFF2-40B4-BE49-F238E27FC236}">
                <a16:creationId xmlns:a16="http://schemas.microsoft.com/office/drawing/2014/main" id="{CF26B891-8917-3D32-1AB6-9990406178EE}"/>
              </a:ext>
            </a:extLst>
          </p:cNvPr>
          <p:cNvSpPr txBox="1"/>
          <p:nvPr/>
        </p:nvSpPr>
        <p:spPr>
          <a:xfrm>
            <a:off x="3505201" y="5930552"/>
            <a:ext cx="8387318" cy="2803844"/>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Tax incentives should be routinely assessed for effectiveness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Evaluate costs vs. benefits to align with development goals e.g. Kyrgyzstan</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Expand what works, abolish what doesn’t.</a:t>
            </a:r>
            <a:r>
              <a:rPr lang="en-SL" sz="3100" b="1" spc="53" dirty="0">
                <a:solidFill>
                  <a:schemeClr val="bg2"/>
                </a:solidFill>
                <a:latin typeface="Lato" charset="0"/>
                <a:ea typeface="Lato" charset="0"/>
                <a:cs typeface="Lato" charset="0"/>
              </a:rPr>
              <a:t> </a:t>
            </a:r>
            <a:endParaRPr lang="en-GB" sz="3100" b="1" spc="53" dirty="0">
              <a:solidFill>
                <a:schemeClr val="bg2"/>
              </a:solidFill>
              <a:latin typeface="Lato" charset="0"/>
              <a:ea typeface="Lato" charset="0"/>
              <a:cs typeface="Lato" charset="0"/>
            </a:endParaRPr>
          </a:p>
        </p:txBody>
      </p:sp>
      <p:sp>
        <p:nvSpPr>
          <p:cNvPr id="16" name="TextBox 15">
            <a:extLst>
              <a:ext uri="{FF2B5EF4-FFF2-40B4-BE49-F238E27FC236}">
                <a16:creationId xmlns:a16="http://schemas.microsoft.com/office/drawing/2014/main" id="{B3C60AD6-7BED-93D7-1922-B84F1C3BCC12}"/>
              </a:ext>
            </a:extLst>
          </p:cNvPr>
          <p:cNvSpPr txBox="1"/>
          <p:nvPr/>
        </p:nvSpPr>
        <p:spPr>
          <a:xfrm>
            <a:off x="4529080" y="2680108"/>
            <a:ext cx="6301162" cy="1494255"/>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Monitoring and Evaluating Tax Incentives</a:t>
            </a:r>
          </a:p>
        </p:txBody>
      </p:sp>
      <p:sp>
        <p:nvSpPr>
          <p:cNvPr id="17" name="Shape 782">
            <a:extLst>
              <a:ext uri="{FF2B5EF4-FFF2-40B4-BE49-F238E27FC236}">
                <a16:creationId xmlns:a16="http://schemas.microsoft.com/office/drawing/2014/main" id="{4B5331CF-7486-5D98-8C40-4CD061139FB8}"/>
              </a:ext>
            </a:extLst>
          </p:cNvPr>
          <p:cNvSpPr/>
          <p:nvPr/>
        </p:nvSpPr>
        <p:spPr>
          <a:xfrm>
            <a:off x="12429234" y="2275423"/>
            <a:ext cx="7917180" cy="3287178"/>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rgbClr val="002060"/>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7" name="TextBox 26">
            <a:extLst>
              <a:ext uri="{FF2B5EF4-FFF2-40B4-BE49-F238E27FC236}">
                <a16:creationId xmlns:a16="http://schemas.microsoft.com/office/drawing/2014/main" id="{1E5869A2-0EC3-5688-8E5F-DC336F75E180}"/>
              </a:ext>
            </a:extLst>
          </p:cNvPr>
          <p:cNvSpPr txBox="1"/>
          <p:nvPr/>
        </p:nvSpPr>
        <p:spPr>
          <a:xfrm>
            <a:off x="13250045" y="2948904"/>
            <a:ext cx="6301162" cy="1424108"/>
          </a:xfrm>
          <a:prstGeom prst="rect">
            <a:avLst/>
          </a:prstGeom>
          <a:noFill/>
        </p:spPr>
        <p:txBody>
          <a:bodyPr wrap="square" rtlCol="0">
            <a:spAutoFit/>
          </a:bodyPr>
          <a:lstStyle/>
          <a:p>
            <a:pPr algn="ctr">
              <a:lnSpc>
                <a:spcPct val="120000"/>
              </a:lnSpc>
            </a:pPr>
            <a:r>
              <a:rPr lang="en-GB" sz="3800" b="1" dirty="0">
                <a:solidFill>
                  <a:schemeClr val="bg1"/>
                </a:solidFill>
                <a:latin typeface="Lato" panose="020F0502020204030203" pitchFamily="34" charset="0"/>
                <a:ea typeface="Lato" panose="020F0502020204030203" pitchFamily="34" charset="0"/>
                <a:cs typeface="Lato" panose="020F0502020204030203" pitchFamily="34" charset="0"/>
              </a:rPr>
              <a:t>Level Playing Field for Domestic Investors</a:t>
            </a:r>
            <a:r>
              <a:rPr lang="en-SL" sz="3800" b="1" dirty="0">
                <a:solidFill>
                  <a:schemeClr val="bg1"/>
                </a:solidFill>
                <a:latin typeface="Lato" panose="020F0502020204030203" pitchFamily="34" charset="0"/>
                <a:ea typeface="Lato" panose="020F0502020204030203" pitchFamily="34" charset="0"/>
                <a:cs typeface="Lato" panose="020F0502020204030203" pitchFamily="34" charset="0"/>
              </a:rPr>
              <a:t> </a:t>
            </a:r>
            <a:endParaRPr lang="en-US" sz="38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9" name="TextBox 28">
            <a:extLst>
              <a:ext uri="{FF2B5EF4-FFF2-40B4-BE49-F238E27FC236}">
                <a16:creationId xmlns:a16="http://schemas.microsoft.com/office/drawing/2014/main" id="{6E14FB23-8642-689D-3554-25DDE33BB5A7}"/>
              </a:ext>
            </a:extLst>
          </p:cNvPr>
          <p:cNvSpPr txBox="1"/>
          <p:nvPr/>
        </p:nvSpPr>
        <p:spPr>
          <a:xfrm>
            <a:off x="12302252" y="6059181"/>
            <a:ext cx="8759428" cy="3477812"/>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Benefits should apply to both local and foreign investors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Excluding domestic firms risks abuse and illicit flows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Equal access builds trust and keeps businesses invested at home.</a:t>
            </a:r>
            <a:endParaRPr lang="en-US" sz="3100" b="1" spc="53" dirty="0">
              <a:solidFill>
                <a:schemeClr val="bg2"/>
              </a:solidFill>
              <a:latin typeface="Lato" charset="0"/>
              <a:ea typeface="Lato" charset="0"/>
              <a:cs typeface="Lato" charset="0"/>
            </a:endParaRPr>
          </a:p>
        </p:txBody>
      </p:sp>
      <p:sp>
        <p:nvSpPr>
          <p:cNvPr id="2" name="TextBox 1">
            <a:extLst>
              <a:ext uri="{FF2B5EF4-FFF2-40B4-BE49-F238E27FC236}">
                <a16:creationId xmlns:a16="http://schemas.microsoft.com/office/drawing/2014/main" id="{79B1B239-48AB-442E-CD10-9AC0BD929E6C}"/>
              </a:ext>
            </a:extLst>
          </p:cNvPr>
          <p:cNvSpPr txBox="1"/>
          <p:nvPr/>
        </p:nvSpPr>
        <p:spPr>
          <a:xfrm>
            <a:off x="1910260" y="10114966"/>
            <a:ext cx="21281788" cy="2052000"/>
          </a:xfrm>
          <a:prstGeom prst="rect">
            <a:avLst/>
          </a:prstGeom>
          <a:solidFill>
            <a:schemeClr val="bg2">
              <a:lumMod val="50000"/>
            </a:schemeClr>
          </a:solidFill>
        </p:spPr>
        <p:txBody>
          <a:bodyPr wrap="square" rtlCol="0">
            <a:spAutoFit/>
          </a:bodyPr>
          <a:lstStyle/>
          <a:p>
            <a:endParaRPr lang="en-SL" dirty="0"/>
          </a:p>
        </p:txBody>
      </p:sp>
      <p:sp>
        <p:nvSpPr>
          <p:cNvPr id="6" name="TextBox 5">
            <a:extLst>
              <a:ext uri="{FF2B5EF4-FFF2-40B4-BE49-F238E27FC236}">
                <a16:creationId xmlns:a16="http://schemas.microsoft.com/office/drawing/2014/main" id="{E0D96F49-B4DA-1583-7DC6-9E78BE286693}"/>
              </a:ext>
            </a:extLst>
          </p:cNvPr>
          <p:cNvSpPr txBox="1"/>
          <p:nvPr/>
        </p:nvSpPr>
        <p:spPr>
          <a:xfrm>
            <a:off x="2241748" y="10374481"/>
            <a:ext cx="20618812" cy="1494255"/>
          </a:xfrm>
          <a:prstGeom prst="rect">
            <a:avLst/>
          </a:prstGeom>
          <a:solidFill>
            <a:schemeClr val="bg2">
              <a:lumMod val="50000"/>
            </a:schemeClr>
          </a:solidFill>
        </p:spPr>
        <p:txBody>
          <a:bodyPr wrap="square" rtlCol="0">
            <a:spAutoFit/>
          </a:bodyPr>
          <a:lstStyle/>
          <a:p>
            <a:pPr algn="just">
              <a:lnSpc>
                <a:spcPct val="120000"/>
              </a:lnSpc>
            </a:pPr>
            <a:r>
              <a:rPr lang="en-GB" sz="4000" dirty="0">
                <a:latin typeface="Lato" panose="020F0502020204030203" pitchFamily="34" charset="0"/>
                <a:ea typeface="Lato" panose="020F0502020204030203" pitchFamily="34" charset="0"/>
                <a:cs typeface="Lato" panose="020F0502020204030203" pitchFamily="34" charset="0"/>
              </a:rPr>
              <a:t>Smart, transparent, and time-bound tax incentives can attract SDG-aligned private investment while safeguarding revenues and supporting sustainable development</a:t>
            </a:r>
            <a:endParaRPr lang="en-SL" sz="4000"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98786267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anim calcmode="lin" valueType="num">
                                      <p:cBhvr additive="base">
                                        <p:cTn id="21" dur="500" fill="hold"/>
                                        <p:tgtEl>
                                          <p:spTgt spid="27"/>
                                        </p:tgtEl>
                                        <p:attrNameLst>
                                          <p:attrName>ppt_x</p:attrName>
                                        </p:attrNameLst>
                                      </p:cBhvr>
                                      <p:tavLst>
                                        <p:tav tm="0">
                                          <p:val>
                                            <p:strVal val="#ppt_x"/>
                                          </p:val>
                                        </p:tav>
                                        <p:tav tm="100000">
                                          <p:val>
                                            <p:strVal val="#ppt_x"/>
                                          </p:val>
                                        </p:tav>
                                      </p:tavLst>
                                    </p:anim>
                                    <p:anim calcmode="lin" valueType="num">
                                      <p:cBhvr additive="base">
                                        <p:cTn id="22" dur="500" fill="hold"/>
                                        <p:tgtEl>
                                          <p:spTgt spid="27"/>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fill="hold"/>
                                        <p:tgtEl>
                                          <p:spTgt spid="29"/>
                                        </p:tgtEl>
                                        <p:attrNameLst>
                                          <p:attrName>ppt_x</p:attrName>
                                        </p:attrNameLst>
                                      </p:cBhvr>
                                      <p:tavLst>
                                        <p:tav tm="0">
                                          <p:val>
                                            <p:strVal val="#ppt_x"/>
                                          </p:val>
                                        </p:tav>
                                        <p:tav tm="100000">
                                          <p:val>
                                            <p:strVal val="#ppt_x"/>
                                          </p:val>
                                        </p:tav>
                                      </p:tavLst>
                                    </p:anim>
                                    <p:anim calcmode="lin" valueType="num">
                                      <p:cBhvr additive="base">
                                        <p:cTn id="30" dur="500" fill="hold"/>
                                        <p:tgtEl>
                                          <p:spTgt spid="29"/>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6" grpId="0"/>
      <p:bldP spid="17" grpId="0" animBg="1"/>
      <p:bldP spid="27" grpId="0"/>
      <p:bldP spid="29" grpId="0"/>
      <p:bldP spid="2"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EF662FB0-7D2C-EF53-3B08-9CFB58862653}"/>
            </a:ext>
          </a:extLst>
        </p:cNvPr>
        <p:cNvGrpSpPr/>
        <p:nvPr/>
      </p:nvGrpSpPr>
      <p:grpSpPr>
        <a:xfrm>
          <a:off x="0" y="0"/>
          <a:ext cx="0" cy="0"/>
          <a:chOff x="0" y="0"/>
          <a:chExt cx="0" cy="0"/>
        </a:xfrm>
      </p:grpSpPr>
      <p:sp>
        <p:nvSpPr>
          <p:cNvPr id="3" name="Text Box 25">
            <a:extLst>
              <a:ext uri="{FF2B5EF4-FFF2-40B4-BE49-F238E27FC236}">
                <a16:creationId xmlns:a16="http://schemas.microsoft.com/office/drawing/2014/main" id="{F6FA149E-7B4C-5D35-0A91-39C51EE9FF1F}"/>
              </a:ext>
            </a:extLst>
          </p:cNvPr>
          <p:cNvSpPr txBox="1"/>
          <p:nvPr/>
        </p:nvSpPr>
        <p:spPr>
          <a:xfrm>
            <a:off x="857884" y="1251268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4" name="Text Box 25">
            <a:extLst>
              <a:ext uri="{FF2B5EF4-FFF2-40B4-BE49-F238E27FC236}">
                <a16:creationId xmlns:a16="http://schemas.microsoft.com/office/drawing/2014/main" id="{3A19C536-8E5A-D524-2A9D-37B135510631}"/>
              </a:ext>
            </a:extLst>
          </p:cNvPr>
          <p:cNvSpPr txBox="1"/>
          <p:nvPr/>
        </p:nvSpPr>
        <p:spPr>
          <a:xfrm>
            <a:off x="21946601" y="1268236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446273D4-5C2F-9718-D31A-BDA2253ECF82}"/>
              </a:ext>
            </a:extLst>
          </p:cNvPr>
          <p:cNvSpPr txBox="1"/>
          <p:nvPr/>
        </p:nvSpPr>
        <p:spPr>
          <a:xfrm>
            <a:off x="644524" y="601944"/>
            <a:ext cx="22390771" cy="892552"/>
          </a:xfrm>
          <a:prstGeom prst="rect">
            <a:avLst/>
          </a:prstGeom>
          <a:noFill/>
        </p:spPr>
        <p:txBody>
          <a:bodyPr wrap="square" rtlCol="0">
            <a:spAutoFit/>
          </a:bodyPr>
          <a:lstStyle/>
          <a:p>
            <a:r>
              <a:rPr lang="en-GB" sz="52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Simplifying Tax Compliance for MSMEs to Spur Growth and Inclusion</a:t>
            </a:r>
            <a:r>
              <a:rPr lang="en-SL" sz="52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 </a:t>
            </a:r>
            <a:r>
              <a:rPr lang="en-GB" sz="52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-1</a:t>
            </a:r>
            <a:endParaRPr lang="en-SL" sz="52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0" name="TextBox 9">
            <a:extLst>
              <a:ext uri="{FF2B5EF4-FFF2-40B4-BE49-F238E27FC236}">
                <a16:creationId xmlns:a16="http://schemas.microsoft.com/office/drawing/2014/main" id="{692231B0-2CBF-B7A1-52F6-722143C32887}"/>
              </a:ext>
            </a:extLst>
          </p:cNvPr>
          <p:cNvSpPr txBox="1"/>
          <p:nvPr/>
        </p:nvSpPr>
        <p:spPr>
          <a:xfrm>
            <a:off x="644525" y="1798319"/>
            <a:ext cx="22268850" cy="2016000"/>
          </a:xfrm>
          <a:prstGeom prst="rect">
            <a:avLst/>
          </a:prstGeom>
          <a:solidFill>
            <a:schemeClr val="bg2">
              <a:lumMod val="50000"/>
            </a:schemeClr>
          </a:solidFill>
        </p:spPr>
        <p:txBody>
          <a:bodyPr wrap="square" rtlCol="0">
            <a:spAutoFit/>
          </a:bodyPr>
          <a:lstStyle/>
          <a:p>
            <a:endParaRPr lang="en-SL" dirty="0"/>
          </a:p>
        </p:txBody>
      </p:sp>
      <p:sp>
        <p:nvSpPr>
          <p:cNvPr id="11" name="TextBox 10">
            <a:extLst>
              <a:ext uri="{FF2B5EF4-FFF2-40B4-BE49-F238E27FC236}">
                <a16:creationId xmlns:a16="http://schemas.microsoft.com/office/drawing/2014/main" id="{AC5709E3-EC0D-A993-D151-85F88A541511}"/>
              </a:ext>
            </a:extLst>
          </p:cNvPr>
          <p:cNvSpPr txBox="1"/>
          <p:nvPr/>
        </p:nvSpPr>
        <p:spPr>
          <a:xfrm>
            <a:off x="991507" y="2037463"/>
            <a:ext cx="21575125" cy="1494255"/>
          </a:xfrm>
          <a:prstGeom prst="rect">
            <a:avLst/>
          </a:prstGeom>
          <a:solidFill>
            <a:schemeClr val="bg2">
              <a:lumMod val="50000"/>
            </a:schemeClr>
          </a:solidFill>
        </p:spPr>
        <p:txBody>
          <a:bodyPr wrap="square" rtlCol="0">
            <a:spAutoFit/>
          </a:bodyPr>
          <a:lstStyle/>
          <a:p>
            <a:pPr algn="just">
              <a:lnSpc>
                <a:spcPct val="120000"/>
              </a:lnSpc>
            </a:pPr>
            <a:r>
              <a:rPr lang="en-GB" sz="4000" dirty="0">
                <a:latin typeface="Lato" panose="020F0502020204030203" pitchFamily="34" charset="0"/>
                <a:ea typeface="Lato" panose="020F0502020204030203" pitchFamily="34" charset="0"/>
                <a:cs typeface="Lato" panose="020F0502020204030203" pitchFamily="34" charset="0"/>
              </a:rPr>
              <a:t>Simplifying tax processes for MSMEs makes compliance easier, supports job creation, and fosters inclusive economic growth</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2" name="Shape 782">
            <a:extLst>
              <a:ext uri="{FF2B5EF4-FFF2-40B4-BE49-F238E27FC236}">
                <a16:creationId xmlns:a16="http://schemas.microsoft.com/office/drawing/2014/main" id="{D1093F12-A987-17A7-2972-D24B57E8C24E}"/>
              </a:ext>
            </a:extLst>
          </p:cNvPr>
          <p:cNvSpPr/>
          <p:nvPr/>
        </p:nvSpPr>
        <p:spPr>
          <a:xfrm>
            <a:off x="625854" y="4210902"/>
            <a:ext cx="5348226"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13" name="TextBox 12">
            <a:extLst>
              <a:ext uri="{FF2B5EF4-FFF2-40B4-BE49-F238E27FC236}">
                <a16:creationId xmlns:a16="http://schemas.microsoft.com/office/drawing/2014/main" id="{F8331B72-9480-6EDA-1067-0F2A61A79CB5}"/>
              </a:ext>
            </a:extLst>
          </p:cNvPr>
          <p:cNvSpPr txBox="1"/>
          <p:nvPr/>
        </p:nvSpPr>
        <p:spPr>
          <a:xfrm>
            <a:off x="681752" y="8521352"/>
            <a:ext cx="5301789" cy="3948773"/>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Compliance costs for small firms are high.</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Paperwork &amp; bureaucracy deter MSMEs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Simplifying taxes broadens the base and supports job creation</a:t>
            </a:r>
            <a:endParaRPr lang="en-US" sz="3100" b="1" spc="53" dirty="0">
              <a:solidFill>
                <a:schemeClr val="bg2"/>
              </a:solidFill>
              <a:latin typeface="Lato" charset="0"/>
              <a:ea typeface="Lato" charset="0"/>
              <a:cs typeface="Lato" charset="0"/>
            </a:endParaRPr>
          </a:p>
        </p:txBody>
      </p:sp>
      <p:sp>
        <p:nvSpPr>
          <p:cNvPr id="16" name="TextBox 15">
            <a:extLst>
              <a:ext uri="{FF2B5EF4-FFF2-40B4-BE49-F238E27FC236}">
                <a16:creationId xmlns:a16="http://schemas.microsoft.com/office/drawing/2014/main" id="{220CC345-BA6E-0022-1CEC-8B4DE528D484}"/>
              </a:ext>
            </a:extLst>
          </p:cNvPr>
          <p:cNvSpPr txBox="1"/>
          <p:nvPr/>
        </p:nvSpPr>
        <p:spPr>
          <a:xfrm>
            <a:off x="1276985" y="5173944"/>
            <a:ext cx="4256571" cy="1494255"/>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The Need for Simplification</a:t>
            </a:r>
          </a:p>
        </p:txBody>
      </p:sp>
      <p:sp>
        <p:nvSpPr>
          <p:cNvPr id="17" name="Shape 782">
            <a:extLst>
              <a:ext uri="{FF2B5EF4-FFF2-40B4-BE49-F238E27FC236}">
                <a16:creationId xmlns:a16="http://schemas.microsoft.com/office/drawing/2014/main" id="{BCBAB6D7-8FCC-BCCF-BB05-EBC01F5FD357}"/>
              </a:ext>
            </a:extLst>
          </p:cNvPr>
          <p:cNvSpPr/>
          <p:nvPr/>
        </p:nvSpPr>
        <p:spPr>
          <a:xfrm>
            <a:off x="6302754" y="4226142"/>
            <a:ext cx="5349600"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rgbClr val="002060"/>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2" name="Shape 782">
            <a:extLst>
              <a:ext uri="{FF2B5EF4-FFF2-40B4-BE49-F238E27FC236}">
                <a16:creationId xmlns:a16="http://schemas.microsoft.com/office/drawing/2014/main" id="{9A45ACB0-5545-A9D9-5328-470DC210FFB3}"/>
              </a:ext>
            </a:extLst>
          </p:cNvPr>
          <p:cNvSpPr/>
          <p:nvPr/>
        </p:nvSpPr>
        <p:spPr>
          <a:xfrm>
            <a:off x="12055854" y="4218522"/>
            <a:ext cx="5349600"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7" name="TextBox 26">
            <a:extLst>
              <a:ext uri="{FF2B5EF4-FFF2-40B4-BE49-F238E27FC236}">
                <a16:creationId xmlns:a16="http://schemas.microsoft.com/office/drawing/2014/main" id="{7DCB0F10-C04A-1568-5DFA-0E52BB656425}"/>
              </a:ext>
            </a:extLst>
          </p:cNvPr>
          <p:cNvSpPr txBox="1"/>
          <p:nvPr/>
        </p:nvSpPr>
        <p:spPr>
          <a:xfrm>
            <a:off x="6814307" y="5198348"/>
            <a:ext cx="4463293" cy="1424108"/>
          </a:xfrm>
          <a:prstGeom prst="rect">
            <a:avLst/>
          </a:prstGeom>
          <a:noFill/>
        </p:spPr>
        <p:txBody>
          <a:bodyPr wrap="square" rtlCol="0">
            <a:spAutoFit/>
          </a:bodyPr>
          <a:lstStyle/>
          <a:p>
            <a:pPr algn="ctr">
              <a:lnSpc>
                <a:spcPct val="120000"/>
              </a:lnSpc>
            </a:pPr>
            <a:r>
              <a:rPr lang="en-US" sz="3800" b="1" dirty="0">
                <a:solidFill>
                  <a:schemeClr val="bg1"/>
                </a:solidFill>
                <a:latin typeface="Lato" panose="020F0502020204030203" pitchFamily="34" charset="0"/>
                <a:ea typeface="Lato" panose="020F0502020204030203" pitchFamily="34" charset="0"/>
                <a:cs typeface="Lato" panose="020F0502020204030203" pitchFamily="34" charset="0"/>
              </a:rPr>
              <a:t>Adopting Simplified Tax Regimes</a:t>
            </a:r>
          </a:p>
        </p:txBody>
      </p:sp>
      <p:sp>
        <p:nvSpPr>
          <p:cNvPr id="28" name="TextBox 27">
            <a:extLst>
              <a:ext uri="{FF2B5EF4-FFF2-40B4-BE49-F238E27FC236}">
                <a16:creationId xmlns:a16="http://schemas.microsoft.com/office/drawing/2014/main" id="{A77B5280-5585-EAFF-20E7-ABC682E79714}"/>
              </a:ext>
            </a:extLst>
          </p:cNvPr>
          <p:cNvSpPr txBox="1"/>
          <p:nvPr/>
        </p:nvSpPr>
        <p:spPr>
          <a:xfrm>
            <a:off x="12155170" y="4861488"/>
            <a:ext cx="5123815" cy="2232919"/>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Streamlining &amp; Digitising Tax Processes</a:t>
            </a:r>
          </a:p>
        </p:txBody>
      </p:sp>
      <p:sp>
        <p:nvSpPr>
          <p:cNvPr id="29" name="TextBox 28">
            <a:extLst>
              <a:ext uri="{FF2B5EF4-FFF2-40B4-BE49-F238E27FC236}">
                <a16:creationId xmlns:a16="http://schemas.microsoft.com/office/drawing/2014/main" id="{BD75D8D9-ABEE-977A-8BB7-634B7D5C798B}"/>
              </a:ext>
            </a:extLst>
          </p:cNvPr>
          <p:cNvSpPr txBox="1"/>
          <p:nvPr/>
        </p:nvSpPr>
        <p:spPr>
          <a:xfrm>
            <a:off x="6267212" y="8649981"/>
            <a:ext cx="5349600" cy="3948773"/>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Micro-firms pay a flat rate instead of complex returns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Lower barriers, encourage informal businesses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Firms can start simple, then graduate to the standard regime</a:t>
            </a:r>
            <a:endParaRPr lang="en-US" sz="3100" b="1" spc="53" dirty="0">
              <a:solidFill>
                <a:schemeClr val="bg2"/>
              </a:solidFill>
              <a:latin typeface="Lato" charset="0"/>
              <a:ea typeface="Lato" charset="0"/>
              <a:cs typeface="Lato" charset="0"/>
            </a:endParaRPr>
          </a:p>
        </p:txBody>
      </p:sp>
      <p:sp>
        <p:nvSpPr>
          <p:cNvPr id="30" name="TextBox 29">
            <a:extLst>
              <a:ext uri="{FF2B5EF4-FFF2-40B4-BE49-F238E27FC236}">
                <a16:creationId xmlns:a16="http://schemas.microsoft.com/office/drawing/2014/main" id="{7B69EA6F-812A-7DB3-E943-0EBB7FCA986C}"/>
              </a:ext>
            </a:extLst>
          </p:cNvPr>
          <p:cNvSpPr txBox="1"/>
          <p:nvPr/>
        </p:nvSpPr>
        <p:spPr>
          <a:xfrm>
            <a:off x="12055854" y="8708435"/>
            <a:ext cx="5223131" cy="3376309"/>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One-Stop Systems </a:t>
            </a:r>
          </a:p>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E-filing and e-payments cut compliance time</a:t>
            </a:r>
          </a:p>
          <a:p>
            <a:pPr marL="457200" indent="-457200">
              <a:lnSpc>
                <a:spcPct val="120000"/>
              </a:lnSpc>
              <a:buFont typeface="Wingdings" panose="05000000000000000000" pitchFamily="2" charset="2"/>
              <a:buChar char="§"/>
            </a:pPr>
            <a:r>
              <a:rPr lang="en-GB" sz="3100" b="1" spc="53" dirty="0">
                <a:solidFill>
                  <a:srgbClr val="000000"/>
                </a:solidFill>
                <a:latin typeface="Lato" charset="0"/>
                <a:ea typeface="Lato" charset="0"/>
                <a:cs typeface="Lato" charset="0"/>
              </a:rPr>
              <a:t>User-friendly platforms, kiosks, and support build trust and fairness</a:t>
            </a:r>
            <a:endParaRPr lang="en-US" sz="3100" b="1" spc="53" dirty="0">
              <a:solidFill>
                <a:srgbClr val="000000"/>
              </a:solidFill>
              <a:latin typeface="Lato" charset="0"/>
              <a:ea typeface="Lato" charset="0"/>
              <a:cs typeface="Lato" charset="0"/>
            </a:endParaRPr>
          </a:p>
        </p:txBody>
      </p:sp>
      <p:sp>
        <p:nvSpPr>
          <p:cNvPr id="2" name="Shape 782">
            <a:extLst>
              <a:ext uri="{FF2B5EF4-FFF2-40B4-BE49-F238E27FC236}">
                <a16:creationId xmlns:a16="http://schemas.microsoft.com/office/drawing/2014/main" id="{1EED9F09-86B5-5062-9013-5EEE3891061E}"/>
              </a:ext>
            </a:extLst>
          </p:cNvPr>
          <p:cNvSpPr/>
          <p:nvPr/>
        </p:nvSpPr>
        <p:spPr>
          <a:xfrm>
            <a:off x="17563775" y="4281026"/>
            <a:ext cx="5349600" cy="3891615"/>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rgbClr val="002060"/>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6" name="TextBox 5">
            <a:extLst>
              <a:ext uri="{FF2B5EF4-FFF2-40B4-BE49-F238E27FC236}">
                <a16:creationId xmlns:a16="http://schemas.microsoft.com/office/drawing/2014/main" id="{3578750C-7F58-66CB-0952-5D9F3422452F}"/>
              </a:ext>
            </a:extLst>
          </p:cNvPr>
          <p:cNvSpPr txBox="1"/>
          <p:nvPr/>
        </p:nvSpPr>
        <p:spPr>
          <a:xfrm>
            <a:off x="17988347" y="5198348"/>
            <a:ext cx="4627814" cy="1424108"/>
          </a:xfrm>
          <a:prstGeom prst="rect">
            <a:avLst/>
          </a:prstGeom>
          <a:noFill/>
        </p:spPr>
        <p:txBody>
          <a:bodyPr wrap="square" rtlCol="0">
            <a:spAutoFit/>
          </a:bodyPr>
          <a:lstStyle/>
          <a:p>
            <a:pPr algn="ctr">
              <a:lnSpc>
                <a:spcPct val="120000"/>
              </a:lnSpc>
            </a:pPr>
            <a:r>
              <a:rPr lang="en-US" sz="3800" b="1" dirty="0">
                <a:solidFill>
                  <a:schemeClr val="bg1"/>
                </a:solidFill>
                <a:latin typeface="Lato" panose="020F0502020204030203" pitchFamily="34" charset="0"/>
                <a:ea typeface="Lato" panose="020F0502020204030203" pitchFamily="34" charset="0"/>
                <a:cs typeface="Lato" panose="020F0502020204030203" pitchFamily="34" charset="0"/>
              </a:rPr>
              <a:t>Tax Education &amp; Support for MSMEs</a:t>
            </a:r>
          </a:p>
        </p:txBody>
      </p:sp>
      <p:sp>
        <p:nvSpPr>
          <p:cNvPr id="7" name="TextBox 6">
            <a:extLst>
              <a:ext uri="{FF2B5EF4-FFF2-40B4-BE49-F238E27FC236}">
                <a16:creationId xmlns:a16="http://schemas.microsoft.com/office/drawing/2014/main" id="{90EAEDD2-0CC0-EF50-38AD-807328D10ACD}"/>
              </a:ext>
            </a:extLst>
          </p:cNvPr>
          <p:cNvSpPr txBox="1"/>
          <p:nvPr/>
        </p:nvSpPr>
        <p:spPr>
          <a:xfrm>
            <a:off x="17528232" y="8704865"/>
            <a:ext cx="5728007" cy="3948773"/>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Plain-language guides, training, and support</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New taxpayer training e.g. Rwanda &amp; Ethiopia</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One-page returns and flexible timelines ease anxiety</a:t>
            </a:r>
            <a:endParaRPr lang="en-US" sz="3100" b="1" spc="53" dirty="0">
              <a:solidFill>
                <a:schemeClr val="bg2"/>
              </a:solidFill>
              <a:latin typeface="Lato" charset="0"/>
              <a:ea typeface="Lato" charset="0"/>
              <a:cs typeface="Lato" charset="0"/>
            </a:endParaRPr>
          </a:p>
        </p:txBody>
      </p:sp>
    </p:spTree>
    <p:extLst>
      <p:ext uri="{BB962C8B-B14F-4D97-AF65-F5344CB8AC3E}">
        <p14:creationId xmlns:p14="http://schemas.microsoft.com/office/powerpoint/2010/main" val="40526354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500" fill="hold"/>
                                        <p:tgtEl>
                                          <p:spTgt spid="27"/>
                                        </p:tgtEl>
                                        <p:attrNameLst>
                                          <p:attrName>ppt_x</p:attrName>
                                        </p:attrNameLst>
                                      </p:cBhvr>
                                      <p:tavLst>
                                        <p:tav tm="0">
                                          <p:val>
                                            <p:strVal val="#ppt_x"/>
                                          </p:val>
                                        </p:tav>
                                        <p:tav tm="100000">
                                          <p:val>
                                            <p:strVal val="#ppt_x"/>
                                          </p:val>
                                        </p:tav>
                                      </p:tavLst>
                                    </p:anim>
                                    <p:anim calcmode="lin" valueType="num">
                                      <p:cBhvr additive="base">
                                        <p:cTn id="28" dur="500" fill="hold"/>
                                        <p:tgtEl>
                                          <p:spTgt spid="27"/>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additive="base">
                                        <p:cTn id="35" dur="500" fill="hold"/>
                                        <p:tgtEl>
                                          <p:spTgt spid="29"/>
                                        </p:tgtEl>
                                        <p:attrNameLst>
                                          <p:attrName>ppt_x</p:attrName>
                                        </p:attrNameLst>
                                      </p:cBhvr>
                                      <p:tavLst>
                                        <p:tav tm="0">
                                          <p:val>
                                            <p:strVal val="#ppt_x"/>
                                          </p:val>
                                        </p:tav>
                                        <p:tav tm="100000">
                                          <p:val>
                                            <p:strVal val="#ppt_x"/>
                                          </p:val>
                                        </p:tav>
                                      </p:tavLst>
                                    </p:anim>
                                    <p:anim calcmode="lin" valueType="num">
                                      <p:cBhvr additive="base">
                                        <p:cTn id="36" dur="500" fill="hold"/>
                                        <p:tgtEl>
                                          <p:spTgt spid="2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additive="base">
                                        <p:cTn id="41" dur="500" fill="hold"/>
                                        <p:tgtEl>
                                          <p:spTgt spid="28"/>
                                        </p:tgtEl>
                                        <p:attrNameLst>
                                          <p:attrName>ppt_x</p:attrName>
                                        </p:attrNameLst>
                                      </p:cBhvr>
                                      <p:tavLst>
                                        <p:tav tm="0">
                                          <p:val>
                                            <p:strVal val="#ppt_x"/>
                                          </p:val>
                                        </p:tav>
                                        <p:tav tm="100000">
                                          <p:val>
                                            <p:strVal val="#ppt_x"/>
                                          </p:val>
                                        </p:tav>
                                      </p:tavLst>
                                    </p:anim>
                                    <p:anim calcmode="lin" valueType="num">
                                      <p:cBhvr additive="base">
                                        <p:cTn id="42" dur="500" fill="hold"/>
                                        <p:tgtEl>
                                          <p:spTgt spid="28"/>
                                        </p:tgtEl>
                                        <p:attrNameLst>
                                          <p:attrName>ppt_y</p:attrName>
                                        </p:attrNameLst>
                                      </p:cBhvr>
                                      <p:tavLst>
                                        <p:tav tm="0">
                                          <p:val>
                                            <p:strVal val="0-#ppt_h/2"/>
                                          </p:val>
                                        </p:tav>
                                        <p:tav tm="100000">
                                          <p:val>
                                            <p:strVal val="#ppt_y"/>
                                          </p:val>
                                        </p:tav>
                                      </p:tavLst>
                                    </p:anim>
                                  </p:childTnLst>
                                </p:cTn>
                              </p:par>
                              <p:par>
                                <p:cTn id="43" presetID="2" presetClass="entr" presetSubtype="1"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ppt_x"/>
                                          </p:val>
                                        </p:tav>
                                        <p:tav tm="100000">
                                          <p:val>
                                            <p:strVal val="#ppt_x"/>
                                          </p:val>
                                        </p:tav>
                                      </p:tavLst>
                                    </p:anim>
                                    <p:anim calcmode="lin" valueType="num">
                                      <p:cBhvr additive="base">
                                        <p:cTn id="46" dur="500" fill="hold"/>
                                        <p:tgtEl>
                                          <p:spTgt spid="22"/>
                                        </p:tgtEl>
                                        <p:attrNameLst>
                                          <p:attrName>ppt_y</p:attrName>
                                        </p:attrNameLst>
                                      </p:cBhvr>
                                      <p:tavLst>
                                        <p:tav tm="0">
                                          <p:val>
                                            <p:strVal val="0-#ppt_h/2"/>
                                          </p:val>
                                        </p:tav>
                                        <p:tav tm="100000">
                                          <p:val>
                                            <p:strVal val="#ppt_y"/>
                                          </p:val>
                                        </p:tav>
                                      </p:tavLst>
                                    </p:anim>
                                  </p:childTnLst>
                                </p:cTn>
                              </p:par>
                              <p:par>
                                <p:cTn id="47" presetID="2" presetClass="entr" presetSubtype="1"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 calcmode="lin" valueType="num">
                                      <p:cBhvr additive="base">
                                        <p:cTn id="49" dur="500" fill="hold"/>
                                        <p:tgtEl>
                                          <p:spTgt spid="30"/>
                                        </p:tgtEl>
                                        <p:attrNameLst>
                                          <p:attrName>ppt_x</p:attrName>
                                        </p:attrNameLst>
                                      </p:cBhvr>
                                      <p:tavLst>
                                        <p:tav tm="0">
                                          <p:val>
                                            <p:strVal val="#ppt_x"/>
                                          </p:val>
                                        </p:tav>
                                        <p:tav tm="100000">
                                          <p:val>
                                            <p:strVal val="#ppt_x"/>
                                          </p:val>
                                        </p:tav>
                                      </p:tavLst>
                                    </p:anim>
                                    <p:anim calcmode="lin" valueType="num">
                                      <p:cBhvr additive="base">
                                        <p:cTn id="50"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ppt_x"/>
                                          </p:val>
                                        </p:tav>
                                        <p:tav tm="100000">
                                          <p:val>
                                            <p:strVal val="#ppt_x"/>
                                          </p:val>
                                        </p:tav>
                                      </p:tavLst>
                                    </p:anim>
                                    <p:anim calcmode="lin" valueType="num">
                                      <p:cBhvr additive="base">
                                        <p:cTn id="56" dur="500" fill="hold"/>
                                        <p:tgtEl>
                                          <p:spTgt spid="6"/>
                                        </p:tgtEl>
                                        <p:attrNameLst>
                                          <p:attrName>ppt_y</p:attrName>
                                        </p:attrNameLst>
                                      </p:cBhvr>
                                      <p:tavLst>
                                        <p:tav tm="0">
                                          <p:val>
                                            <p:strVal val="0-#ppt_h/2"/>
                                          </p:val>
                                        </p:tav>
                                        <p:tav tm="100000">
                                          <p:val>
                                            <p:strVal val="#ppt_y"/>
                                          </p:val>
                                        </p:tav>
                                      </p:tavLst>
                                    </p:anim>
                                  </p:childTnLst>
                                </p:cTn>
                              </p:par>
                              <p:par>
                                <p:cTn id="57" presetID="2" presetClass="entr" presetSubtype="1" fill="hold" grpId="0" nodeType="withEffect">
                                  <p:stCondLst>
                                    <p:cond delay="0"/>
                                  </p:stCondLst>
                                  <p:childTnLst>
                                    <p:set>
                                      <p:cBhvr>
                                        <p:cTn id="58" dur="1" fill="hold">
                                          <p:stCondLst>
                                            <p:cond delay="0"/>
                                          </p:stCondLst>
                                        </p:cTn>
                                        <p:tgtEl>
                                          <p:spTgt spid="2"/>
                                        </p:tgtEl>
                                        <p:attrNameLst>
                                          <p:attrName>style.visibility</p:attrName>
                                        </p:attrNameLst>
                                      </p:cBhvr>
                                      <p:to>
                                        <p:strVal val="visible"/>
                                      </p:to>
                                    </p:set>
                                    <p:anim calcmode="lin" valueType="num">
                                      <p:cBhvr additive="base">
                                        <p:cTn id="59" dur="500" fill="hold"/>
                                        <p:tgtEl>
                                          <p:spTgt spid="2"/>
                                        </p:tgtEl>
                                        <p:attrNameLst>
                                          <p:attrName>ppt_x</p:attrName>
                                        </p:attrNameLst>
                                      </p:cBhvr>
                                      <p:tavLst>
                                        <p:tav tm="0">
                                          <p:val>
                                            <p:strVal val="#ppt_x"/>
                                          </p:val>
                                        </p:tav>
                                        <p:tav tm="100000">
                                          <p:val>
                                            <p:strVal val="#ppt_x"/>
                                          </p:val>
                                        </p:tav>
                                      </p:tavLst>
                                    </p:anim>
                                    <p:anim calcmode="lin" valueType="num">
                                      <p:cBhvr additive="base">
                                        <p:cTn id="60" dur="500" fill="hold"/>
                                        <p:tgtEl>
                                          <p:spTgt spid="2"/>
                                        </p:tgtEl>
                                        <p:attrNameLst>
                                          <p:attrName>ppt_y</p:attrName>
                                        </p:attrNameLst>
                                      </p:cBhvr>
                                      <p:tavLst>
                                        <p:tav tm="0">
                                          <p:val>
                                            <p:strVal val="0-#ppt_h/2"/>
                                          </p:val>
                                        </p:tav>
                                        <p:tav tm="100000">
                                          <p:val>
                                            <p:strVal val="#ppt_y"/>
                                          </p:val>
                                        </p:tav>
                                      </p:tavLst>
                                    </p:anim>
                                  </p:childTnLst>
                                </p:cTn>
                              </p:par>
                              <p:par>
                                <p:cTn id="61" presetID="2" presetClass="entr" presetSubtype="1" fill="hold" grpId="0" nodeType="with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additive="base">
                                        <p:cTn id="63" dur="500" fill="hold"/>
                                        <p:tgtEl>
                                          <p:spTgt spid="7"/>
                                        </p:tgtEl>
                                        <p:attrNameLst>
                                          <p:attrName>ppt_x</p:attrName>
                                        </p:attrNameLst>
                                      </p:cBhvr>
                                      <p:tavLst>
                                        <p:tav tm="0">
                                          <p:val>
                                            <p:strVal val="#ppt_x"/>
                                          </p:val>
                                        </p:tav>
                                        <p:tav tm="100000">
                                          <p:val>
                                            <p:strVal val="#ppt_x"/>
                                          </p:val>
                                        </p:tav>
                                      </p:tavLst>
                                    </p:anim>
                                    <p:anim calcmode="lin" valueType="num">
                                      <p:cBhvr additive="base">
                                        <p:cTn id="6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6" grpId="0"/>
      <p:bldP spid="17" grpId="0" animBg="1"/>
      <p:bldP spid="22" grpId="0" animBg="1"/>
      <p:bldP spid="27" grpId="0"/>
      <p:bldP spid="28" grpId="0"/>
      <p:bldP spid="29" grpId="0"/>
      <p:bldP spid="30" grpId="0"/>
      <p:bldP spid="2" grpId="0" animBg="1"/>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BFE49BE4-95C4-0EBF-CA80-8AF25497828A}"/>
            </a:ext>
          </a:extLst>
        </p:cNvPr>
        <p:cNvGrpSpPr/>
        <p:nvPr/>
      </p:nvGrpSpPr>
      <p:grpSpPr>
        <a:xfrm>
          <a:off x="0" y="0"/>
          <a:ext cx="0" cy="0"/>
          <a:chOff x="0" y="0"/>
          <a:chExt cx="0" cy="0"/>
        </a:xfrm>
      </p:grpSpPr>
      <p:sp>
        <p:nvSpPr>
          <p:cNvPr id="3" name="Text Box 25">
            <a:extLst>
              <a:ext uri="{FF2B5EF4-FFF2-40B4-BE49-F238E27FC236}">
                <a16:creationId xmlns:a16="http://schemas.microsoft.com/office/drawing/2014/main" id="{7BCAFE81-5326-DA20-F80F-6CA0F153F641}"/>
              </a:ext>
            </a:extLst>
          </p:cNvPr>
          <p:cNvSpPr txBox="1"/>
          <p:nvPr/>
        </p:nvSpPr>
        <p:spPr>
          <a:xfrm>
            <a:off x="857884" y="1251268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4" name="Text Box 25">
            <a:extLst>
              <a:ext uri="{FF2B5EF4-FFF2-40B4-BE49-F238E27FC236}">
                <a16:creationId xmlns:a16="http://schemas.microsoft.com/office/drawing/2014/main" id="{8BBFF235-A5C8-E61D-DBB2-4C3BA0027858}"/>
              </a:ext>
            </a:extLst>
          </p:cNvPr>
          <p:cNvSpPr txBox="1"/>
          <p:nvPr/>
        </p:nvSpPr>
        <p:spPr>
          <a:xfrm>
            <a:off x="21946601" y="1268236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5642992A-3DDB-788E-D260-57BDBB854793}"/>
              </a:ext>
            </a:extLst>
          </p:cNvPr>
          <p:cNvSpPr txBox="1"/>
          <p:nvPr/>
        </p:nvSpPr>
        <p:spPr>
          <a:xfrm>
            <a:off x="1558925" y="601944"/>
            <a:ext cx="22282062" cy="938719"/>
          </a:xfrm>
          <a:prstGeom prst="rect">
            <a:avLst/>
          </a:prstGeom>
          <a:noFill/>
        </p:spPr>
        <p:txBody>
          <a:bodyPr wrap="non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Incentivising Sustainable Investments without Sacrificing Revenue - 2</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12" name="Shape 782">
            <a:extLst>
              <a:ext uri="{FF2B5EF4-FFF2-40B4-BE49-F238E27FC236}">
                <a16:creationId xmlns:a16="http://schemas.microsoft.com/office/drawing/2014/main" id="{4A2A1DA8-97B5-E2D4-0D69-FDC7E103E740}"/>
              </a:ext>
            </a:extLst>
          </p:cNvPr>
          <p:cNvSpPr/>
          <p:nvPr/>
        </p:nvSpPr>
        <p:spPr>
          <a:xfrm>
            <a:off x="3505200" y="2260183"/>
            <a:ext cx="7917180" cy="3287178"/>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chemeClr val="bg2">
              <a:lumMod val="50000"/>
            </a:schemeClr>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13" name="TextBox 12">
            <a:extLst>
              <a:ext uri="{FF2B5EF4-FFF2-40B4-BE49-F238E27FC236}">
                <a16:creationId xmlns:a16="http://schemas.microsoft.com/office/drawing/2014/main" id="{12A2E4A8-1FF1-B620-3403-5BFC39C8708B}"/>
              </a:ext>
            </a:extLst>
          </p:cNvPr>
          <p:cNvSpPr txBox="1"/>
          <p:nvPr/>
        </p:nvSpPr>
        <p:spPr>
          <a:xfrm>
            <a:off x="3505201" y="5930552"/>
            <a:ext cx="8387318" cy="2803844"/>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Tax incentives should be routinely assessed for effectiveness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Evaluate costs vs. benefits to align with development goals e.g. Kyrgyzstan</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Expand what works, abolish what doesn’t.</a:t>
            </a:r>
            <a:r>
              <a:rPr lang="en-SL" sz="3100" b="1" spc="53" dirty="0">
                <a:solidFill>
                  <a:schemeClr val="bg2"/>
                </a:solidFill>
                <a:latin typeface="Lato" charset="0"/>
                <a:ea typeface="Lato" charset="0"/>
                <a:cs typeface="Lato" charset="0"/>
              </a:rPr>
              <a:t> </a:t>
            </a:r>
            <a:endParaRPr lang="en-GB" sz="3100" b="1" spc="53" dirty="0">
              <a:solidFill>
                <a:schemeClr val="bg2"/>
              </a:solidFill>
              <a:latin typeface="Lato" charset="0"/>
              <a:ea typeface="Lato" charset="0"/>
              <a:cs typeface="Lato" charset="0"/>
            </a:endParaRPr>
          </a:p>
        </p:txBody>
      </p:sp>
      <p:sp>
        <p:nvSpPr>
          <p:cNvPr id="16" name="TextBox 15">
            <a:extLst>
              <a:ext uri="{FF2B5EF4-FFF2-40B4-BE49-F238E27FC236}">
                <a16:creationId xmlns:a16="http://schemas.microsoft.com/office/drawing/2014/main" id="{60AEB566-DB23-0529-2434-C47BFFE47FA9}"/>
              </a:ext>
            </a:extLst>
          </p:cNvPr>
          <p:cNvSpPr txBox="1"/>
          <p:nvPr/>
        </p:nvSpPr>
        <p:spPr>
          <a:xfrm>
            <a:off x="4529080" y="2680108"/>
            <a:ext cx="6301162" cy="1494255"/>
          </a:xfrm>
          <a:prstGeom prst="rect">
            <a:avLst/>
          </a:prstGeom>
          <a:noFill/>
        </p:spPr>
        <p:txBody>
          <a:bodyPr wrap="square" rtlCol="0">
            <a:spAutoFit/>
          </a:bodyPr>
          <a:lstStyle/>
          <a:p>
            <a:pPr algn="ctr">
              <a:lnSpc>
                <a:spcPct val="120000"/>
              </a:lnSpc>
            </a:pPr>
            <a:r>
              <a:rPr lang="en-US" sz="4000" b="1" dirty="0">
                <a:solidFill>
                  <a:schemeClr val="bg1"/>
                </a:solidFill>
                <a:latin typeface="Lato" panose="020F0502020204030203" pitchFamily="34" charset="0"/>
                <a:ea typeface="Lato" panose="020F0502020204030203" pitchFamily="34" charset="0"/>
                <a:cs typeface="Lato" panose="020F0502020204030203" pitchFamily="34" charset="0"/>
              </a:rPr>
              <a:t>Monitoring and Evaluating Tax Incentives</a:t>
            </a:r>
          </a:p>
        </p:txBody>
      </p:sp>
      <p:sp>
        <p:nvSpPr>
          <p:cNvPr id="17" name="Shape 782">
            <a:extLst>
              <a:ext uri="{FF2B5EF4-FFF2-40B4-BE49-F238E27FC236}">
                <a16:creationId xmlns:a16="http://schemas.microsoft.com/office/drawing/2014/main" id="{D887CC4A-6EE1-65AF-D009-997CC4277D24}"/>
              </a:ext>
            </a:extLst>
          </p:cNvPr>
          <p:cNvSpPr/>
          <p:nvPr/>
        </p:nvSpPr>
        <p:spPr>
          <a:xfrm>
            <a:off x="12429234" y="2275423"/>
            <a:ext cx="7917180" cy="3287178"/>
          </a:xfrm>
          <a:custGeom>
            <a:avLst/>
            <a:gdLst/>
            <a:ahLst/>
            <a:cxnLst>
              <a:cxn ang="0">
                <a:pos x="wd2" y="hd2"/>
              </a:cxn>
              <a:cxn ang="5400000">
                <a:pos x="wd2" y="hd2"/>
              </a:cxn>
              <a:cxn ang="10800000">
                <a:pos x="wd2" y="hd2"/>
              </a:cxn>
              <a:cxn ang="16200000">
                <a:pos x="wd2" y="hd2"/>
              </a:cxn>
            </a:cxnLst>
            <a:rect l="0" t="0" r="r" b="b"/>
            <a:pathLst>
              <a:path w="21600" h="21600" extrusionOk="0">
                <a:moveTo>
                  <a:pt x="1408" y="0"/>
                </a:moveTo>
                <a:cubicBezTo>
                  <a:pt x="631" y="0"/>
                  <a:pt x="0" y="391"/>
                  <a:pt x="0" y="873"/>
                </a:cubicBezTo>
                <a:lnTo>
                  <a:pt x="0" y="19208"/>
                </a:lnTo>
                <a:cubicBezTo>
                  <a:pt x="0" y="19690"/>
                  <a:pt x="631" y="20081"/>
                  <a:pt x="1408" y="20081"/>
                </a:cubicBezTo>
                <a:lnTo>
                  <a:pt x="9360" y="20081"/>
                </a:lnTo>
                <a:lnTo>
                  <a:pt x="10800" y="21600"/>
                </a:lnTo>
                <a:lnTo>
                  <a:pt x="12240" y="20081"/>
                </a:lnTo>
                <a:lnTo>
                  <a:pt x="20192" y="20081"/>
                </a:lnTo>
                <a:cubicBezTo>
                  <a:pt x="20969" y="20081"/>
                  <a:pt x="21600" y="19690"/>
                  <a:pt x="21600" y="19208"/>
                </a:cubicBezTo>
                <a:lnTo>
                  <a:pt x="21600" y="873"/>
                </a:lnTo>
                <a:cubicBezTo>
                  <a:pt x="21600" y="391"/>
                  <a:pt x="20969" y="0"/>
                  <a:pt x="20192" y="0"/>
                </a:cubicBezTo>
                <a:lnTo>
                  <a:pt x="1408" y="0"/>
                </a:lnTo>
                <a:close/>
              </a:path>
            </a:pathLst>
          </a:custGeom>
          <a:solidFill>
            <a:srgbClr val="002060"/>
          </a:solidFill>
          <a:ln w="12700" cap="flat">
            <a:noFill/>
            <a:miter lim="400000"/>
          </a:ln>
          <a:effectLst/>
        </p:spPr>
        <p:txBody>
          <a:bodyPr wrap="square" lIns="0" tIns="0" rIns="0" bIns="0" numCol="1" anchor="ctr">
            <a:noAutofit/>
          </a:bodyPr>
          <a:lstStyle/>
          <a:p>
            <a:pPr lvl="0">
              <a:defRPr sz="3200">
                <a:solidFill>
                  <a:srgbClr val="FFFFFF"/>
                </a:solidFill>
              </a:defRPr>
            </a:pPr>
            <a:endParaRPr dirty="0">
              <a:latin typeface="Source Sans Pro Light" charset="0"/>
            </a:endParaRPr>
          </a:p>
        </p:txBody>
      </p:sp>
      <p:sp>
        <p:nvSpPr>
          <p:cNvPr id="27" name="TextBox 26">
            <a:extLst>
              <a:ext uri="{FF2B5EF4-FFF2-40B4-BE49-F238E27FC236}">
                <a16:creationId xmlns:a16="http://schemas.microsoft.com/office/drawing/2014/main" id="{3A59CF7C-4B15-01D4-D2E2-96C1281DBCB7}"/>
              </a:ext>
            </a:extLst>
          </p:cNvPr>
          <p:cNvSpPr txBox="1"/>
          <p:nvPr/>
        </p:nvSpPr>
        <p:spPr>
          <a:xfrm>
            <a:off x="13250045" y="2948904"/>
            <a:ext cx="6301162" cy="1424108"/>
          </a:xfrm>
          <a:prstGeom prst="rect">
            <a:avLst/>
          </a:prstGeom>
          <a:noFill/>
        </p:spPr>
        <p:txBody>
          <a:bodyPr wrap="square" rtlCol="0">
            <a:spAutoFit/>
          </a:bodyPr>
          <a:lstStyle/>
          <a:p>
            <a:pPr algn="ctr">
              <a:lnSpc>
                <a:spcPct val="120000"/>
              </a:lnSpc>
            </a:pPr>
            <a:r>
              <a:rPr lang="en-GB" sz="3800" b="1" dirty="0">
                <a:solidFill>
                  <a:schemeClr val="bg1"/>
                </a:solidFill>
                <a:latin typeface="Lato" panose="020F0502020204030203" pitchFamily="34" charset="0"/>
                <a:ea typeface="Lato" panose="020F0502020204030203" pitchFamily="34" charset="0"/>
                <a:cs typeface="Lato" panose="020F0502020204030203" pitchFamily="34" charset="0"/>
              </a:rPr>
              <a:t>Level Playing Field for Domestic Investors</a:t>
            </a:r>
            <a:r>
              <a:rPr lang="en-SL" sz="3800" b="1" dirty="0">
                <a:solidFill>
                  <a:schemeClr val="bg1"/>
                </a:solidFill>
                <a:latin typeface="Lato" panose="020F0502020204030203" pitchFamily="34" charset="0"/>
                <a:ea typeface="Lato" panose="020F0502020204030203" pitchFamily="34" charset="0"/>
                <a:cs typeface="Lato" panose="020F0502020204030203" pitchFamily="34" charset="0"/>
              </a:rPr>
              <a:t> </a:t>
            </a:r>
            <a:endParaRPr lang="en-US" sz="38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9" name="TextBox 28">
            <a:extLst>
              <a:ext uri="{FF2B5EF4-FFF2-40B4-BE49-F238E27FC236}">
                <a16:creationId xmlns:a16="http://schemas.microsoft.com/office/drawing/2014/main" id="{5C83B833-95D9-196F-0FD4-227BC79C9EA7}"/>
              </a:ext>
            </a:extLst>
          </p:cNvPr>
          <p:cNvSpPr txBox="1"/>
          <p:nvPr/>
        </p:nvSpPr>
        <p:spPr>
          <a:xfrm>
            <a:off x="12302252" y="6059181"/>
            <a:ext cx="8759428" cy="3477812"/>
          </a:xfrm>
          <a:prstGeom prst="rect">
            <a:avLst/>
          </a:prstGeom>
          <a:noFill/>
        </p:spPr>
        <p:txBody>
          <a:bodyPr wrap="square" lIns="0" tIns="0" rIns="0" bIns="0" rtlCol="0">
            <a:spAutoFit/>
          </a:bodyPr>
          <a:lstStyle/>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Benefits should apply to both local and foreign investors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Excluding domestic firms risks abuse and illicit flows</a:t>
            </a:r>
          </a:p>
          <a:p>
            <a:pPr marL="457200" indent="-457200">
              <a:lnSpc>
                <a:spcPct val="120000"/>
              </a:lnSpc>
              <a:buFont typeface="Wingdings" panose="05000000000000000000" pitchFamily="2" charset="2"/>
              <a:buChar char="§"/>
            </a:pPr>
            <a:r>
              <a:rPr lang="en-GB" sz="3100" b="1" spc="53" dirty="0">
                <a:solidFill>
                  <a:schemeClr val="bg2"/>
                </a:solidFill>
                <a:latin typeface="Lato" charset="0"/>
                <a:ea typeface="Lato" charset="0"/>
                <a:cs typeface="Lato" charset="0"/>
              </a:rPr>
              <a:t>Equal access builds trust and keeps businesses invested at home.</a:t>
            </a:r>
            <a:endParaRPr lang="en-US" sz="3100" b="1" spc="53" dirty="0">
              <a:solidFill>
                <a:schemeClr val="bg2"/>
              </a:solidFill>
              <a:latin typeface="Lato" charset="0"/>
              <a:ea typeface="Lato" charset="0"/>
              <a:cs typeface="Lato" charset="0"/>
            </a:endParaRPr>
          </a:p>
        </p:txBody>
      </p:sp>
      <p:sp>
        <p:nvSpPr>
          <p:cNvPr id="2" name="TextBox 1">
            <a:extLst>
              <a:ext uri="{FF2B5EF4-FFF2-40B4-BE49-F238E27FC236}">
                <a16:creationId xmlns:a16="http://schemas.microsoft.com/office/drawing/2014/main" id="{EE00F9B9-5562-03D4-7229-D1BDA487CA13}"/>
              </a:ext>
            </a:extLst>
          </p:cNvPr>
          <p:cNvSpPr txBox="1"/>
          <p:nvPr/>
        </p:nvSpPr>
        <p:spPr>
          <a:xfrm>
            <a:off x="1910260" y="10114966"/>
            <a:ext cx="21281788" cy="2052000"/>
          </a:xfrm>
          <a:prstGeom prst="rect">
            <a:avLst/>
          </a:prstGeom>
          <a:solidFill>
            <a:schemeClr val="bg2">
              <a:lumMod val="50000"/>
            </a:schemeClr>
          </a:solidFill>
        </p:spPr>
        <p:txBody>
          <a:bodyPr wrap="square" rtlCol="0">
            <a:spAutoFit/>
          </a:bodyPr>
          <a:lstStyle/>
          <a:p>
            <a:endParaRPr lang="en-SL" dirty="0"/>
          </a:p>
        </p:txBody>
      </p:sp>
      <p:sp>
        <p:nvSpPr>
          <p:cNvPr id="6" name="TextBox 5">
            <a:extLst>
              <a:ext uri="{FF2B5EF4-FFF2-40B4-BE49-F238E27FC236}">
                <a16:creationId xmlns:a16="http://schemas.microsoft.com/office/drawing/2014/main" id="{2927280E-6E97-041C-C0A4-095863FA3E66}"/>
              </a:ext>
            </a:extLst>
          </p:cNvPr>
          <p:cNvSpPr txBox="1"/>
          <p:nvPr/>
        </p:nvSpPr>
        <p:spPr>
          <a:xfrm>
            <a:off x="2241748" y="10374481"/>
            <a:ext cx="20618812" cy="1494255"/>
          </a:xfrm>
          <a:prstGeom prst="rect">
            <a:avLst/>
          </a:prstGeom>
          <a:solidFill>
            <a:schemeClr val="bg2">
              <a:lumMod val="50000"/>
            </a:schemeClr>
          </a:solidFill>
        </p:spPr>
        <p:txBody>
          <a:bodyPr wrap="square" rtlCol="0">
            <a:spAutoFit/>
          </a:bodyPr>
          <a:lstStyle/>
          <a:p>
            <a:pPr algn="just">
              <a:lnSpc>
                <a:spcPct val="120000"/>
              </a:lnSpc>
            </a:pPr>
            <a:r>
              <a:rPr lang="en-GB" sz="4000" dirty="0">
                <a:latin typeface="Lato" panose="020F0502020204030203" pitchFamily="34" charset="0"/>
                <a:ea typeface="Lato" panose="020F0502020204030203" pitchFamily="34" charset="0"/>
                <a:cs typeface="Lato" panose="020F0502020204030203" pitchFamily="34" charset="0"/>
              </a:rPr>
              <a:t>Smart, transparent, and time-bound tax incentives can attract SDG-aligned private investment while safeguarding revenues and supporting sustainable development</a:t>
            </a:r>
            <a:endParaRPr lang="en-SL" sz="4000"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27196841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anim calcmode="lin" valueType="num">
                                      <p:cBhvr additive="base">
                                        <p:cTn id="21" dur="500" fill="hold"/>
                                        <p:tgtEl>
                                          <p:spTgt spid="27"/>
                                        </p:tgtEl>
                                        <p:attrNameLst>
                                          <p:attrName>ppt_x</p:attrName>
                                        </p:attrNameLst>
                                      </p:cBhvr>
                                      <p:tavLst>
                                        <p:tav tm="0">
                                          <p:val>
                                            <p:strVal val="#ppt_x"/>
                                          </p:val>
                                        </p:tav>
                                        <p:tav tm="100000">
                                          <p:val>
                                            <p:strVal val="#ppt_x"/>
                                          </p:val>
                                        </p:tav>
                                      </p:tavLst>
                                    </p:anim>
                                    <p:anim calcmode="lin" valueType="num">
                                      <p:cBhvr additive="base">
                                        <p:cTn id="22" dur="500" fill="hold"/>
                                        <p:tgtEl>
                                          <p:spTgt spid="27"/>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fill="hold"/>
                                        <p:tgtEl>
                                          <p:spTgt spid="29"/>
                                        </p:tgtEl>
                                        <p:attrNameLst>
                                          <p:attrName>ppt_x</p:attrName>
                                        </p:attrNameLst>
                                      </p:cBhvr>
                                      <p:tavLst>
                                        <p:tav tm="0">
                                          <p:val>
                                            <p:strVal val="#ppt_x"/>
                                          </p:val>
                                        </p:tav>
                                        <p:tav tm="100000">
                                          <p:val>
                                            <p:strVal val="#ppt_x"/>
                                          </p:val>
                                        </p:tav>
                                      </p:tavLst>
                                    </p:anim>
                                    <p:anim calcmode="lin" valueType="num">
                                      <p:cBhvr additive="base">
                                        <p:cTn id="30" dur="500" fill="hold"/>
                                        <p:tgtEl>
                                          <p:spTgt spid="29"/>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6" grpId="0"/>
      <p:bldP spid="17" grpId="0" animBg="1"/>
      <p:bldP spid="27" grpId="0"/>
      <p:bldP spid="29" grpId="0"/>
      <p:bldP spid="2"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id="{6A2D372A-710E-672F-80F7-2C74B19B23C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C630CBC-147C-6004-FB66-A0CBE368D77E}"/>
              </a:ext>
            </a:extLst>
          </p:cNvPr>
          <p:cNvSpPr txBox="1"/>
          <p:nvPr/>
        </p:nvSpPr>
        <p:spPr>
          <a:xfrm>
            <a:off x="1162685" y="358104"/>
            <a:ext cx="20695089" cy="938719"/>
          </a:xfrm>
          <a:prstGeom prst="rect">
            <a:avLst/>
          </a:prstGeom>
          <a:noFill/>
        </p:spPr>
        <p:txBody>
          <a:bodyPr wrap="none" rtlCol="0">
            <a:spAutoFit/>
          </a:bodyPr>
          <a:lstStyle/>
          <a:p>
            <a:r>
              <a:rPr lang="en-GB"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rPr>
              <a:t>Learning from Global Tax Reforms - Case Studies and Lessons - 1</a:t>
            </a:r>
            <a:endParaRPr lang="en-SL" sz="5500" b="1" dirty="0">
              <a:solidFill>
                <a:srgbClr val="002060"/>
              </a:solidFill>
              <a:latin typeface="Lato Black" panose="020F0502020204030203" pitchFamily="34" charset="0"/>
              <a:ea typeface="Lato Black" panose="020F0502020204030203" pitchFamily="34" charset="0"/>
              <a:cs typeface="Lato Black" panose="020F0502020204030203" pitchFamily="34" charset="0"/>
            </a:endParaRPr>
          </a:p>
        </p:txBody>
      </p:sp>
      <p:sp>
        <p:nvSpPr>
          <p:cNvPr id="2" name="TextBox 1">
            <a:extLst>
              <a:ext uri="{FF2B5EF4-FFF2-40B4-BE49-F238E27FC236}">
                <a16:creationId xmlns:a16="http://schemas.microsoft.com/office/drawing/2014/main" id="{DAD4D4A8-F41E-B653-DDD0-2E1EB6A52EDB}"/>
              </a:ext>
            </a:extLst>
          </p:cNvPr>
          <p:cNvSpPr txBox="1"/>
          <p:nvPr/>
        </p:nvSpPr>
        <p:spPr>
          <a:xfrm>
            <a:off x="1151690" y="1550086"/>
            <a:ext cx="22165509" cy="3420000"/>
          </a:xfrm>
          <a:prstGeom prst="rect">
            <a:avLst/>
          </a:prstGeom>
          <a:solidFill>
            <a:schemeClr val="bg2">
              <a:lumMod val="50000"/>
            </a:schemeClr>
          </a:solidFill>
        </p:spPr>
        <p:txBody>
          <a:bodyPr wrap="square" rtlCol="0">
            <a:spAutoFit/>
          </a:bodyPr>
          <a:lstStyle/>
          <a:p>
            <a:endParaRPr lang="en-SL" dirty="0"/>
          </a:p>
        </p:txBody>
      </p:sp>
      <p:sp>
        <p:nvSpPr>
          <p:cNvPr id="6" name="TextBox 5">
            <a:extLst>
              <a:ext uri="{FF2B5EF4-FFF2-40B4-BE49-F238E27FC236}">
                <a16:creationId xmlns:a16="http://schemas.microsoft.com/office/drawing/2014/main" id="{9FD9ABF6-951C-B506-7A2A-8CCE6CB75863}"/>
              </a:ext>
            </a:extLst>
          </p:cNvPr>
          <p:cNvSpPr txBox="1"/>
          <p:nvPr/>
        </p:nvSpPr>
        <p:spPr>
          <a:xfrm>
            <a:off x="1483178" y="1809601"/>
            <a:ext cx="21529221" cy="2971583"/>
          </a:xfrm>
          <a:prstGeom prst="rect">
            <a:avLst/>
          </a:prstGeom>
          <a:solidFill>
            <a:schemeClr val="bg2">
              <a:lumMod val="50000"/>
            </a:schemeClr>
          </a:solidFill>
        </p:spPr>
        <p:txBody>
          <a:bodyPr wrap="square" rtlCol="0">
            <a:spAutoFit/>
          </a:bodyPr>
          <a:lstStyle/>
          <a:p>
            <a:pPr algn="just">
              <a:lnSpc>
                <a:spcPct val="120000"/>
              </a:lnSpc>
            </a:pPr>
            <a:r>
              <a:rPr lang="en-GB" sz="4000" b="1" u="sng" dirty="0">
                <a:latin typeface="Lato" panose="020F0502020204030203" pitchFamily="34" charset="0"/>
                <a:ea typeface="Lato" panose="020F0502020204030203" pitchFamily="34" charset="0"/>
                <a:cs typeface="Lato" panose="020F0502020204030203" pitchFamily="34" charset="0"/>
              </a:rPr>
              <a:t>Latin America’s “Monotax” </a:t>
            </a:r>
            <a:r>
              <a:rPr lang="en-GB" sz="4000" dirty="0">
                <a:latin typeface="Lato" panose="020F0502020204030203" pitchFamily="34" charset="0"/>
                <a:ea typeface="Lato" panose="020F0502020204030203" pitchFamily="34" charset="0"/>
                <a:cs typeface="Lato" panose="020F0502020204030203" pitchFamily="34" charset="0"/>
              </a:rPr>
              <a:t>shows that combining simplified taxes with social benefits can formalise small businesses, expand social protection, and boost financial inclusion. For example, Argentina’s monotributo regime allows small own-account workers to pay flat fee to cover VAT &amp; Social Security</a:t>
            </a:r>
            <a:r>
              <a:rPr lang="en-SL" sz="4000" dirty="0">
                <a:latin typeface="Lato" panose="020F0502020204030203" pitchFamily="34" charset="0"/>
                <a:ea typeface="Lato" panose="020F0502020204030203" pitchFamily="34" charset="0"/>
                <a:cs typeface="Lato" panose="020F0502020204030203" pitchFamily="34" charset="0"/>
              </a:rPr>
              <a:t> </a:t>
            </a:r>
          </a:p>
        </p:txBody>
      </p:sp>
      <p:sp>
        <p:nvSpPr>
          <p:cNvPr id="9" name="TextBox 8">
            <a:extLst>
              <a:ext uri="{FF2B5EF4-FFF2-40B4-BE49-F238E27FC236}">
                <a16:creationId xmlns:a16="http://schemas.microsoft.com/office/drawing/2014/main" id="{677A5225-2E38-48F4-0CA1-409A539D7AA4}"/>
              </a:ext>
            </a:extLst>
          </p:cNvPr>
          <p:cNvSpPr txBox="1"/>
          <p:nvPr/>
        </p:nvSpPr>
        <p:spPr>
          <a:xfrm>
            <a:off x="1162685" y="5116321"/>
            <a:ext cx="22165509" cy="3276000"/>
          </a:xfrm>
          <a:prstGeom prst="rect">
            <a:avLst/>
          </a:prstGeom>
          <a:solidFill>
            <a:srgbClr val="002060"/>
          </a:solidFill>
        </p:spPr>
        <p:txBody>
          <a:bodyPr wrap="square" rtlCol="0">
            <a:spAutoFit/>
          </a:bodyPr>
          <a:lstStyle/>
          <a:p>
            <a:endParaRPr lang="en-SL" dirty="0"/>
          </a:p>
        </p:txBody>
      </p:sp>
      <p:sp>
        <p:nvSpPr>
          <p:cNvPr id="10" name="TextBox 9">
            <a:extLst>
              <a:ext uri="{FF2B5EF4-FFF2-40B4-BE49-F238E27FC236}">
                <a16:creationId xmlns:a16="http://schemas.microsoft.com/office/drawing/2014/main" id="{87AFCA72-797A-C079-BDDF-2FF9B80B10F1}"/>
              </a:ext>
            </a:extLst>
          </p:cNvPr>
          <p:cNvSpPr txBox="1"/>
          <p:nvPr/>
        </p:nvSpPr>
        <p:spPr>
          <a:xfrm>
            <a:off x="1494173" y="5314876"/>
            <a:ext cx="21518225" cy="2971583"/>
          </a:xfrm>
          <a:prstGeom prst="rect">
            <a:avLst/>
          </a:prstGeom>
          <a:noFill/>
        </p:spPr>
        <p:txBody>
          <a:bodyPr wrap="square" rtlCol="0">
            <a:spAutoFit/>
          </a:bodyPr>
          <a:lstStyle/>
          <a:p>
            <a:pPr algn="just">
              <a:lnSpc>
                <a:spcPct val="120000"/>
              </a:lnSpc>
            </a:pPr>
            <a:r>
              <a:rPr lang="en-GB" sz="4000" b="1" u="sng" dirty="0">
                <a:latin typeface="Lato" panose="020F0502020204030203" pitchFamily="34" charset="0"/>
                <a:ea typeface="Lato" panose="020F0502020204030203" pitchFamily="34" charset="0"/>
                <a:cs typeface="Lato" panose="020F0502020204030203" pitchFamily="34" charset="0"/>
              </a:rPr>
              <a:t>Malaysia and Vietnam </a:t>
            </a:r>
            <a:r>
              <a:rPr lang="en-GB" sz="4000" dirty="0">
                <a:latin typeface="Lato" panose="020F0502020204030203" pitchFamily="34" charset="0"/>
                <a:ea typeface="Lato" panose="020F0502020204030203" pitchFamily="34" charset="0"/>
                <a:cs typeface="Lato" panose="020F0502020204030203" pitchFamily="34" charset="0"/>
              </a:rPr>
              <a:t>attracted major FDI by combining multi-year tax holidays in special economic zones with infrastructure and skills development, showing that targeted incentives work best when part of a broader investment strategy that West Africa could adapt for sustainable industries.</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1" name="TextBox 10">
            <a:extLst>
              <a:ext uri="{FF2B5EF4-FFF2-40B4-BE49-F238E27FC236}">
                <a16:creationId xmlns:a16="http://schemas.microsoft.com/office/drawing/2014/main" id="{E1F2246A-6AF9-F839-97DC-210FA6524D38}"/>
              </a:ext>
            </a:extLst>
          </p:cNvPr>
          <p:cNvSpPr txBox="1"/>
          <p:nvPr/>
        </p:nvSpPr>
        <p:spPr>
          <a:xfrm>
            <a:off x="1162685" y="8591116"/>
            <a:ext cx="22165509" cy="3348000"/>
          </a:xfrm>
          <a:prstGeom prst="rect">
            <a:avLst/>
          </a:prstGeom>
          <a:solidFill>
            <a:schemeClr val="bg2">
              <a:lumMod val="50000"/>
            </a:schemeClr>
          </a:solidFill>
        </p:spPr>
        <p:txBody>
          <a:bodyPr wrap="square" rtlCol="0">
            <a:spAutoFit/>
          </a:bodyPr>
          <a:lstStyle/>
          <a:p>
            <a:endParaRPr lang="en-SL" dirty="0"/>
          </a:p>
        </p:txBody>
      </p:sp>
      <p:sp>
        <p:nvSpPr>
          <p:cNvPr id="14" name="TextBox 13">
            <a:extLst>
              <a:ext uri="{FF2B5EF4-FFF2-40B4-BE49-F238E27FC236}">
                <a16:creationId xmlns:a16="http://schemas.microsoft.com/office/drawing/2014/main" id="{77F6B9B1-A8FE-5FF5-A582-777EF3EED08F}"/>
              </a:ext>
            </a:extLst>
          </p:cNvPr>
          <p:cNvSpPr txBox="1"/>
          <p:nvPr/>
        </p:nvSpPr>
        <p:spPr>
          <a:xfrm>
            <a:off x="1494174" y="8850631"/>
            <a:ext cx="21518224" cy="2971583"/>
          </a:xfrm>
          <a:prstGeom prst="rect">
            <a:avLst/>
          </a:prstGeom>
          <a:noFill/>
        </p:spPr>
        <p:txBody>
          <a:bodyPr wrap="square" rtlCol="0">
            <a:spAutoFit/>
          </a:bodyPr>
          <a:lstStyle/>
          <a:p>
            <a:pPr algn="just">
              <a:lnSpc>
                <a:spcPct val="120000"/>
              </a:lnSpc>
            </a:pPr>
            <a:r>
              <a:rPr lang="en-GB" sz="4000" b="1" u="sng" dirty="0">
                <a:latin typeface="Lato" panose="020F0502020204030203" pitchFamily="34" charset="0"/>
                <a:ea typeface="Lato" panose="020F0502020204030203" pitchFamily="34" charset="0"/>
                <a:cs typeface="Lato" panose="020F0502020204030203" pitchFamily="34" charset="0"/>
              </a:rPr>
              <a:t>South Africa’s </a:t>
            </a:r>
            <a:r>
              <a:rPr lang="en-GB" sz="4000" dirty="0">
                <a:latin typeface="Lato" panose="020F0502020204030203" pitchFamily="34" charset="0"/>
                <a:ea typeface="Lato" panose="020F0502020204030203" pitchFamily="34" charset="0"/>
                <a:cs typeface="Lato" panose="020F0502020204030203" pitchFamily="34" charset="0"/>
              </a:rPr>
              <a:t>tax rebates for solar and its renewable energy program show how clear, long-term incentives can attract billions in green investment, a lesson West Africa can follow with VAT/duty exemptions and future tools like carbon taxes or credits to boost sustainable industries</a:t>
            </a:r>
            <a:endParaRPr lang="en-SL" sz="4000" dirty="0">
              <a:latin typeface="Lato" panose="020F0502020204030203" pitchFamily="34" charset="0"/>
              <a:ea typeface="Lato" panose="020F0502020204030203" pitchFamily="34" charset="0"/>
              <a:cs typeface="Lato" panose="020F0502020204030203" pitchFamily="34" charset="0"/>
            </a:endParaRPr>
          </a:p>
        </p:txBody>
      </p:sp>
      <p:sp>
        <p:nvSpPr>
          <p:cNvPr id="15" name="Text Box 25">
            <a:extLst>
              <a:ext uri="{FF2B5EF4-FFF2-40B4-BE49-F238E27FC236}">
                <a16:creationId xmlns:a16="http://schemas.microsoft.com/office/drawing/2014/main" id="{C13D5131-09E4-C766-12F7-594E6D10520B}"/>
              </a:ext>
            </a:extLst>
          </p:cNvPr>
          <p:cNvSpPr txBox="1"/>
          <p:nvPr/>
        </p:nvSpPr>
        <p:spPr>
          <a:xfrm>
            <a:off x="857884" y="12451727"/>
            <a:ext cx="1517571" cy="938720"/>
          </a:xfrm>
          <a:prstGeom prst="rect">
            <a:avLst/>
          </a:prstGeom>
          <a:blipFill dpi="0" rotWithShape="1">
            <a:blip r:embed="rId2"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dirty="0">
                <a:solidFill>
                  <a:srgbClr val="002060"/>
                </a:solidFill>
                <a:effectLst/>
                <a:latin typeface="Times New Roman" panose="02020603050405020304" pitchFamily="18" charset="0"/>
                <a:ea typeface="Times New Roman" panose="02020603050405020304" pitchFamily="18" charset="0"/>
              </a:rPr>
              <a:t> </a:t>
            </a:r>
            <a:endParaRPr lang="en-SL" sz="1200" dirty="0">
              <a:solidFill>
                <a:srgbClr val="002060"/>
              </a:solidFill>
              <a:effectLst/>
              <a:latin typeface="Times New Roman" panose="02020603050405020304" pitchFamily="18" charset="0"/>
              <a:ea typeface="Times New Roman" panose="02020603050405020304" pitchFamily="18" charset="0"/>
            </a:endParaRPr>
          </a:p>
        </p:txBody>
      </p:sp>
      <p:sp>
        <p:nvSpPr>
          <p:cNvPr id="18" name="Text Box 25">
            <a:extLst>
              <a:ext uri="{FF2B5EF4-FFF2-40B4-BE49-F238E27FC236}">
                <a16:creationId xmlns:a16="http://schemas.microsoft.com/office/drawing/2014/main" id="{0E0CA0B6-09BF-C8C6-0FBD-F41067BBDE01}"/>
              </a:ext>
            </a:extLst>
          </p:cNvPr>
          <p:cNvSpPr txBox="1"/>
          <p:nvPr/>
        </p:nvSpPr>
        <p:spPr>
          <a:xfrm>
            <a:off x="21946601" y="12621405"/>
            <a:ext cx="2003095" cy="708082"/>
          </a:xfrm>
          <a:prstGeom prst="rect">
            <a:avLst/>
          </a:prstGeom>
          <a:blipFill dpi="0" rotWithShape="1">
            <a:blip r:embed="rId3" cstate="print">
              <a:extLst>
                <a:ext uri="{28A0092B-C50C-407E-A947-70E740481C1C}">
                  <a14:useLocalDpi xmlns:a14="http://schemas.microsoft.com/office/drawing/2010/main" val="0"/>
                </a:ext>
              </a:extLst>
            </a:blip>
            <a:srcRect/>
            <a:stretch>
              <a:fillRect/>
            </a:stretch>
          </a:blip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a:solidFill>
                  <a:srgbClr val="002060"/>
                </a:solidFill>
                <a:effectLst/>
                <a:latin typeface="Times New Roman" panose="02020603050405020304" pitchFamily="18" charset="0"/>
                <a:ea typeface="Times New Roman" panose="02020603050405020304" pitchFamily="18" charset="0"/>
              </a:rPr>
              <a:t> </a:t>
            </a:r>
            <a:endParaRPr lang="en-SL" sz="120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5291617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0" grpId="0" animBg="1"/>
      <p:bldP spid="11" grpId="0" animBg="1"/>
      <p:bldP spid="14" grpId="0" animBg="1"/>
    </p:bldLst>
  </p:timing>
</p:sld>
</file>

<file path=ppt/theme/theme1.xml><?xml version="1.0" encoding="utf-8"?>
<a:theme xmlns:a="http://schemas.openxmlformats.org/drawingml/2006/main" name="Office Theme">
  <a:themeElements>
    <a:clrScheme name="Aqua Purple Dark - Rocketo Graphics">
      <a:dk1>
        <a:srgbClr val="FFFFFF"/>
      </a:dk1>
      <a:lt1>
        <a:srgbClr val="FFFFFF"/>
      </a:lt1>
      <a:dk2>
        <a:srgbClr val="FFFFFF"/>
      </a:dk2>
      <a:lt2>
        <a:srgbClr val="363F49"/>
      </a:lt2>
      <a:accent1>
        <a:srgbClr val="00A09C"/>
      </a:accent1>
      <a:accent2>
        <a:srgbClr val="0098A5"/>
      </a:accent2>
      <a:accent3>
        <a:srgbClr val="1991AB"/>
      </a:accent3>
      <a:accent4>
        <a:srgbClr val="2B85AE"/>
      </a:accent4>
      <a:accent5>
        <a:srgbClr val="4175A9"/>
      </a:accent5>
      <a:accent6>
        <a:srgbClr val="5267A5"/>
      </a:accent6>
      <a:hlink>
        <a:srgbClr val="F33B48"/>
      </a:hlink>
      <a:folHlink>
        <a:srgbClr val="FFC00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27790</TotalTime>
  <Words>1119</Words>
  <Application>Microsoft Macintosh PowerPoint</Application>
  <PresentationFormat>Custom</PresentationFormat>
  <Paragraphs>130</Paragraphs>
  <Slides>14</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Calibri Light</vt:lpstr>
      <vt:lpstr>Lato</vt:lpstr>
      <vt:lpstr>Lato Black</vt:lpstr>
      <vt:lpstr>Lato Light</vt:lpstr>
      <vt:lpstr>Lato Medium</vt:lpstr>
      <vt:lpstr>Lato Thin</vt:lpstr>
      <vt:lpstr>Roboto</vt:lpstr>
      <vt:lpstr>Source Sans Pro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Presentations</dc:title>
  <dc:subject/>
  <dc:creator>Rocketo Graphics</dc:creator>
  <cp:keywords/>
  <dc:description/>
  <cp:lastModifiedBy>Alfred Akibo-Betts</cp:lastModifiedBy>
  <cp:revision>4719</cp:revision>
  <dcterms:created xsi:type="dcterms:W3CDTF">2014-11-12T21:47:38Z</dcterms:created>
  <dcterms:modified xsi:type="dcterms:W3CDTF">2025-09-17T10:18:28Z</dcterms:modified>
  <cp:category/>
</cp:coreProperties>
</file>