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4" r:id="rId1"/>
  </p:sldMasterIdLst>
  <p:notesMasterIdLst>
    <p:notesMasterId r:id="rId16"/>
  </p:notesMasterIdLst>
  <p:handoutMasterIdLst>
    <p:handoutMasterId r:id="rId17"/>
  </p:handoutMasterIdLst>
  <p:sldIdLst>
    <p:sldId id="532" r:id="rId2"/>
    <p:sldId id="530" r:id="rId3"/>
    <p:sldId id="2134" r:id="rId4"/>
    <p:sldId id="2135" r:id="rId5"/>
    <p:sldId id="2136" r:id="rId6"/>
    <p:sldId id="2137" r:id="rId7"/>
    <p:sldId id="2138" r:id="rId8"/>
    <p:sldId id="2139" r:id="rId9"/>
    <p:sldId id="2140" r:id="rId10"/>
    <p:sldId id="2141" r:id="rId11"/>
    <p:sldId id="2142" r:id="rId12"/>
    <p:sldId id="2143" r:id="rId13"/>
    <p:sldId id="2144" r:id="rId14"/>
    <p:sldId id="573" r:id="rId15"/>
  </p:sldIdLst>
  <p:sldSz cx="9144000" cy="6858000" type="screen4x3"/>
  <p:notesSz cx="6794500" cy="9931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206F01-493D-4B7D-BE7B-37E698420FA2}">
          <p14:sldIdLst>
            <p14:sldId id="532"/>
          </p14:sldIdLst>
        </p14:section>
        <p14:section name="Default Section" id="{C7E1CD8A-3F16-464D-A0AD-8CE7BCDD7186}">
          <p14:sldIdLst>
            <p14:sldId id="530"/>
            <p14:sldId id="2134"/>
            <p14:sldId id="2135"/>
            <p14:sldId id="2136"/>
            <p14:sldId id="2137"/>
            <p14:sldId id="2138"/>
            <p14:sldId id="2139"/>
            <p14:sldId id="2140"/>
            <p14:sldId id="2141"/>
            <p14:sldId id="2142"/>
            <p14:sldId id="2143"/>
            <p14:sldId id="2144"/>
            <p14:sldId id="573"/>
          </p14:sldIdLst>
        </p14:section>
        <p14:section name="Icons" id="{CB60AA85-A675-4C08-A4BF-80077BFF81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32C560-BBFF-680B-30C6-F5390E0A0346}" name="John Mpoha" initials="JM" userId="S::J.Mpoha@ibfd.org::b4946d0d-be05-4a31-b2ed-959675b86c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5"/>
    <a:srgbClr val="0066CC"/>
    <a:srgbClr val="BCAF08"/>
    <a:srgbClr val="E6A7F7"/>
    <a:srgbClr val="BFBFFF"/>
    <a:srgbClr val="384F8E"/>
    <a:srgbClr val="003399"/>
    <a:srgbClr val="7575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241DC-9A73-4D2D-9AA1-247DEF88923B}" v="11" dt="2025-09-12T16:59:11.29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iz Son" userId="580cd572-d90e-4949-a296-229b64a6c7fc" providerId="ADAL" clId="{3DADAF3D-7890-4F3F-9ECD-5598DF5A0AFA}"/>
    <pc:docChg chg="undo custSel addSld modSld modSection">
      <pc:chgData name="Aziz Son" userId="580cd572-d90e-4949-a296-229b64a6c7fc" providerId="ADAL" clId="{3DADAF3D-7890-4F3F-9ECD-5598DF5A0AFA}" dt="2025-09-12T16:59:38.992" v="542" actId="1076"/>
      <pc:docMkLst>
        <pc:docMk/>
      </pc:docMkLst>
      <pc:sldChg chg="modSp mod">
        <pc:chgData name="Aziz Son" userId="580cd572-d90e-4949-a296-229b64a6c7fc" providerId="ADAL" clId="{3DADAF3D-7890-4F3F-9ECD-5598DF5A0AFA}" dt="2025-09-12T16:45:24.979" v="382" actId="20577"/>
        <pc:sldMkLst>
          <pc:docMk/>
          <pc:sldMk cId="0" sldId="530"/>
        </pc:sldMkLst>
        <pc:spChg chg="mod">
          <ac:chgData name="Aziz Son" userId="580cd572-d90e-4949-a296-229b64a6c7fc" providerId="ADAL" clId="{3DADAF3D-7890-4F3F-9ECD-5598DF5A0AFA}" dt="2025-09-12T16:45:24.979" v="382" actId="20577"/>
          <ac:spMkLst>
            <pc:docMk/>
            <pc:sldMk cId="0" sldId="530"/>
            <ac:spMk id="7171" creationId="{00000000-0000-0000-0000-000000000000}"/>
          </ac:spMkLst>
        </pc:spChg>
        <pc:spChg chg="mod">
          <ac:chgData name="Aziz Son" userId="580cd572-d90e-4949-a296-229b64a6c7fc" providerId="ADAL" clId="{3DADAF3D-7890-4F3F-9ECD-5598DF5A0AFA}" dt="2025-09-12T16:38:54.148" v="350" actId="403"/>
          <ac:spMkLst>
            <pc:docMk/>
            <pc:sldMk cId="0" sldId="530"/>
            <ac:spMk id="7172" creationId="{00000000-0000-0000-0000-000000000000}"/>
          </ac:spMkLst>
        </pc:spChg>
      </pc:sldChg>
      <pc:sldChg chg="modSp mod">
        <pc:chgData name="Aziz Son" userId="580cd572-d90e-4949-a296-229b64a6c7fc" providerId="ADAL" clId="{3DADAF3D-7890-4F3F-9ECD-5598DF5A0AFA}" dt="2025-09-12T16:45:12.192" v="380" actId="20577"/>
        <pc:sldMkLst>
          <pc:docMk/>
          <pc:sldMk cId="2564125495" sldId="532"/>
        </pc:sldMkLst>
        <pc:spChg chg="mod">
          <ac:chgData name="Aziz Son" userId="580cd572-d90e-4949-a296-229b64a6c7fc" providerId="ADAL" clId="{3DADAF3D-7890-4F3F-9ECD-5598DF5A0AFA}" dt="2025-09-12T16:45:12.192" v="380" actId="20577"/>
          <ac:spMkLst>
            <pc:docMk/>
            <pc:sldMk cId="2564125495" sldId="532"/>
            <ac:spMk id="2" creationId="{EDB89C69-5091-7544-1CE5-FE04938FE151}"/>
          </ac:spMkLst>
        </pc:spChg>
        <pc:spChg chg="mod">
          <ac:chgData name="Aziz Son" userId="580cd572-d90e-4949-a296-229b64a6c7fc" providerId="ADAL" clId="{3DADAF3D-7890-4F3F-9ECD-5598DF5A0AFA}" dt="2025-09-12T16:44:15.993" v="374" actId="1076"/>
          <ac:spMkLst>
            <pc:docMk/>
            <pc:sldMk cId="2564125495" sldId="532"/>
            <ac:spMk id="5" creationId="{ECE36530-C3B3-CB36-B05F-6D51560ECAB0}"/>
          </ac:spMkLst>
        </pc:spChg>
      </pc:sldChg>
      <pc:sldChg chg="modSp mod">
        <pc:chgData name="Aziz Son" userId="580cd572-d90e-4949-a296-229b64a6c7fc" providerId="ADAL" clId="{3DADAF3D-7890-4F3F-9ECD-5598DF5A0AFA}" dt="2025-09-12T16:45:32.805" v="383" actId="20577"/>
        <pc:sldMkLst>
          <pc:docMk/>
          <pc:sldMk cId="714525051" sldId="2134"/>
        </pc:sldMkLst>
        <pc:spChg chg="mod">
          <ac:chgData name="Aziz Son" userId="580cd572-d90e-4949-a296-229b64a6c7fc" providerId="ADAL" clId="{3DADAF3D-7890-4F3F-9ECD-5598DF5A0AFA}" dt="2025-09-12T16:45:32.805" v="383" actId="20577"/>
          <ac:spMkLst>
            <pc:docMk/>
            <pc:sldMk cId="714525051" sldId="2134"/>
            <ac:spMk id="3" creationId="{38137AEF-395A-15AE-A11B-40AEC924031C}"/>
          </ac:spMkLst>
        </pc:spChg>
        <pc:spChg chg="mod">
          <ac:chgData name="Aziz Son" userId="580cd572-d90e-4949-a296-229b64a6c7fc" providerId="ADAL" clId="{3DADAF3D-7890-4F3F-9ECD-5598DF5A0AFA}" dt="2025-09-12T16:07:41.086" v="110" actId="404"/>
          <ac:spMkLst>
            <pc:docMk/>
            <pc:sldMk cId="714525051" sldId="2134"/>
            <ac:spMk id="14" creationId="{06747420-E44D-ECF6-B808-71A427CC05E5}"/>
          </ac:spMkLst>
        </pc:spChg>
        <pc:spChg chg="mod">
          <ac:chgData name="Aziz Son" userId="580cd572-d90e-4949-a296-229b64a6c7fc" providerId="ADAL" clId="{3DADAF3D-7890-4F3F-9ECD-5598DF5A0AFA}" dt="2025-09-12T16:07:50.548" v="112" actId="404"/>
          <ac:spMkLst>
            <pc:docMk/>
            <pc:sldMk cId="714525051" sldId="2134"/>
            <ac:spMk id="15" creationId="{B9CF4C17-2E69-03D1-85A8-509DB7AF2665}"/>
          </ac:spMkLst>
        </pc:spChg>
        <pc:spChg chg="mod">
          <ac:chgData name="Aziz Son" userId="580cd572-d90e-4949-a296-229b64a6c7fc" providerId="ADAL" clId="{3DADAF3D-7890-4F3F-9ECD-5598DF5A0AFA}" dt="2025-09-12T16:07:58.980" v="114" actId="404"/>
          <ac:spMkLst>
            <pc:docMk/>
            <pc:sldMk cId="714525051" sldId="2134"/>
            <ac:spMk id="16" creationId="{0AF3C7B5-A12A-03DE-C261-8444528BFA2B}"/>
          </ac:spMkLst>
        </pc:spChg>
        <pc:spChg chg="mod">
          <ac:chgData name="Aziz Son" userId="580cd572-d90e-4949-a296-229b64a6c7fc" providerId="ADAL" clId="{3DADAF3D-7890-4F3F-9ECD-5598DF5A0AFA}" dt="2025-09-12T15:35:22.106" v="65" actId="1076"/>
          <ac:spMkLst>
            <pc:docMk/>
            <pc:sldMk cId="714525051" sldId="2134"/>
            <ac:spMk id="17" creationId="{1CF46B95-C008-3310-E01B-6F973469B972}"/>
          </ac:spMkLst>
        </pc:spChg>
      </pc:sldChg>
      <pc:sldChg chg="modSp mod">
        <pc:chgData name="Aziz Son" userId="580cd572-d90e-4949-a296-229b64a6c7fc" providerId="ADAL" clId="{3DADAF3D-7890-4F3F-9ECD-5598DF5A0AFA}" dt="2025-09-12T16:45:38.516" v="384" actId="20577"/>
        <pc:sldMkLst>
          <pc:docMk/>
          <pc:sldMk cId="1899835932" sldId="2135"/>
        </pc:sldMkLst>
        <pc:spChg chg="mod">
          <ac:chgData name="Aziz Son" userId="580cd572-d90e-4949-a296-229b64a6c7fc" providerId="ADAL" clId="{3DADAF3D-7890-4F3F-9ECD-5598DF5A0AFA}" dt="2025-09-12T16:40:03.731" v="354" actId="403"/>
          <ac:spMkLst>
            <pc:docMk/>
            <pc:sldMk cId="1899835932" sldId="2135"/>
            <ac:spMk id="2" creationId="{66E92EAF-87BA-5100-2BE6-E4C7C99D31AD}"/>
          </ac:spMkLst>
        </pc:spChg>
        <pc:spChg chg="mod">
          <ac:chgData name="Aziz Son" userId="580cd572-d90e-4949-a296-229b64a6c7fc" providerId="ADAL" clId="{3DADAF3D-7890-4F3F-9ECD-5598DF5A0AFA}" dt="2025-09-12T16:45:38.516" v="384" actId="20577"/>
          <ac:spMkLst>
            <pc:docMk/>
            <pc:sldMk cId="1899835932" sldId="2135"/>
            <ac:spMk id="3" creationId="{F64A456E-D9E6-B3D1-02CE-3E3796C9A10E}"/>
          </ac:spMkLst>
        </pc:spChg>
        <pc:spChg chg="mod">
          <ac:chgData name="Aziz Son" userId="580cd572-d90e-4949-a296-229b64a6c7fc" providerId="ADAL" clId="{3DADAF3D-7890-4F3F-9ECD-5598DF5A0AFA}" dt="2025-09-12T16:08:10.759" v="115" actId="404"/>
          <ac:spMkLst>
            <pc:docMk/>
            <pc:sldMk cId="1899835932" sldId="2135"/>
            <ac:spMk id="14" creationId="{7811C23A-1608-EB2A-BD45-5B4552500DC0}"/>
          </ac:spMkLst>
        </pc:spChg>
        <pc:spChg chg="mod">
          <ac:chgData name="Aziz Son" userId="580cd572-d90e-4949-a296-229b64a6c7fc" providerId="ADAL" clId="{3DADAF3D-7890-4F3F-9ECD-5598DF5A0AFA}" dt="2025-09-12T16:08:21.122" v="118" actId="403"/>
          <ac:spMkLst>
            <pc:docMk/>
            <pc:sldMk cId="1899835932" sldId="2135"/>
            <ac:spMk id="15" creationId="{25BBEE55-BA83-DC14-6306-AF53A566F02E}"/>
          </ac:spMkLst>
        </pc:spChg>
        <pc:spChg chg="mod">
          <ac:chgData name="Aziz Son" userId="580cd572-d90e-4949-a296-229b64a6c7fc" providerId="ADAL" clId="{3DADAF3D-7890-4F3F-9ECD-5598DF5A0AFA}" dt="2025-09-12T16:08:28.804" v="120" actId="404"/>
          <ac:spMkLst>
            <pc:docMk/>
            <pc:sldMk cId="1899835932" sldId="2135"/>
            <ac:spMk id="16" creationId="{65AC826A-F16A-8E49-8AB8-432AC2C3C2C9}"/>
          </ac:spMkLst>
        </pc:spChg>
        <pc:spChg chg="mod">
          <ac:chgData name="Aziz Son" userId="580cd572-d90e-4949-a296-229b64a6c7fc" providerId="ADAL" clId="{3DADAF3D-7890-4F3F-9ECD-5598DF5A0AFA}" dt="2025-09-12T15:35:16.948" v="64" actId="1076"/>
          <ac:spMkLst>
            <pc:docMk/>
            <pc:sldMk cId="1899835932" sldId="2135"/>
            <ac:spMk id="17" creationId="{70A2F79E-1AAF-FD96-623A-5DD84BFB379C}"/>
          </ac:spMkLst>
        </pc:spChg>
        <pc:picChg chg="mod">
          <ac:chgData name="Aziz Son" userId="580cd572-d90e-4949-a296-229b64a6c7fc" providerId="ADAL" clId="{3DADAF3D-7890-4F3F-9ECD-5598DF5A0AFA}" dt="2025-09-12T15:39:58.750" v="84" actId="1076"/>
          <ac:picMkLst>
            <pc:docMk/>
            <pc:sldMk cId="1899835932" sldId="2135"/>
            <ac:picMk id="12" creationId="{8E97D764-D762-34BA-46B3-B9E479BD71A9}"/>
          </ac:picMkLst>
        </pc:picChg>
      </pc:sldChg>
      <pc:sldChg chg="addSp delSp modSp mod">
        <pc:chgData name="Aziz Son" userId="580cd572-d90e-4949-a296-229b64a6c7fc" providerId="ADAL" clId="{3DADAF3D-7890-4F3F-9ECD-5598DF5A0AFA}" dt="2025-09-12T16:45:50.281" v="385" actId="20577"/>
        <pc:sldMkLst>
          <pc:docMk/>
          <pc:sldMk cId="140382069" sldId="2136"/>
        </pc:sldMkLst>
        <pc:spChg chg="mod">
          <ac:chgData name="Aziz Son" userId="580cd572-d90e-4949-a296-229b64a6c7fc" providerId="ADAL" clId="{3DADAF3D-7890-4F3F-9ECD-5598DF5A0AFA}" dt="2025-09-12T16:40:28.585" v="359" actId="404"/>
          <ac:spMkLst>
            <pc:docMk/>
            <pc:sldMk cId="140382069" sldId="2136"/>
            <ac:spMk id="2" creationId="{57164C9A-4F41-438A-4996-90106BA9A940}"/>
          </ac:spMkLst>
        </pc:spChg>
        <pc:spChg chg="mod">
          <ac:chgData name="Aziz Son" userId="580cd572-d90e-4949-a296-229b64a6c7fc" providerId="ADAL" clId="{3DADAF3D-7890-4F3F-9ECD-5598DF5A0AFA}" dt="2025-09-12T16:45:50.281" v="385" actId="20577"/>
          <ac:spMkLst>
            <pc:docMk/>
            <pc:sldMk cId="140382069" sldId="2136"/>
            <ac:spMk id="3" creationId="{03BCDD79-93F3-2BCF-DCA9-016DDBF0215E}"/>
          </ac:spMkLst>
        </pc:spChg>
        <pc:spChg chg="mod">
          <ac:chgData name="Aziz Son" userId="580cd572-d90e-4949-a296-229b64a6c7fc" providerId="ADAL" clId="{3DADAF3D-7890-4F3F-9ECD-5598DF5A0AFA}" dt="2025-09-12T16:40:54.893" v="363" actId="1076"/>
          <ac:spMkLst>
            <pc:docMk/>
            <pc:sldMk cId="140382069" sldId="2136"/>
            <ac:spMk id="8" creationId="{5E3F8DCA-928C-419A-8D27-165439824324}"/>
          </ac:spMkLst>
        </pc:spChg>
        <pc:spChg chg="add mod">
          <ac:chgData name="Aziz Son" userId="580cd572-d90e-4949-a296-229b64a6c7fc" providerId="ADAL" clId="{3DADAF3D-7890-4F3F-9ECD-5598DF5A0AFA}" dt="2025-09-12T15:36:57.287" v="73" actId="931"/>
          <ac:spMkLst>
            <pc:docMk/>
            <pc:sldMk cId="140382069" sldId="2136"/>
            <ac:spMk id="9" creationId="{4DC8BD0A-5514-F0F2-9691-9C88B6681E71}"/>
          </ac:spMkLst>
        </pc:spChg>
        <pc:spChg chg="add del mod">
          <ac:chgData name="Aziz Son" userId="580cd572-d90e-4949-a296-229b64a6c7fc" providerId="ADAL" clId="{3DADAF3D-7890-4F3F-9ECD-5598DF5A0AFA}" dt="2025-09-12T15:39:18.142" v="83"/>
          <ac:spMkLst>
            <pc:docMk/>
            <pc:sldMk cId="140382069" sldId="2136"/>
            <ac:spMk id="10" creationId="{DEA79BFF-3503-2F39-3C56-0C259B9D2222}"/>
          </ac:spMkLst>
        </pc:spChg>
        <pc:spChg chg="mod">
          <ac:chgData name="Aziz Son" userId="580cd572-d90e-4949-a296-229b64a6c7fc" providerId="ADAL" clId="{3DADAF3D-7890-4F3F-9ECD-5598DF5A0AFA}" dt="2025-09-12T16:41:17.363" v="368" actId="1076"/>
          <ac:spMkLst>
            <pc:docMk/>
            <pc:sldMk cId="140382069" sldId="2136"/>
            <ac:spMk id="15" creationId="{9665F8C7-28FE-5255-4639-BF028E49C3CB}"/>
          </ac:spMkLst>
        </pc:spChg>
        <pc:spChg chg="mod">
          <ac:chgData name="Aziz Son" userId="580cd572-d90e-4949-a296-229b64a6c7fc" providerId="ADAL" clId="{3DADAF3D-7890-4F3F-9ECD-5598DF5A0AFA}" dt="2025-09-12T16:40:43.636" v="361" actId="1076"/>
          <ac:spMkLst>
            <pc:docMk/>
            <pc:sldMk cId="140382069" sldId="2136"/>
            <ac:spMk id="16" creationId="{A7DBFD8C-38BC-7D38-DB8B-7493C7768A44}"/>
          </ac:spMkLst>
        </pc:spChg>
        <pc:spChg chg="mod">
          <ac:chgData name="Aziz Son" userId="580cd572-d90e-4949-a296-229b64a6c7fc" providerId="ADAL" clId="{3DADAF3D-7890-4F3F-9ECD-5598DF5A0AFA}" dt="2025-09-12T16:41:06.652" v="366" actId="1076"/>
          <ac:spMkLst>
            <pc:docMk/>
            <pc:sldMk cId="140382069" sldId="2136"/>
            <ac:spMk id="17" creationId="{9D27E892-7095-7DFD-311B-9049939939A3}"/>
          </ac:spMkLst>
        </pc:spChg>
        <pc:spChg chg="mod">
          <ac:chgData name="Aziz Son" userId="580cd572-d90e-4949-a296-229b64a6c7fc" providerId="ADAL" clId="{3DADAF3D-7890-4F3F-9ECD-5598DF5A0AFA}" dt="2025-09-12T16:41:03.691" v="365" actId="1076"/>
          <ac:spMkLst>
            <pc:docMk/>
            <pc:sldMk cId="140382069" sldId="2136"/>
            <ac:spMk id="19" creationId="{707BA277-40F6-09B3-B104-F577A2290C09}"/>
          </ac:spMkLst>
        </pc:spChg>
        <pc:picChg chg="add mod">
          <ac:chgData name="Aziz Son" userId="580cd572-d90e-4949-a296-229b64a6c7fc" providerId="ADAL" clId="{3DADAF3D-7890-4F3F-9ECD-5598DF5A0AFA}" dt="2025-09-12T15:36:57.287" v="73" actId="931"/>
          <ac:picMkLst>
            <pc:docMk/>
            <pc:sldMk cId="140382069" sldId="2136"/>
            <ac:picMk id="6" creationId="{5EE8F59F-C1BF-EFC9-A378-BA5BD9276113}"/>
          </ac:picMkLst>
        </pc:picChg>
        <pc:picChg chg="mod">
          <ac:chgData name="Aziz Son" userId="580cd572-d90e-4949-a296-229b64a6c7fc" providerId="ADAL" clId="{3DADAF3D-7890-4F3F-9ECD-5598DF5A0AFA}" dt="2025-09-12T16:40:57.548" v="364" actId="1076"/>
          <ac:picMkLst>
            <pc:docMk/>
            <pc:sldMk cId="140382069" sldId="2136"/>
            <ac:picMk id="7" creationId="{1B7FEB1F-292A-EE55-C4EC-4BE35B65F54D}"/>
          </ac:picMkLst>
        </pc:picChg>
        <pc:picChg chg="mod">
          <ac:chgData name="Aziz Son" userId="580cd572-d90e-4949-a296-229b64a6c7fc" providerId="ADAL" clId="{3DADAF3D-7890-4F3F-9ECD-5598DF5A0AFA}" dt="2025-09-12T16:41:21.560" v="369" actId="1076"/>
          <ac:picMkLst>
            <pc:docMk/>
            <pc:sldMk cId="140382069" sldId="2136"/>
            <ac:picMk id="11" creationId="{DC4BE091-6E5A-6CF9-E695-3A72333ABF09}"/>
          </ac:picMkLst>
        </pc:picChg>
        <pc:picChg chg="mod">
          <ac:chgData name="Aziz Son" userId="580cd572-d90e-4949-a296-229b64a6c7fc" providerId="ADAL" clId="{3DADAF3D-7890-4F3F-9ECD-5598DF5A0AFA}" dt="2025-09-12T16:40:48.227" v="362" actId="1076"/>
          <ac:picMkLst>
            <pc:docMk/>
            <pc:sldMk cId="140382069" sldId="2136"/>
            <ac:picMk id="21" creationId="{284F3D3E-3EBF-C7AC-0709-10B7BA23E2FE}"/>
          </ac:picMkLst>
        </pc:picChg>
      </pc:sldChg>
      <pc:sldChg chg="modSp mod">
        <pc:chgData name="Aziz Son" userId="580cd572-d90e-4949-a296-229b64a6c7fc" providerId="ADAL" clId="{3DADAF3D-7890-4F3F-9ECD-5598DF5A0AFA}" dt="2025-09-12T16:56:55.334" v="466" actId="1076"/>
        <pc:sldMkLst>
          <pc:docMk/>
          <pc:sldMk cId="3469443543" sldId="2137"/>
        </pc:sldMkLst>
        <pc:spChg chg="mod">
          <ac:chgData name="Aziz Son" userId="580cd572-d90e-4949-a296-229b64a6c7fc" providerId="ADAL" clId="{3DADAF3D-7890-4F3F-9ECD-5598DF5A0AFA}" dt="2025-09-12T16:46:02.795" v="386" actId="20577"/>
          <ac:spMkLst>
            <pc:docMk/>
            <pc:sldMk cId="3469443543" sldId="2137"/>
            <ac:spMk id="2" creationId="{5D215E0E-E082-1983-16E2-C1016157C52E}"/>
          </ac:spMkLst>
        </pc:spChg>
        <pc:spChg chg="mod">
          <ac:chgData name="Aziz Son" userId="580cd572-d90e-4949-a296-229b64a6c7fc" providerId="ADAL" clId="{3DADAF3D-7890-4F3F-9ECD-5598DF5A0AFA}" dt="2025-09-12T16:55:21.305" v="425" actId="404"/>
          <ac:spMkLst>
            <pc:docMk/>
            <pc:sldMk cId="3469443543" sldId="2137"/>
            <ac:spMk id="4" creationId="{08329611-D657-82E6-0044-75BD6453EDD3}"/>
          </ac:spMkLst>
        </pc:spChg>
        <pc:spChg chg="mod">
          <ac:chgData name="Aziz Son" userId="580cd572-d90e-4949-a296-229b64a6c7fc" providerId="ADAL" clId="{3DADAF3D-7890-4F3F-9ECD-5598DF5A0AFA}" dt="2025-09-12T16:56:55.334" v="466" actId="1076"/>
          <ac:spMkLst>
            <pc:docMk/>
            <pc:sldMk cId="3469443543" sldId="2137"/>
            <ac:spMk id="19" creationId="{9E1E28CC-25F8-5324-1495-C214F46F02EF}"/>
          </ac:spMkLst>
        </pc:spChg>
      </pc:sldChg>
      <pc:sldChg chg="modSp mod">
        <pc:chgData name="Aziz Son" userId="580cd572-d90e-4949-a296-229b64a6c7fc" providerId="ADAL" clId="{3DADAF3D-7890-4F3F-9ECD-5598DF5A0AFA}" dt="2025-09-12T16:58:22.661" v="508" actId="20577"/>
        <pc:sldMkLst>
          <pc:docMk/>
          <pc:sldMk cId="1955970327" sldId="2138"/>
        </pc:sldMkLst>
        <pc:spChg chg="mod">
          <ac:chgData name="Aziz Son" userId="580cd572-d90e-4949-a296-229b64a6c7fc" providerId="ADAL" clId="{3DADAF3D-7890-4F3F-9ECD-5598DF5A0AFA}" dt="2025-09-12T16:46:14.645" v="387" actId="20577"/>
          <ac:spMkLst>
            <pc:docMk/>
            <pc:sldMk cId="1955970327" sldId="2138"/>
            <ac:spMk id="2" creationId="{17860D55-4AB7-D7C9-B2EA-E3AC3763CBB0}"/>
          </ac:spMkLst>
        </pc:spChg>
        <pc:spChg chg="mod">
          <ac:chgData name="Aziz Son" userId="580cd572-d90e-4949-a296-229b64a6c7fc" providerId="ADAL" clId="{3DADAF3D-7890-4F3F-9ECD-5598DF5A0AFA}" dt="2025-09-12T16:09:51.423" v="121" actId="5793"/>
          <ac:spMkLst>
            <pc:docMk/>
            <pc:sldMk cId="1955970327" sldId="2138"/>
            <ac:spMk id="4" creationId="{BCDA474F-98FC-FDE6-FBEC-9F1A6CBA644E}"/>
          </ac:spMkLst>
        </pc:spChg>
        <pc:spChg chg="mod">
          <ac:chgData name="Aziz Son" userId="580cd572-d90e-4949-a296-229b64a6c7fc" providerId="ADAL" clId="{3DADAF3D-7890-4F3F-9ECD-5598DF5A0AFA}" dt="2025-09-12T16:09:54.351" v="122" actId="5793"/>
          <ac:spMkLst>
            <pc:docMk/>
            <pc:sldMk cId="1955970327" sldId="2138"/>
            <ac:spMk id="5" creationId="{958B1BAD-6FF1-814C-84DB-5235CBAEE341}"/>
          </ac:spMkLst>
        </pc:spChg>
        <pc:spChg chg="mod">
          <ac:chgData name="Aziz Son" userId="580cd572-d90e-4949-a296-229b64a6c7fc" providerId="ADAL" clId="{3DADAF3D-7890-4F3F-9ECD-5598DF5A0AFA}" dt="2025-09-12T16:46:39.949" v="388" actId="113"/>
          <ac:spMkLst>
            <pc:docMk/>
            <pc:sldMk cId="1955970327" sldId="2138"/>
            <ac:spMk id="6" creationId="{E20B1C5E-97B9-023D-C4C0-D267FB2194D7}"/>
          </ac:spMkLst>
        </pc:spChg>
        <pc:spChg chg="mod">
          <ac:chgData name="Aziz Son" userId="580cd572-d90e-4949-a296-229b64a6c7fc" providerId="ADAL" clId="{3DADAF3D-7890-4F3F-9ECD-5598DF5A0AFA}" dt="2025-09-12T16:41:56.832" v="370" actId="14100"/>
          <ac:spMkLst>
            <pc:docMk/>
            <pc:sldMk cId="1955970327" sldId="2138"/>
            <ac:spMk id="17" creationId="{6585B02A-FA44-9895-46F4-A7488697A8D1}"/>
          </ac:spMkLst>
        </pc:spChg>
        <pc:spChg chg="mod">
          <ac:chgData name="Aziz Son" userId="580cd572-d90e-4949-a296-229b64a6c7fc" providerId="ADAL" clId="{3DADAF3D-7890-4F3F-9ECD-5598DF5A0AFA}" dt="2025-09-12T16:58:22.661" v="508" actId="20577"/>
          <ac:spMkLst>
            <pc:docMk/>
            <pc:sldMk cId="1955970327" sldId="2138"/>
            <ac:spMk id="19" creationId="{F96A6E6A-C62F-2821-80DA-6FDFDFD61D04}"/>
          </ac:spMkLst>
        </pc:spChg>
      </pc:sldChg>
      <pc:sldChg chg="addSp modSp mod">
        <pc:chgData name="Aziz Son" userId="580cd572-d90e-4949-a296-229b64a6c7fc" providerId="ADAL" clId="{3DADAF3D-7890-4F3F-9ECD-5598DF5A0AFA}" dt="2025-09-12T16:59:38.992" v="542" actId="1076"/>
        <pc:sldMkLst>
          <pc:docMk/>
          <pc:sldMk cId="3850677837" sldId="2139"/>
        </pc:sldMkLst>
        <pc:spChg chg="add mod">
          <ac:chgData name="Aziz Son" userId="580cd572-d90e-4949-a296-229b64a6c7fc" providerId="ADAL" clId="{3DADAF3D-7890-4F3F-9ECD-5598DF5A0AFA}" dt="2025-09-12T16:59:38.992" v="542" actId="1076"/>
          <ac:spMkLst>
            <pc:docMk/>
            <pc:sldMk cId="3850677837" sldId="2139"/>
            <ac:spMk id="4" creationId="{3D945384-A665-C8C6-4667-5B4A92FD8DC4}"/>
          </ac:spMkLst>
        </pc:spChg>
      </pc:sldChg>
      <pc:sldChg chg="addSp delSp modSp mod">
        <pc:chgData name="Aziz Son" userId="580cd572-d90e-4949-a296-229b64a6c7fc" providerId="ADAL" clId="{3DADAF3D-7890-4F3F-9ECD-5598DF5A0AFA}" dt="2025-09-12T16:36:41.251" v="348" actId="478"/>
        <pc:sldMkLst>
          <pc:docMk/>
          <pc:sldMk cId="2538392710" sldId="2140"/>
        </pc:sldMkLst>
        <pc:spChg chg="mod">
          <ac:chgData name="Aziz Son" userId="580cd572-d90e-4949-a296-229b64a6c7fc" providerId="ADAL" clId="{3DADAF3D-7890-4F3F-9ECD-5598DF5A0AFA}" dt="2025-09-12T15:30:56.092" v="12" actId="26606"/>
          <ac:spMkLst>
            <pc:docMk/>
            <pc:sldMk cId="2538392710" sldId="2140"/>
            <ac:spMk id="2" creationId="{406FBEE4-C51A-A47A-1D41-8B5ECF15D890}"/>
          </ac:spMkLst>
        </pc:spChg>
        <pc:spChg chg="mod">
          <ac:chgData name="Aziz Son" userId="580cd572-d90e-4949-a296-229b64a6c7fc" providerId="ADAL" clId="{3DADAF3D-7890-4F3F-9ECD-5598DF5A0AFA}" dt="2025-09-12T15:30:56.092" v="12" actId="26606"/>
          <ac:spMkLst>
            <pc:docMk/>
            <pc:sldMk cId="2538392710" sldId="2140"/>
            <ac:spMk id="3" creationId="{C380F117-707D-E865-93B8-0C9569D4A030}"/>
          </ac:spMkLst>
        </pc:spChg>
        <pc:spChg chg="mod ord">
          <ac:chgData name="Aziz Son" userId="580cd572-d90e-4949-a296-229b64a6c7fc" providerId="ADAL" clId="{3DADAF3D-7890-4F3F-9ECD-5598DF5A0AFA}" dt="2025-09-12T15:30:56.092" v="12" actId="26606"/>
          <ac:spMkLst>
            <pc:docMk/>
            <pc:sldMk cId="2538392710" sldId="2140"/>
            <ac:spMk id="6" creationId="{219ED6AD-C468-D494-BB75-23027764DD4A}"/>
          </ac:spMkLst>
        </pc:spChg>
        <pc:spChg chg="add del mod">
          <ac:chgData name="Aziz Son" userId="580cd572-d90e-4949-a296-229b64a6c7fc" providerId="ADAL" clId="{3DADAF3D-7890-4F3F-9ECD-5598DF5A0AFA}" dt="2025-09-12T16:36:41.251" v="348" actId="478"/>
          <ac:spMkLst>
            <pc:docMk/>
            <pc:sldMk cId="2538392710" sldId="2140"/>
            <ac:spMk id="8" creationId="{F267B9EF-FB85-8D13-CF94-27DDDD69774A}"/>
          </ac:spMkLst>
        </pc:spChg>
        <pc:spChg chg="add del">
          <ac:chgData name="Aziz Son" userId="580cd572-d90e-4949-a296-229b64a6c7fc" providerId="ADAL" clId="{3DADAF3D-7890-4F3F-9ECD-5598DF5A0AFA}" dt="2025-09-12T15:30:56.084" v="11" actId="26606"/>
          <ac:spMkLst>
            <pc:docMk/>
            <pc:sldMk cId="2538392710" sldId="2140"/>
            <ac:spMk id="13" creationId="{85E22863-6FCD-E2B0-C7DE-78E67869FCB4}"/>
          </ac:spMkLst>
        </pc:spChg>
        <pc:spChg chg="add">
          <ac:chgData name="Aziz Son" userId="580cd572-d90e-4949-a296-229b64a6c7fc" providerId="ADAL" clId="{3DADAF3D-7890-4F3F-9ECD-5598DF5A0AFA}" dt="2025-09-12T15:30:56.092" v="12" actId="26606"/>
          <ac:spMkLst>
            <pc:docMk/>
            <pc:sldMk cId="2538392710" sldId="2140"/>
            <ac:spMk id="15" creationId="{625305BE-C5E4-9186-82BB-8BB4F3CAAF9B}"/>
          </ac:spMkLst>
        </pc:spChg>
        <pc:picChg chg="del">
          <ac:chgData name="Aziz Son" userId="580cd572-d90e-4949-a296-229b64a6c7fc" providerId="ADAL" clId="{3DADAF3D-7890-4F3F-9ECD-5598DF5A0AFA}" dt="2025-09-12T15:30:48.097" v="8" actId="478"/>
          <ac:picMkLst>
            <pc:docMk/>
            <pc:sldMk cId="2538392710" sldId="2140"/>
            <ac:picMk id="4" creationId="{F2207CCF-971D-571D-469F-4D9ABF29AEF9}"/>
          </ac:picMkLst>
        </pc:picChg>
        <pc:picChg chg="add mod">
          <ac:chgData name="Aziz Son" userId="580cd572-d90e-4949-a296-229b64a6c7fc" providerId="ADAL" clId="{3DADAF3D-7890-4F3F-9ECD-5598DF5A0AFA}" dt="2025-09-12T15:30:56.092" v="12" actId="26606"/>
          <ac:picMkLst>
            <pc:docMk/>
            <pc:sldMk cId="2538392710" sldId="2140"/>
            <ac:picMk id="7" creationId="{3D9606E2-2D29-811D-4C22-6A557B190F83}"/>
          </ac:picMkLst>
        </pc:picChg>
      </pc:sldChg>
      <pc:sldChg chg="modSp mod">
        <pc:chgData name="Aziz Son" userId="580cd572-d90e-4949-a296-229b64a6c7fc" providerId="ADAL" clId="{3DADAF3D-7890-4F3F-9ECD-5598DF5A0AFA}" dt="2025-09-12T16:11:45.966" v="125" actId="20577"/>
        <pc:sldMkLst>
          <pc:docMk/>
          <pc:sldMk cId="348628343" sldId="2141"/>
        </pc:sldMkLst>
        <pc:graphicFrameChg chg="modGraphic">
          <ac:chgData name="Aziz Son" userId="580cd572-d90e-4949-a296-229b64a6c7fc" providerId="ADAL" clId="{3DADAF3D-7890-4F3F-9ECD-5598DF5A0AFA}" dt="2025-09-12T16:11:45.966" v="125" actId="20577"/>
          <ac:graphicFrameMkLst>
            <pc:docMk/>
            <pc:sldMk cId="348628343" sldId="2141"/>
            <ac:graphicFrameMk id="8" creationId="{E64C4E09-D09D-A089-AEC7-CE2626924D0E}"/>
          </ac:graphicFrameMkLst>
        </pc:graphicFrameChg>
      </pc:sldChg>
      <pc:sldChg chg="addSp delSp modSp mod modClrScheme chgLayout">
        <pc:chgData name="Aziz Son" userId="580cd572-d90e-4949-a296-229b64a6c7fc" providerId="ADAL" clId="{3DADAF3D-7890-4F3F-9ECD-5598DF5A0AFA}" dt="2025-09-12T16:47:15.890" v="390" actId="20577"/>
        <pc:sldMkLst>
          <pc:docMk/>
          <pc:sldMk cId="1357112560" sldId="2142"/>
        </pc:sldMkLst>
        <pc:spChg chg="mod">
          <ac:chgData name="Aziz Son" userId="580cd572-d90e-4949-a296-229b64a6c7fc" providerId="ADAL" clId="{3DADAF3D-7890-4F3F-9ECD-5598DF5A0AFA}" dt="2025-09-12T16:47:15.890" v="390" actId="20577"/>
          <ac:spMkLst>
            <pc:docMk/>
            <pc:sldMk cId="1357112560" sldId="2142"/>
            <ac:spMk id="2" creationId="{195DF36E-45AC-9937-FE07-13C9D606192A}"/>
          </ac:spMkLst>
        </pc:spChg>
        <pc:spChg chg="mod">
          <ac:chgData name="Aziz Son" userId="580cd572-d90e-4949-a296-229b64a6c7fc" providerId="ADAL" clId="{3DADAF3D-7890-4F3F-9ECD-5598DF5A0AFA}" dt="2025-09-12T15:32:29.553" v="18" actId="26606"/>
          <ac:spMkLst>
            <pc:docMk/>
            <pc:sldMk cId="1357112560" sldId="2142"/>
            <ac:spMk id="3" creationId="{D8782F67-E71C-9306-D99F-4BB95E21B4CC}"/>
          </ac:spMkLst>
        </pc:spChg>
        <pc:spChg chg="mod">
          <ac:chgData name="Aziz Son" userId="580cd572-d90e-4949-a296-229b64a6c7fc" providerId="ADAL" clId="{3DADAF3D-7890-4F3F-9ECD-5598DF5A0AFA}" dt="2025-09-12T16:42:30.576" v="373" actId="20577"/>
          <ac:spMkLst>
            <pc:docMk/>
            <pc:sldMk cId="1357112560" sldId="2142"/>
            <ac:spMk id="5" creationId="{E219961F-2971-4392-0224-D009132EB476}"/>
          </ac:spMkLst>
        </pc:spChg>
        <pc:spChg chg="ord">
          <ac:chgData name="Aziz Son" userId="580cd572-d90e-4949-a296-229b64a6c7fc" providerId="ADAL" clId="{3DADAF3D-7890-4F3F-9ECD-5598DF5A0AFA}" dt="2025-09-12T15:32:29.553" v="18" actId="26606"/>
          <ac:spMkLst>
            <pc:docMk/>
            <pc:sldMk cId="1357112560" sldId="2142"/>
            <ac:spMk id="9" creationId="{A6CF71F1-0044-2E49-CBBA-9F4E2E8D85CE}"/>
          </ac:spMkLst>
        </pc:spChg>
        <pc:spChg chg="add del mod">
          <ac:chgData name="Aziz Son" userId="580cd572-d90e-4949-a296-229b64a6c7fc" providerId="ADAL" clId="{3DADAF3D-7890-4F3F-9ECD-5598DF5A0AFA}" dt="2025-09-12T15:32:29.553" v="18" actId="26606"/>
          <ac:spMkLst>
            <pc:docMk/>
            <pc:sldMk cId="1357112560" sldId="2142"/>
            <ac:spMk id="16" creationId="{8D6F3E4E-1DB3-CBD5-C139-D15136E9A040}"/>
          </ac:spMkLst>
        </pc:spChg>
        <pc:picChg chg="mod">
          <ac:chgData name="Aziz Son" userId="580cd572-d90e-4949-a296-229b64a6c7fc" providerId="ADAL" clId="{3DADAF3D-7890-4F3F-9ECD-5598DF5A0AFA}" dt="2025-09-12T15:32:29.553" v="18" actId="26606"/>
          <ac:picMkLst>
            <pc:docMk/>
            <pc:sldMk cId="1357112560" sldId="2142"/>
            <ac:picMk id="11" creationId="{A5AF5115-70D8-13E7-E752-F09FBB4A665B}"/>
          </ac:picMkLst>
        </pc:picChg>
      </pc:sldChg>
      <pc:sldChg chg="delSp modSp mod">
        <pc:chgData name="Aziz Son" userId="580cd572-d90e-4949-a296-229b64a6c7fc" providerId="ADAL" clId="{3DADAF3D-7890-4F3F-9ECD-5598DF5A0AFA}" dt="2025-09-12T16:47:11.524" v="389" actId="20577"/>
        <pc:sldMkLst>
          <pc:docMk/>
          <pc:sldMk cId="257161050" sldId="2143"/>
        </pc:sldMkLst>
        <pc:spChg chg="mod">
          <ac:chgData name="Aziz Son" userId="580cd572-d90e-4949-a296-229b64a6c7fc" providerId="ADAL" clId="{3DADAF3D-7890-4F3F-9ECD-5598DF5A0AFA}" dt="2025-09-12T16:47:11.524" v="389" actId="20577"/>
          <ac:spMkLst>
            <pc:docMk/>
            <pc:sldMk cId="257161050" sldId="2143"/>
            <ac:spMk id="2" creationId="{F5A3F8D6-A618-FCBA-6058-6586C6EADE2C}"/>
          </ac:spMkLst>
        </pc:spChg>
        <pc:spChg chg="mod">
          <ac:chgData name="Aziz Son" userId="580cd572-d90e-4949-a296-229b64a6c7fc" providerId="ADAL" clId="{3DADAF3D-7890-4F3F-9ECD-5598DF5A0AFA}" dt="2025-09-12T16:36:06.456" v="347" actId="20577"/>
          <ac:spMkLst>
            <pc:docMk/>
            <pc:sldMk cId="257161050" sldId="2143"/>
            <ac:spMk id="5" creationId="{BDC70F9A-8992-5B09-8FF7-206D2B3E4DCB}"/>
          </ac:spMkLst>
        </pc:spChg>
        <pc:spChg chg="del mod">
          <ac:chgData name="Aziz Son" userId="580cd572-d90e-4949-a296-229b64a6c7fc" providerId="ADAL" clId="{3DADAF3D-7890-4F3F-9ECD-5598DF5A0AFA}" dt="2025-09-12T16:33:23.914" v="291" actId="478"/>
          <ac:spMkLst>
            <pc:docMk/>
            <pc:sldMk cId="257161050" sldId="2143"/>
            <ac:spMk id="7" creationId="{E7B85676-A8A6-D32E-2814-5818FB52E7F3}"/>
          </ac:spMkLst>
        </pc:spChg>
        <pc:picChg chg="mod">
          <ac:chgData name="Aziz Son" userId="580cd572-d90e-4949-a296-229b64a6c7fc" providerId="ADAL" clId="{3DADAF3D-7890-4F3F-9ECD-5598DF5A0AFA}" dt="2025-09-12T16:33:17.338" v="290" actId="14826"/>
          <ac:picMkLst>
            <pc:docMk/>
            <pc:sldMk cId="257161050" sldId="2143"/>
            <ac:picMk id="6" creationId="{4C0EBA4D-CA72-786C-B862-8276FAD89CBE}"/>
          </ac:picMkLst>
        </pc:picChg>
      </pc:sldChg>
      <pc:sldChg chg="modSp add mod">
        <pc:chgData name="Aziz Son" userId="580cd572-d90e-4949-a296-229b64a6c7fc" providerId="ADAL" clId="{3DADAF3D-7890-4F3F-9ECD-5598DF5A0AFA}" dt="2025-09-12T16:48:53.575" v="394" actId="1076"/>
        <pc:sldMkLst>
          <pc:docMk/>
          <pc:sldMk cId="490272946" sldId="2144"/>
        </pc:sldMkLst>
        <pc:spChg chg="mod">
          <ac:chgData name="Aziz Son" userId="580cd572-d90e-4949-a296-229b64a6c7fc" providerId="ADAL" clId="{3DADAF3D-7890-4F3F-9ECD-5598DF5A0AFA}" dt="2025-09-12T16:48:53.575" v="394" actId="1076"/>
          <ac:spMkLst>
            <pc:docMk/>
            <pc:sldMk cId="490272946" sldId="2144"/>
            <ac:spMk id="5" creationId="{3DC83B8B-7397-C090-B581-041CE2192D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0EFDC-4328-46C0-B300-40FCAB9EAC6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9119A78-4B6C-47F0-96C9-1BE47F3D22D4}">
      <dgm:prSet/>
      <dgm:spPr/>
      <dgm:t>
        <a:bodyPr/>
        <a:lstStyle/>
        <a:p>
          <a:r>
            <a:rPr lang="en-GB" b="1"/>
            <a:t>Informal sectors: </a:t>
          </a:r>
          <a:r>
            <a:rPr lang="en-GB"/>
            <a:t>Identifications of the taxpayers, assessment of the tax base, </a:t>
          </a:r>
          <a:endParaRPr lang="en-US"/>
        </a:p>
      </dgm:t>
    </dgm:pt>
    <dgm:pt modelId="{FD288F6E-6CAA-44E8-ABC0-2E924C72463F}" type="parTrans" cxnId="{94917471-F368-4F36-ADDC-27D126632021}">
      <dgm:prSet/>
      <dgm:spPr/>
      <dgm:t>
        <a:bodyPr/>
        <a:lstStyle/>
        <a:p>
          <a:endParaRPr lang="en-US"/>
        </a:p>
      </dgm:t>
    </dgm:pt>
    <dgm:pt modelId="{BDADC4AE-D34C-4BD0-A732-F972954A9767}" type="sibTrans" cxnId="{94917471-F368-4F36-ADDC-27D126632021}">
      <dgm:prSet/>
      <dgm:spPr/>
      <dgm:t>
        <a:bodyPr/>
        <a:lstStyle/>
        <a:p>
          <a:endParaRPr lang="en-US"/>
        </a:p>
      </dgm:t>
    </dgm:pt>
    <dgm:pt modelId="{B2DC7356-2DFC-42A0-9837-756F7DF7FC66}">
      <dgm:prSet/>
      <dgm:spPr/>
      <dgm:t>
        <a:bodyPr/>
        <a:lstStyle/>
        <a:p>
          <a:r>
            <a:rPr lang="en-GB" b="1"/>
            <a:t>Related entities: </a:t>
          </a:r>
          <a:r>
            <a:rPr lang="en-GB"/>
            <a:t>Tax structuring, Transfer pricing</a:t>
          </a:r>
          <a:endParaRPr lang="en-US"/>
        </a:p>
      </dgm:t>
    </dgm:pt>
    <dgm:pt modelId="{81576734-309B-44E2-967B-2F23CACECE1D}" type="parTrans" cxnId="{0A0EF125-818A-4431-A0C4-C9A1E45B1DA4}">
      <dgm:prSet/>
      <dgm:spPr/>
      <dgm:t>
        <a:bodyPr/>
        <a:lstStyle/>
        <a:p>
          <a:endParaRPr lang="en-US"/>
        </a:p>
      </dgm:t>
    </dgm:pt>
    <dgm:pt modelId="{1F1F2206-D1D4-4BBF-B868-20E2D54CCF5D}" type="sibTrans" cxnId="{0A0EF125-818A-4431-A0C4-C9A1E45B1DA4}">
      <dgm:prSet/>
      <dgm:spPr/>
      <dgm:t>
        <a:bodyPr/>
        <a:lstStyle/>
        <a:p>
          <a:endParaRPr lang="en-US"/>
        </a:p>
      </dgm:t>
    </dgm:pt>
    <dgm:pt modelId="{9FCE3251-90BF-405F-A07D-FE7A9C5BA4BA}">
      <dgm:prSet/>
      <dgm:spPr/>
      <dgm:t>
        <a:bodyPr/>
        <a:lstStyle/>
        <a:p>
          <a:r>
            <a:rPr lang="en-GB" b="1"/>
            <a:t>Outbound payments: </a:t>
          </a:r>
          <a:r>
            <a:rPr lang="en-GB"/>
            <a:t>B2C service providers, (automated) digitalized services  </a:t>
          </a:r>
          <a:endParaRPr lang="en-US"/>
        </a:p>
      </dgm:t>
    </dgm:pt>
    <dgm:pt modelId="{EAAA50FC-8102-4E42-95AD-62985EC97664}" type="parTrans" cxnId="{84B001B4-053A-47EA-8AAA-190A07E89718}">
      <dgm:prSet/>
      <dgm:spPr/>
      <dgm:t>
        <a:bodyPr/>
        <a:lstStyle/>
        <a:p>
          <a:endParaRPr lang="en-US"/>
        </a:p>
      </dgm:t>
    </dgm:pt>
    <dgm:pt modelId="{ECF261C8-4360-4910-BB8D-789675151E5C}" type="sibTrans" cxnId="{84B001B4-053A-47EA-8AAA-190A07E89718}">
      <dgm:prSet/>
      <dgm:spPr/>
      <dgm:t>
        <a:bodyPr/>
        <a:lstStyle/>
        <a:p>
          <a:endParaRPr lang="en-US"/>
        </a:p>
      </dgm:t>
    </dgm:pt>
    <dgm:pt modelId="{243B17BA-DABC-47A9-963C-79FCD1E123B3}" type="pres">
      <dgm:prSet presAssocID="{F090EFDC-4328-46C0-B300-40FCAB9EAC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3A9B12-2A4C-4130-8C51-B11E612ED2B6}" type="pres">
      <dgm:prSet presAssocID="{09119A78-4B6C-47F0-96C9-1BE47F3D22D4}" presName="hierRoot1" presStyleCnt="0"/>
      <dgm:spPr/>
    </dgm:pt>
    <dgm:pt modelId="{A72CD4D4-E112-4FF1-B1F4-F774BA70465D}" type="pres">
      <dgm:prSet presAssocID="{09119A78-4B6C-47F0-96C9-1BE47F3D22D4}" presName="composite" presStyleCnt="0"/>
      <dgm:spPr/>
    </dgm:pt>
    <dgm:pt modelId="{EDFEBACC-167F-4700-B3EC-0BBC71F34A83}" type="pres">
      <dgm:prSet presAssocID="{09119A78-4B6C-47F0-96C9-1BE47F3D22D4}" presName="background" presStyleLbl="node0" presStyleIdx="0" presStyleCnt="3"/>
      <dgm:spPr/>
    </dgm:pt>
    <dgm:pt modelId="{D0B2A7BD-499E-42DA-8FC0-B1E293998349}" type="pres">
      <dgm:prSet presAssocID="{09119A78-4B6C-47F0-96C9-1BE47F3D22D4}" presName="text" presStyleLbl="fgAcc0" presStyleIdx="0" presStyleCnt="3">
        <dgm:presLayoutVars>
          <dgm:chPref val="3"/>
        </dgm:presLayoutVars>
      </dgm:prSet>
      <dgm:spPr/>
    </dgm:pt>
    <dgm:pt modelId="{30310279-5D10-4223-9A29-E431B9C5A1A8}" type="pres">
      <dgm:prSet presAssocID="{09119A78-4B6C-47F0-96C9-1BE47F3D22D4}" presName="hierChild2" presStyleCnt="0"/>
      <dgm:spPr/>
    </dgm:pt>
    <dgm:pt modelId="{41814158-FF58-43E4-9C73-1BCB3E05D8B2}" type="pres">
      <dgm:prSet presAssocID="{B2DC7356-2DFC-42A0-9837-756F7DF7FC66}" presName="hierRoot1" presStyleCnt="0"/>
      <dgm:spPr/>
    </dgm:pt>
    <dgm:pt modelId="{5B53FE5C-F78D-409F-8E0B-02A7ED5577DC}" type="pres">
      <dgm:prSet presAssocID="{B2DC7356-2DFC-42A0-9837-756F7DF7FC66}" presName="composite" presStyleCnt="0"/>
      <dgm:spPr/>
    </dgm:pt>
    <dgm:pt modelId="{990A5AE8-CF43-4F2A-B791-2E70F9789119}" type="pres">
      <dgm:prSet presAssocID="{B2DC7356-2DFC-42A0-9837-756F7DF7FC66}" presName="background" presStyleLbl="node0" presStyleIdx="1" presStyleCnt="3"/>
      <dgm:spPr/>
    </dgm:pt>
    <dgm:pt modelId="{DD270AFF-7306-4DE0-AE2E-DD8B50FB2747}" type="pres">
      <dgm:prSet presAssocID="{B2DC7356-2DFC-42A0-9837-756F7DF7FC66}" presName="text" presStyleLbl="fgAcc0" presStyleIdx="1" presStyleCnt="3">
        <dgm:presLayoutVars>
          <dgm:chPref val="3"/>
        </dgm:presLayoutVars>
      </dgm:prSet>
      <dgm:spPr/>
    </dgm:pt>
    <dgm:pt modelId="{4493C151-FB3B-4A75-98C9-07C337E77C40}" type="pres">
      <dgm:prSet presAssocID="{B2DC7356-2DFC-42A0-9837-756F7DF7FC66}" presName="hierChild2" presStyleCnt="0"/>
      <dgm:spPr/>
    </dgm:pt>
    <dgm:pt modelId="{E830F898-64E9-421D-B719-49A41A859E8C}" type="pres">
      <dgm:prSet presAssocID="{9FCE3251-90BF-405F-A07D-FE7A9C5BA4BA}" presName="hierRoot1" presStyleCnt="0"/>
      <dgm:spPr/>
    </dgm:pt>
    <dgm:pt modelId="{70716F7D-6C3E-4CD6-898F-B0CB527911FD}" type="pres">
      <dgm:prSet presAssocID="{9FCE3251-90BF-405F-A07D-FE7A9C5BA4BA}" presName="composite" presStyleCnt="0"/>
      <dgm:spPr/>
    </dgm:pt>
    <dgm:pt modelId="{A43D8BE7-C5EB-4007-B7BF-1198FD2D471C}" type="pres">
      <dgm:prSet presAssocID="{9FCE3251-90BF-405F-A07D-FE7A9C5BA4BA}" presName="background" presStyleLbl="node0" presStyleIdx="2" presStyleCnt="3"/>
      <dgm:spPr/>
    </dgm:pt>
    <dgm:pt modelId="{0C38604A-6E83-4973-8E57-339F14AC573C}" type="pres">
      <dgm:prSet presAssocID="{9FCE3251-90BF-405F-A07D-FE7A9C5BA4BA}" presName="text" presStyleLbl="fgAcc0" presStyleIdx="2" presStyleCnt="3">
        <dgm:presLayoutVars>
          <dgm:chPref val="3"/>
        </dgm:presLayoutVars>
      </dgm:prSet>
      <dgm:spPr/>
    </dgm:pt>
    <dgm:pt modelId="{254B07C3-3410-4C5C-9306-CF906D51AC9B}" type="pres">
      <dgm:prSet presAssocID="{9FCE3251-90BF-405F-A07D-FE7A9C5BA4BA}" presName="hierChild2" presStyleCnt="0"/>
      <dgm:spPr/>
    </dgm:pt>
  </dgm:ptLst>
  <dgm:cxnLst>
    <dgm:cxn modelId="{0A0EF125-818A-4431-A0C4-C9A1E45B1DA4}" srcId="{F090EFDC-4328-46C0-B300-40FCAB9EAC66}" destId="{B2DC7356-2DFC-42A0-9837-756F7DF7FC66}" srcOrd="1" destOrd="0" parTransId="{81576734-309B-44E2-967B-2F23CACECE1D}" sibTransId="{1F1F2206-D1D4-4BBF-B868-20E2D54CCF5D}"/>
    <dgm:cxn modelId="{E2BF3556-9FCE-484A-B63C-565E2F17F987}" type="presOf" srcId="{F090EFDC-4328-46C0-B300-40FCAB9EAC66}" destId="{243B17BA-DABC-47A9-963C-79FCD1E123B3}" srcOrd="0" destOrd="0" presId="urn:microsoft.com/office/officeart/2005/8/layout/hierarchy1"/>
    <dgm:cxn modelId="{B10E5F5D-0E14-4C7C-8D13-CC5F1D9DD8B4}" type="presOf" srcId="{9FCE3251-90BF-405F-A07D-FE7A9C5BA4BA}" destId="{0C38604A-6E83-4973-8E57-339F14AC573C}" srcOrd="0" destOrd="0" presId="urn:microsoft.com/office/officeart/2005/8/layout/hierarchy1"/>
    <dgm:cxn modelId="{94917471-F368-4F36-ADDC-27D126632021}" srcId="{F090EFDC-4328-46C0-B300-40FCAB9EAC66}" destId="{09119A78-4B6C-47F0-96C9-1BE47F3D22D4}" srcOrd="0" destOrd="0" parTransId="{FD288F6E-6CAA-44E8-ABC0-2E924C72463F}" sibTransId="{BDADC4AE-D34C-4BD0-A732-F972954A9767}"/>
    <dgm:cxn modelId="{84B001B4-053A-47EA-8AAA-190A07E89718}" srcId="{F090EFDC-4328-46C0-B300-40FCAB9EAC66}" destId="{9FCE3251-90BF-405F-A07D-FE7A9C5BA4BA}" srcOrd="2" destOrd="0" parTransId="{EAAA50FC-8102-4E42-95AD-62985EC97664}" sibTransId="{ECF261C8-4360-4910-BB8D-789675151E5C}"/>
    <dgm:cxn modelId="{01807BD6-F8FE-4865-9EE9-03F9C3B6066A}" type="presOf" srcId="{B2DC7356-2DFC-42A0-9837-756F7DF7FC66}" destId="{DD270AFF-7306-4DE0-AE2E-DD8B50FB2747}" srcOrd="0" destOrd="0" presId="urn:microsoft.com/office/officeart/2005/8/layout/hierarchy1"/>
    <dgm:cxn modelId="{CF6E92DB-2706-4C09-BFD1-5DC20A9ED065}" type="presOf" srcId="{09119A78-4B6C-47F0-96C9-1BE47F3D22D4}" destId="{D0B2A7BD-499E-42DA-8FC0-B1E293998349}" srcOrd="0" destOrd="0" presId="urn:microsoft.com/office/officeart/2005/8/layout/hierarchy1"/>
    <dgm:cxn modelId="{34045B64-6E97-4790-ADEB-A92A7C7C027B}" type="presParOf" srcId="{243B17BA-DABC-47A9-963C-79FCD1E123B3}" destId="{883A9B12-2A4C-4130-8C51-B11E612ED2B6}" srcOrd="0" destOrd="0" presId="urn:microsoft.com/office/officeart/2005/8/layout/hierarchy1"/>
    <dgm:cxn modelId="{FCFE1D18-5015-43E7-ADF1-653744C09C68}" type="presParOf" srcId="{883A9B12-2A4C-4130-8C51-B11E612ED2B6}" destId="{A72CD4D4-E112-4FF1-B1F4-F774BA70465D}" srcOrd="0" destOrd="0" presId="urn:microsoft.com/office/officeart/2005/8/layout/hierarchy1"/>
    <dgm:cxn modelId="{09DC237A-D0CC-46AE-954B-7BCD26F2B0C1}" type="presParOf" srcId="{A72CD4D4-E112-4FF1-B1F4-F774BA70465D}" destId="{EDFEBACC-167F-4700-B3EC-0BBC71F34A83}" srcOrd="0" destOrd="0" presId="urn:microsoft.com/office/officeart/2005/8/layout/hierarchy1"/>
    <dgm:cxn modelId="{7D7861AC-5503-4606-BAEF-0EA352C3BE5E}" type="presParOf" srcId="{A72CD4D4-E112-4FF1-B1F4-F774BA70465D}" destId="{D0B2A7BD-499E-42DA-8FC0-B1E293998349}" srcOrd="1" destOrd="0" presId="urn:microsoft.com/office/officeart/2005/8/layout/hierarchy1"/>
    <dgm:cxn modelId="{9F081C9E-B5C9-4B98-BDD6-40EF32A63D6C}" type="presParOf" srcId="{883A9B12-2A4C-4130-8C51-B11E612ED2B6}" destId="{30310279-5D10-4223-9A29-E431B9C5A1A8}" srcOrd="1" destOrd="0" presId="urn:microsoft.com/office/officeart/2005/8/layout/hierarchy1"/>
    <dgm:cxn modelId="{46480B09-0BB9-4748-A082-EB2122CB51B6}" type="presParOf" srcId="{243B17BA-DABC-47A9-963C-79FCD1E123B3}" destId="{41814158-FF58-43E4-9C73-1BCB3E05D8B2}" srcOrd="1" destOrd="0" presId="urn:microsoft.com/office/officeart/2005/8/layout/hierarchy1"/>
    <dgm:cxn modelId="{EAAC2FAB-CB38-42FB-9597-CD400963BA8B}" type="presParOf" srcId="{41814158-FF58-43E4-9C73-1BCB3E05D8B2}" destId="{5B53FE5C-F78D-409F-8E0B-02A7ED5577DC}" srcOrd="0" destOrd="0" presId="urn:microsoft.com/office/officeart/2005/8/layout/hierarchy1"/>
    <dgm:cxn modelId="{83E94B04-B410-4833-8BC7-830ABF32E88A}" type="presParOf" srcId="{5B53FE5C-F78D-409F-8E0B-02A7ED5577DC}" destId="{990A5AE8-CF43-4F2A-B791-2E70F9789119}" srcOrd="0" destOrd="0" presId="urn:microsoft.com/office/officeart/2005/8/layout/hierarchy1"/>
    <dgm:cxn modelId="{E7A670E3-DB08-4A07-A217-8692E0545CA5}" type="presParOf" srcId="{5B53FE5C-F78D-409F-8E0B-02A7ED5577DC}" destId="{DD270AFF-7306-4DE0-AE2E-DD8B50FB2747}" srcOrd="1" destOrd="0" presId="urn:microsoft.com/office/officeart/2005/8/layout/hierarchy1"/>
    <dgm:cxn modelId="{70574E41-AF83-4E46-9289-3BB42E27CFDB}" type="presParOf" srcId="{41814158-FF58-43E4-9C73-1BCB3E05D8B2}" destId="{4493C151-FB3B-4A75-98C9-07C337E77C40}" srcOrd="1" destOrd="0" presId="urn:microsoft.com/office/officeart/2005/8/layout/hierarchy1"/>
    <dgm:cxn modelId="{21EEF275-404E-48F6-980C-C1569F3A6541}" type="presParOf" srcId="{243B17BA-DABC-47A9-963C-79FCD1E123B3}" destId="{E830F898-64E9-421D-B719-49A41A859E8C}" srcOrd="2" destOrd="0" presId="urn:microsoft.com/office/officeart/2005/8/layout/hierarchy1"/>
    <dgm:cxn modelId="{30AEF63A-C96C-4C91-8E6E-BD07074C6C40}" type="presParOf" srcId="{E830F898-64E9-421D-B719-49A41A859E8C}" destId="{70716F7D-6C3E-4CD6-898F-B0CB527911FD}" srcOrd="0" destOrd="0" presId="urn:microsoft.com/office/officeart/2005/8/layout/hierarchy1"/>
    <dgm:cxn modelId="{F3B8DDDC-DB00-4FDF-A91A-EFBA96AEA992}" type="presParOf" srcId="{70716F7D-6C3E-4CD6-898F-B0CB527911FD}" destId="{A43D8BE7-C5EB-4007-B7BF-1198FD2D471C}" srcOrd="0" destOrd="0" presId="urn:microsoft.com/office/officeart/2005/8/layout/hierarchy1"/>
    <dgm:cxn modelId="{BDAEA488-B3C9-4B11-9089-DADC76CCBF64}" type="presParOf" srcId="{70716F7D-6C3E-4CD6-898F-B0CB527911FD}" destId="{0C38604A-6E83-4973-8E57-339F14AC573C}" srcOrd="1" destOrd="0" presId="urn:microsoft.com/office/officeart/2005/8/layout/hierarchy1"/>
    <dgm:cxn modelId="{A7DEF1A1-82FA-4266-8F0F-CEA1090C6FA7}" type="presParOf" srcId="{E830F898-64E9-421D-B719-49A41A859E8C}" destId="{254B07C3-3410-4C5C-9306-CF906D51AC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795E0-5B18-4A05-A9C9-A862464559D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DC0E015-A0C1-4326-B347-F1338830A5A0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Inadequate (digital) Infrastructure</a:t>
          </a:r>
          <a:endParaRPr lang="en-US" dirty="0"/>
        </a:p>
      </dgm:t>
    </dgm:pt>
    <dgm:pt modelId="{2C32B642-4505-4E5E-A8F1-F4EDE3FC1A16}" type="parTrans" cxnId="{6BCAA27C-1D32-49A4-B36D-112624D04BE9}">
      <dgm:prSet/>
      <dgm:spPr/>
      <dgm:t>
        <a:bodyPr/>
        <a:lstStyle/>
        <a:p>
          <a:endParaRPr lang="en-US"/>
        </a:p>
      </dgm:t>
    </dgm:pt>
    <dgm:pt modelId="{F2D7E5F3-96C8-4593-A4F1-7DD4F84BBEE6}" type="sibTrans" cxnId="{6BCAA27C-1D32-49A4-B36D-112624D04BE9}">
      <dgm:prSet/>
      <dgm:spPr/>
      <dgm:t>
        <a:bodyPr/>
        <a:lstStyle/>
        <a:p>
          <a:endParaRPr lang="en-US"/>
        </a:p>
      </dgm:t>
    </dgm:pt>
    <dgm:pt modelId="{8662695E-9BF6-4C2E-98A3-6B35EBFB579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Poor or unreliable (e-) filing systems.</a:t>
          </a:r>
        </a:p>
      </dgm:t>
    </dgm:pt>
    <dgm:pt modelId="{48859C83-E034-4AE2-88FD-B5D40EE522F7}" type="parTrans" cxnId="{FF142BF9-683C-4087-9FF9-6F23A1DDCB82}">
      <dgm:prSet/>
      <dgm:spPr/>
      <dgm:t>
        <a:bodyPr/>
        <a:lstStyle/>
        <a:p>
          <a:endParaRPr lang="en-US"/>
        </a:p>
      </dgm:t>
    </dgm:pt>
    <dgm:pt modelId="{EE6C6646-DB52-4137-8B35-B3C388A1F172}" type="sibTrans" cxnId="{FF142BF9-683C-4087-9FF9-6F23A1DDCB82}">
      <dgm:prSet/>
      <dgm:spPr/>
      <dgm:t>
        <a:bodyPr/>
        <a:lstStyle/>
        <a:p>
          <a:endParaRPr lang="en-US"/>
        </a:p>
      </dgm:t>
    </dgm:pt>
    <dgm:pt modelId="{49B395B7-82A3-4E1A-B683-7574CCCFC11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Lack of mobile-friendly platforms or offline support for rural taxpayers.</a:t>
          </a:r>
        </a:p>
      </dgm:t>
    </dgm:pt>
    <dgm:pt modelId="{0D2B1493-34BD-4C7D-9951-CB000A99899F}" type="parTrans" cxnId="{D7D451D8-1ED1-4090-9C2F-287D67847E7F}">
      <dgm:prSet/>
      <dgm:spPr/>
      <dgm:t>
        <a:bodyPr/>
        <a:lstStyle/>
        <a:p>
          <a:endParaRPr lang="en-US"/>
        </a:p>
      </dgm:t>
    </dgm:pt>
    <dgm:pt modelId="{1E5F5B81-3B7A-49A2-B717-268355EA23EC}" type="sibTrans" cxnId="{D7D451D8-1ED1-4090-9C2F-287D67847E7F}">
      <dgm:prSet/>
      <dgm:spPr/>
      <dgm:t>
        <a:bodyPr/>
        <a:lstStyle/>
        <a:p>
          <a:endParaRPr lang="en-US"/>
        </a:p>
      </dgm:t>
    </dgm:pt>
    <dgm:pt modelId="{F74DF373-4983-482E-8787-6B204514287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Limited integration between different government departments or databases.</a:t>
          </a:r>
        </a:p>
      </dgm:t>
    </dgm:pt>
    <dgm:pt modelId="{DF4BB93D-0CA2-44AF-984F-FA5D66BF4746}" type="parTrans" cxnId="{4ADE26F1-9E66-44A5-9AB6-DE5512E7DF1C}">
      <dgm:prSet/>
      <dgm:spPr/>
      <dgm:t>
        <a:bodyPr/>
        <a:lstStyle/>
        <a:p>
          <a:endParaRPr lang="en-US"/>
        </a:p>
      </dgm:t>
    </dgm:pt>
    <dgm:pt modelId="{614FFE8C-9039-497F-B398-52012624AAAC}" type="sibTrans" cxnId="{4ADE26F1-9E66-44A5-9AB6-DE5512E7DF1C}">
      <dgm:prSet/>
      <dgm:spPr/>
      <dgm:t>
        <a:bodyPr/>
        <a:lstStyle/>
        <a:p>
          <a:endParaRPr lang="en-US"/>
        </a:p>
      </dgm:t>
    </dgm:pt>
    <dgm:pt modelId="{E492B105-1353-449C-9EB2-CB61494A48DB}">
      <dgm:prSet/>
      <dgm:spPr/>
      <dgm:t>
        <a:bodyPr/>
        <a:lstStyle/>
        <a:p>
          <a:r>
            <a:rPr lang="en-US" b="1"/>
            <a:t>Inconsistent Enforcement</a:t>
          </a:r>
          <a:endParaRPr lang="en-US"/>
        </a:p>
      </dgm:t>
    </dgm:pt>
    <dgm:pt modelId="{343EFAB1-310B-4D78-8B46-9C25FDEE1F21}" type="parTrans" cxnId="{203DF38B-CA9C-44AE-BA79-23CADAC43160}">
      <dgm:prSet/>
      <dgm:spPr/>
      <dgm:t>
        <a:bodyPr/>
        <a:lstStyle/>
        <a:p>
          <a:endParaRPr lang="en-US"/>
        </a:p>
      </dgm:t>
    </dgm:pt>
    <dgm:pt modelId="{C439846A-0661-4E88-B9FB-F97D1C5ED512}" type="sibTrans" cxnId="{203DF38B-CA9C-44AE-BA79-23CADAC43160}">
      <dgm:prSet/>
      <dgm:spPr/>
      <dgm:t>
        <a:bodyPr/>
        <a:lstStyle/>
        <a:p>
          <a:endParaRPr lang="en-US"/>
        </a:p>
      </dgm:t>
    </dgm:pt>
    <dgm:pt modelId="{69F0DEB5-76C6-4131-8FF7-2C52D732E4F5}">
      <dgm:prSet/>
      <dgm:spPr/>
      <dgm:t>
        <a:bodyPr/>
        <a:lstStyle/>
        <a:p>
          <a:r>
            <a:rPr lang="en-US" dirty="0"/>
            <a:t>Some taxpayers are aggressively audited while others go unchecked.</a:t>
          </a:r>
        </a:p>
      </dgm:t>
    </dgm:pt>
    <dgm:pt modelId="{316A9CCD-FF02-4A4F-9BE0-39B3F2136EE9}" type="parTrans" cxnId="{E2EDB3AA-8658-43A6-9D63-7B9F5B5279C8}">
      <dgm:prSet/>
      <dgm:spPr/>
      <dgm:t>
        <a:bodyPr/>
        <a:lstStyle/>
        <a:p>
          <a:endParaRPr lang="en-US"/>
        </a:p>
      </dgm:t>
    </dgm:pt>
    <dgm:pt modelId="{DE36ECAD-AD6B-4414-AF12-8872686146B8}" type="sibTrans" cxnId="{E2EDB3AA-8658-43A6-9D63-7B9F5B5279C8}">
      <dgm:prSet/>
      <dgm:spPr/>
      <dgm:t>
        <a:bodyPr/>
        <a:lstStyle/>
        <a:p>
          <a:endParaRPr lang="en-US"/>
        </a:p>
      </dgm:t>
    </dgm:pt>
    <dgm:pt modelId="{5B14BBB7-604A-48AD-8F0A-C6CD048EC4B3}">
      <dgm:prSet/>
      <dgm:spPr/>
      <dgm:t>
        <a:bodyPr/>
        <a:lstStyle/>
        <a:p>
          <a:r>
            <a:rPr lang="en-US"/>
            <a:t>Large businesses or politically connected individuals may receive favorable treatment.</a:t>
          </a:r>
        </a:p>
      </dgm:t>
    </dgm:pt>
    <dgm:pt modelId="{44296CC2-A392-4D1C-854F-0843C73B0D4A}" type="parTrans" cxnId="{37C441A5-32D6-4141-9CB0-F3B4DAC5772D}">
      <dgm:prSet/>
      <dgm:spPr/>
      <dgm:t>
        <a:bodyPr/>
        <a:lstStyle/>
        <a:p>
          <a:endParaRPr lang="en-US"/>
        </a:p>
      </dgm:t>
    </dgm:pt>
    <dgm:pt modelId="{5E775EC0-9DBC-4BE5-B6DB-328D6707BAD9}" type="sibTrans" cxnId="{37C441A5-32D6-4141-9CB0-F3B4DAC5772D}">
      <dgm:prSet/>
      <dgm:spPr/>
      <dgm:t>
        <a:bodyPr/>
        <a:lstStyle/>
        <a:p>
          <a:endParaRPr lang="en-US"/>
        </a:p>
      </dgm:t>
    </dgm:pt>
    <dgm:pt modelId="{E22A3A48-5231-40DF-8B6A-8CE305C2A385}">
      <dgm:prSet/>
      <dgm:spPr/>
      <dgm:t>
        <a:bodyPr/>
        <a:lstStyle/>
        <a:p>
          <a:r>
            <a:rPr lang="en-US" dirty="0"/>
            <a:t>Perception of </a:t>
          </a:r>
          <a:r>
            <a:rPr lang="en-US" b="0" dirty="0"/>
            <a:t>unfairness</a:t>
          </a:r>
          <a:r>
            <a:rPr lang="en-US" dirty="0"/>
            <a:t>, reducing willingness to comply voluntarily</a:t>
          </a:r>
        </a:p>
      </dgm:t>
    </dgm:pt>
    <dgm:pt modelId="{B1A6C39C-FE7D-403F-92D8-398F3FA9C22B}" type="parTrans" cxnId="{22D0DE01-B996-42E1-BA21-B88121682851}">
      <dgm:prSet/>
      <dgm:spPr/>
      <dgm:t>
        <a:bodyPr/>
        <a:lstStyle/>
        <a:p>
          <a:endParaRPr lang="en-US"/>
        </a:p>
      </dgm:t>
    </dgm:pt>
    <dgm:pt modelId="{59E8194C-2E66-44CB-A39E-4D1D4A071D6B}" type="sibTrans" cxnId="{22D0DE01-B996-42E1-BA21-B88121682851}">
      <dgm:prSet/>
      <dgm:spPr/>
      <dgm:t>
        <a:bodyPr/>
        <a:lstStyle/>
        <a:p>
          <a:endParaRPr lang="en-US"/>
        </a:p>
      </dgm:t>
    </dgm:pt>
    <dgm:pt modelId="{54500CE2-7F52-41E8-B090-96A079AE5D6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/>
            <a:t>Cultural and Behavioral Barriers</a:t>
          </a:r>
          <a:endParaRPr lang="en-US" dirty="0"/>
        </a:p>
      </dgm:t>
    </dgm:pt>
    <dgm:pt modelId="{FFA00AF2-F85B-4526-AB30-C7BA2453970F}" type="parTrans" cxnId="{23FF76EC-C979-45A3-AE45-8A544B2391BA}">
      <dgm:prSet/>
      <dgm:spPr/>
      <dgm:t>
        <a:bodyPr/>
        <a:lstStyle/>
        <a:p>
          <a:endParaRPr lang="en-US"/>
        </a:p>
      </dgm:t>
    </dgm:pt>
    <dgm:pt modelId="{B44AABFA-7084-4587-81BC-38F28817596E}" type="sibTrans" cxnId="{23FF76EC-C979-45A3-AE45-8A544B2391BA}">
      <dgm:prSet/>
      <dgm:spPr/>
      <dgm:t>
        <a:bodyPr/>
        <a:lstStyle/>
        <a:p>
          <a:endParaRPr lang="en-US"/>
        </a:p>
      </dgm:t>
    </dgm:pt>
    <dgm:pt modelId="{2249F607-0B16-4C7F-805A-531ACADFFEF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Tax seen as a burden rather than a civic duty</a:t>
          </a:r>
        </a:p>
      </dgm:t>
    </dgm:pt>
    <dgm:pt modelId="{F0BF3943-8745-4142-8737-D566A7B9492F}" type="parTrans" cxnId="{F21773CD-A5B3-4F57-8A30-5B41B33E8957}">
      <dgm:prSet/>
      <dgm:spPr/>
      <dgm:t>
        <a:bodyPr/>
        <a:lstStyle/>
        <a:p>
          <a:endParaRPr lang="en-US"/>
        </a:p>
      </dgm:t>
    </dgm:pt>
    <dgm:pt modelId="{62962239-500E-4655-8A31-58DD3ABA20CB}" type="sibTrans" cxnId="{F21773CD-A5B3-4F57-8A30-5B41B33E8957}">
      <dgm:prSet/>
      <dgm:spPr/>
      <dgm:t>
        <a:bodyPr/>
        <a:lstStyle/>
        <a:p>
          <a:endParaRPr lang="en-US"/>
        </a:p>
      </dgm:t>
    </dgm:pt>
    <dgm:pt modelId="{D507AB5F-BBB0-4641-AE8B-3FEF295311D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Africa historical background</a:t>
          </a:r>
        </a:p>
      </dgm:t>
    </dgm:pt>
    <dgm:pt modelId="{F0EBCA13-DCA1-472C-ABA5-A61EF3507568}" type="parTrans" cxnId="{DD5C35EA-E0EC-4C41-B020-E5DF27F48F8F}">
      <dgm:prSet/>
      <dgm:spPr/>
      <dgm:t>
        <a:bodyPr/>
        <a:lstStyle/>
        <a:p>
          <a:endParaRPr lang="en-US"/>
        </a:p>
      </dgm:t>
    </dgm:pt>
    <dgm:pt modelId="{0ECC0163-5566-4006-99A8-CB391E56729E}" type="sibTrans" cxnId="{DD5C35EA-E0EC-4C41-B020-E5DF27F48F8F}">
      <dgm:prSet/>
      <dgm:spPr/>
      <dgm:t>
        <a:bodyPr/>
        <a:lstStyle/>
        <a:p>
          <a:endParaRPr lang="en-US"/>
        </a:p>
      </dgm:t>
    </dgm:pt>
    <dgm:pt modelId="{C03D65D6-AB48-4F84-860E-CA36E4D38AA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Resistance to formalization, especially in informal economies</a:t>
          </a:r>
        </a:p>
      </dgm:t>
    </dgm:pt>
    <dgm:pt modelId="{129F954A-5CBD-4F30-9D46-C264C18B7F72}" type="parTrans" cxnId="{9AEA0EDB-A73A-419B-95B9-E46BA8632C68}">
      <dgm:prSet/>
      <dgm:spPr/>
      <dgm:t>
        <a:bodyPr/>
        <a:lstStyle/>
        <a:p>
          <a:endParaRPr lang="en-US"/>
        </a:p>
      </dgm:t>
    </dgm:pt>
    <dgm:pt modelId="{B546DD3D-BA89-4DC8-85D7-B93F18794B84}" type="sibTrans" cxnId="{9AEA0EDB-A73A-419B-95B9-E46BA8632C68}">
      <dgm:prSet/>
      <dgm:spPr/>
      <dgm:t>
        <a:bodyPr/>
        <a:lstStyle/>
        <a:p>
          <a:endParaRPr lang="en-US"/>
        </a:p>
      </dgm:t>
    </dgm:pt>
    <dgm:pt modelId="{E6AC79D4-5A5D-4418-A744-8FC14C4DABCB}" type="pres">
      <dgm:prSet presAssocID="{0D2795E0-5B18-4A05-A9C9-A862464559D3}" presName="diagram" presStyleCnt="0">
        <dgm:presLayoutVars>
          <dgm:dir/>
          <dgm:resizeHandles val="exact"/>
        </dgm:presLayoutVars>
      </dgm:prSet>
      <dgm:spPr/>
    </dgm:pt>
    <dgm:pt modelId="{39376F98-E302-49AE-9BAF-C4F92933E392}" type="pres">
      <dgm:prSet presAssocID="{3DC0E015-A0C1-4326-B347-F1338830A5A0}" presName="node" presStyleLbl="node1" presStyleIdx="0" presStyleCnt="12">
        <dgm:presLayoutVars>
          <dgm:bulletEnabled val="1"/>
        </dgm:presLayoutVars>
      </dgm:prSet>
      <dgm:spPr/>
    </dgm:pt>
    <dgm:pt modelId="{082926D0-7BFB-4C4C-B3D5-0F6C6CD922B8}" type="pres">
      <dgm:prSet presAssocID="{F2D7E5F3-96C8-4593-A4F1-7DD4F84BBEE6}" presName="sibTrans" presStyleCnt="0"/>
      <dgm:spPr/>
    </dgm:pt>
    <dgm:pt modelId="{802E47FD-6A69-49B4-AC44-45529F46B40C}" type="pres">
      <dgm:prSet presAssocID="{8662695E-9BF6-4C2E-98A3-6B35EBFB5796}" presName="node" presStyleLbl="node1" presStyleIdx="1" presStyleCnt="12">
        <dgm:presLayoutVars>
          <dgm:bulletEnabled val="1"/>
        </dgm:presLayoutVars>
      </dgm:prSet>
      <dgm:spPr/>
    </dgm:pt>
    <dgm:pt modelId="{64DD7AD5-B4B9-425D-953A-8E59F2C73ACE}" type="pres">
      <dgm:prSet presAssocID="{EE6C6646-DB52-4137-8B35-B3C388A1F172}" presName="sibTrans" presStyleCnt="0"/>
      <dgm:spPr/>
    </dgm:pt>
    <dgm:pt modelId="{E806DE4B-779C-4418-8891-905AF06A9C8E}" type="pres">
      <dgm:prSet presAssocID="{49B395B7-82A3-4E1A-B683-7574CCCFC118}" presName="node" presStyleLbl="node1" presStyleIdx="2" presStyleCnt="12">
        <dgm:presLayoutVars>
          <dgm:bulletEnabled val="1"/>
        </dgm:presLayoutVars>
      </dgm:prSet>
      <dgm:spPr/>
    </dgm:pt>
    <dgm:pt modelId="{FDD10589-9D67-49B9-BF2C-3494CBEF4DC1}" type="pres">
      <dgm:prSet presAssocID="{1E5F5B81-3B7A-49A2-B717-268355EA23EC}" presName="sibTrans" presStyleCnt="0"/>
      <dgm:spPr/>
    </dgm:pt>
    <dgm:pt modelId="{93341009-CFC1-4287-9C4A-A16FBF772073}" type="pres">
      <dgm:prSet presAssocID="{F74DF373-4983-482E-8787-6B2045142872}" presName="node" presStyleLbl="node1" presStyleIdx="3" presStyleCnt="12">
        <dgm:presLayoutVars>
          <dgm:bulletEnabled val="1"/>
        </dgm:presLayoutVars>
      </dgm:prSet>
      <dgm:spPr/>
    </dgm:pt>
    <dgm:pt modelId="{CB87CF86-952D-47F0-86A6-C5D078AF972A}" type="pres">
      <dgm:prSet presAssocID="{614FFE8C-9039-497F-B398-52012624AAAC}" presName="sibTrans" presStyleCnt="0"/>
      <dgm:spPr/>
    </dgm:pt>
    <dgm:pt modelId="{9B43516C-2758-4074-A37F-A43ADB5DB96B}" type="pres">
      <dgm:prSet presAssocID="{E492B105-1353-449C-9EB2-CB61494A48DB}" presName="node" presStyleLbl="node1" presStyleIdx="4" presStyleCnt="12">
        <dgm:presLayoutVars>
          <dgm:bulletEnabled val="1"/>
        </dgm:presLayoutVars>
      </dgm:prSet>
      <dgm:spPr/>
    </dgm:pt>
    <dgm:pt modelId="{54E5E243-BC89-424F-A16F-BC821C319660}" type="pres">
      <dgm:prSet presAssocID="{C439846A-0661-4E88-B9FB-F97D1C5ED512}" presName="sibTrans" presStyleCnt="0"/>
      <dgm:spPr/>
    </dgm:pt>
    <dgm:pt modelId="{4306564D-61F6-4E0F-B20A-4825FCDC7184}" type="pres">
      <dgm:prSet presAssocID="{69F0DEB5-76C6-4131-8FF7-2C52D732E4F5}" presName="node" presStyleLbl="node1" presStyleIdx="5" presStyleCnt="12">
        <dgm:presLayoutVars>
          <dgm:bulletEnabled val="1"/>
        </dgm:presLayoutVars>
      </dgm:prSet>
      <dgm:spPr/>
    </dgm:pt>
    <dgm:pt modelId="{E54B7742-78A0-4825-82EB-117E225DE053}" type="pres">
      <dgm:prSet presAssocID="{DE36ECAD-AD6B-4414-AF12-8872686146B8}" presName="sibTrans" presStyleCnt="0"/>
      <dgm:spPr/>
    </dgm:pt>
    <dgm:pt modelId="{ACA12B03-088C-47A6-BBFD-571E6A5714AB}" type="pres">
      <dgm:prSet presAssocID="{5B14BBB7-604A-48AD-8F0A-C6CD048EC4B3}" presName="node" presStyleLbl="node1" presStyleIdx="6" presStyleCnt="12">
        <dgm:presLayoutVars>
          <dgm:bulletEnabled val="1"/>
        </dgm:presLayoutVars>
      </dgm:prSet>
      <dgm:spPr/>
    </dgm:pt>
    <dgm:pt modelId="{362B9096-2AD4-4862-822A-B4586EC498B3}" type="pres">
      <dgm:prSet presAssocID="{5E775EC0-9DBC-4BE5-B6DB-328D6707BAD9}" presName="sibTrans" presStyleCnt="0"/>
      <dgm:spPr/>
    </dgm:pt>
    <dgm:pt modelId="{086B8EF8-A9D7-41EE-BEAB-5BDF224E86A6}" type="pres">
      <dgm:prSet presAssocID="{E22A3A48-5231-40DF-8B6A-8CE305C2A385}" presName="node" presStyleLbl="node1" presStyleIdx="7" presStyleCnt="12">
        <dgm:presLayoutVars>
          <dgm:bulletEnabled val="1"/>
        </dgm:presLayoutVars>
      </dgm:prSet>
      <dgm:spPr/>
    </dgm:pt>
    <dgm:pt modelId="{145646D6-C2C8-4AC5-A620-433CC5C306CF}" type="pres">
      <dgm:prSet presAssocID="{59E8194C-2E66-44CB-A39E-4D1D4A071D6B}" presName="sibTrans" presStyleCnt="0"/>
      <dgm:spPr/>
    </dgm:pt>
    <dgm:pt modelId="{9CF51826-952A-472A-B9AA-C5208FE3CDE7}" type="pres">
      <dgm:prSet presAssocID="{54500CE2-7F52-41E8-B090-96A079AE5D61}" presName="node" presStyleLbl="node1" presStyleIdx="8" presStyleCnt="12">
        <dgm:presLayoutVars>
          <dgm:bulletEnabled val="1"/>
        </dgm:presLayoutVars>
      </dgm:prSet>
      <dgm:spPr/>
    </dgm:pt>
    <dgm:pt modelId="{527ED1BB-2543-4E25-B8D1-A9EA5A557923}" type="pres">
      <dgm:prSet presAssocID="{B44AABFA-7084-4587-81BC-38F28817596E}" presName="sibTrans" presStyleCnt="0"/>
      <dgm:spPr/>
    </dgm:pt>
    <dgm:pt modelId="{1851B9A5-025D-4A79-9B3F-3D5D4E21855C}" type="pres">
      <dgm:prSet presAssocID="{2249F607-0B16-4C7F-805A-531ACADFFEFC}" presName="node" presStyleLbl="node1" presStyleIdx="9" presStyleCnt="12">
        <dgm:presLayoutVars>
          <dgm:bulletEnabled val="1"/>
        </dgm:presLayoutVars>
      </dgm:prSet>
      <dgm:spPr/>
    </dgm:pt>
    <dgm:pt modelId="{92ABD690-0B5F-4D59-AB8E-F90130286A10}" type="pres">
      <dgm:prSet presAssocID="{62962239-500E-4655-8A31-58DD3ABA20CB}" presName="sibTrans" presStyleCnt="0"/>
      <dgm:spPr/>
    </dgm:pt>
    <dgm:pt modelId="{410B9D55-6ED1-4B84-BAC9-75213932A5A9}" type="pres">
      <dgm:prSet presAssocID="{D507AB5F-BBB0-4641-AE8B-3FEF295311D9}" presName="node" presStyleLbl="node1" presStyleIdx="10" presStyleCnt="12">
        <dgm:presLayoutVars>
          <dgm:bulletEnabled val="1"/>
        </dgm:presLayoutVars>
      </dgm:prSet>
      <dgm:spPr/>
    </dgm:pt>
    <dgm:pt modelId="{226927BD-F0E0-4A6F-B549-42A35C36A8A2}" type="pres">
      <dgm:prSet presAssocID="{0ECC0163-5566-4006-99A8-CB391E56729E}" presName="sibTrans" presStyleCnt="0"/>
      <dgm:spPr/>
    </dgm:pt>
    <dgm:pt modelId="{77133BA8-373C-4229-AD93-F68BDD59B758}" type="pres">
      <dgm:prSet presAssocID="{C03D65D6-AB48-4F84-860E-CA36E4D38AA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2D0DE01-B996-42E1-BA21-B88121682851}" srcId="{0D2795E0-5B18-4A05-A9C9-A862464559D3}" destId="{E22A3A48-5231-40DF-8B6A-8CE305C2A385}" srcOrd="7" destOrd="0" parTransId="{B1A6C39C-FE7D-403F-92D8-398F3FA9C22B}" sibTransId="{59E8194C-2E66-44CB-A39E-4D1D4A071D6B}"/>
    <dgm:cxn modelId="{43D8680B-2EEF-4A76-8153-AE4621C6ECB4}" type="presOf" srcId="{F74DF373-4983-482E-8787-6B2045142872}" destId="{93341009-CFC1-4287-9C4A-A16FBF772073}" srcOrd="0" destOrd="0" presId="urn:microsoft.com/office/officeart/2005/8/layout/default"/>
    <dgm:cxn modelId="{B4471914-EC6F-4D04-8E77-7DB46BEEFCE5}" type="presOf" srcId="{3DC0E015-A0C1-4326-B347-F1338830A5A0}" destId="{39376F98-E302-49AE-9BAF-C4F92933E392}" srcOrd="0" destOrd="0" presId="urn:microsoft.com/office/officeart/2005/8/layout/default"/>
    <dgm:cxn modelId="{4E7C533D-55B8-40B6-A26B-78DBEC319E85}" type="presOf" srcId="{2249F607-0B16-4C7F-805A-531ACADFFEFC}" destId="{1851B9A5-025D-4A79-9B3F-3D5D4E21855C}" srcOrd="0" destOrd="0" presId="urn:microsoft.com/office/officeart/2005/8/layout/default"/>
    <dgm:cxn modelId="{D1F37055-6286-443B-9334-4C7A3FD92CA1}" type="presOf" srcId="{8662695E-9BF6-4C2E-98A3-6B35EBFB5796}" destId="{802E47FD-6A69-49B4-AC44-45529F46B40C}" srcOrd="0" destOrd="0" presId="urn:microsoft.com/office/officeart/2005/8/layout/default"/>
    <dgm:cxn modelId="{58793F70-87F2-44BC-8BEA-1579652EA2E0}" type="presOf" srcId="{0D2795E0-5B18-4A05-A9C9-A862464559D3}" destId="{E6AC79D4-5A5D-4418-A744-8FC14C4DABCB}" srcOrd="0" destOrd="0" presId="urn:microsoft.com/office/officeart/2005/8/layout/default"/>
    <dgm:cxn modelId="{6BCAA27C-1D32-49A4-B36D-112624D04BE9}" srcId="{0D2795E0-5B18-4A05-A9C9-A862464559D3}" destId="{3DC0E015-A0C1-4326-B347-F1338830A5A0}" srcOrd="0" destOrd="0" parTransId="{2C32B642-4505-4E5E-A8F1-F4EDE3FC1A16}" sibTransId="{F2D7E5F3-96C8-4593-A4F1-7DD4F84BBEE6}"/>
    <dgm:cxn modelId="{1E143F84-ED2D-4A0D-ACA4-97BB87553745}" type="presOf" srcId="{5B14BBB7-604A-48AD-8F0A-C6CD048EC4B3}" destId="{ACA12B03-088C-47A6-BBFD-571E6A5714AB}" srcOrd="0" destOrd="0" presId="urn:microsoft.com/office/officeart/2005/8/layout/default"/>
    <dgm:cxn modelId="{4E1F678A-AF9D-434F-B09A-6E7B3F373AFD}" type="presOf" srcId="{E492B105-1353-449C-9EB2-CB61494A48DB}" destId="{9B43516C-2758-4074-A37F-A43ADB5DB96B}" srcOrd="0" destOrd="0" presId="urn:microsoft.com/office/officeart/2005/8/layout/default"/>
    <dgm:cxn modelId="{203DF38B-CA9C-44AE-BA79-23CADAC43160}" srcId="{0D2795E0-5B18-4A05-A9C9-A862464559D3}" destId="{E492B105-1353-449C-9EB2-CB61494A48DB}" srcOrd="4" destOrd="0" parTransId="{343EFAB1-310B-4D78-8B46-9C25FDEE1F21}" sibTransId="{C439846A-0661-4E88-B9FB-F97D1C5ED512}"/>
    <dgm:cxn modelId="{37C441A5-32D6-4141-9CB0-F3B4DAC5772D}" srcId="{0D2795E0-5B18-4A05-A9C9-A862464559D3}" destId="{5B14BBB7-604A-48AD-8F0A-C6CD048EC4B3}" srcOrd="6" destOrd="0" parTransId="{44296CC2-A392-4D1C-854F-0843C73B0D4A}" sibTransId="{5E775EC0-9DBC-4BE5-B6DB-328D6707BAD9}"/>
    <dgm:cxn modelId="{E2EDB3AA-8658-43A6-9D63-7B9F5B5279C8}" srcId="{0D2795E0-5B18-4A05-A9C9-A862464559D3}" destId="{69F0DEB5-76C6-4131-8FF7-2C52D732E4F5}" srcOrd="5" destOrd="0" parTransId="{316A9CCD-FF02-4A4F-9BE0-39B3F2136EE9}" sibTransId="{DE36ECAD-AD6B-4414-AF12-8872686146B8}"/>
    <dgm:cxn modelId="{A96777C2-4C56-4D6B-9544-8E128105DF38}" type="presOf" srcId="{69F0DEB5-76C6-4131-8FF7-2C52D732E4F5}" destId="{4306564D-61F6-4E0F-B20A-4825FCDC7184}" srcOrd="0" destOrd="0" presId="urn:microsoft.com/office/officeart/2005/8/layout/default"/>
    <dgm:cxn modelId="{F21773CD-A5B3-4F57-8A30-5B41B33E8957}" srcId="{0D2795E0-5B18-4A05-A9C9-A862464559D3}" destId="{2249F607-0B16-4C7F-805A-531ACADFFEFC}" srcOrd="9" destOrd="0" parTransId="{F0BF3943-8745-4142-8737-D566A7B9492F}" sibTransId="{62962239-500E-4655-8A31-58DD3ABA20CB}"/>
    <dgm:cxn modelId="{E8493DD6-CC57-4456-943E-92B59F0C7C3B}" type="presOf" srcId="{D507AB5F-BBB0-4641-AE8B-3FEF295311D9}" destId="{410B9D55-6ED1-4B84-BAC9-75213932A5A9}" srcOrd="0" destOrd="0" presId="urn:microsoft.com/office/officeart/2005/8/layout/default"/>
    <dgm:cxn modelId="{D7D451D8-1ED1-4090-9C2F-287D67847E7F}" srcId="{0D2795E0-5B18-4A05-A9C9-A862464559D3}" destId="{49B395B7-82A3-4E1A-B683-7574CCCFC118}" srcOrd="2" destOrd="0" parTransId="{0D2B1493-34BD-4C7D-9951-CB000A99899F}" sibTransId="{1E5F5B81-3B7A-49A2-B717-268355EA23EC}"/>
    <dgm:cxn modelId="{9AEA0EDB-A73A-419B-95B9-E46BA8632C68}" srcId="{0D2795E0-5B18-4A05-A9C9-A862464559D3}" destId="{C03D65D6-AB48-4F84-860E-CA36E4D38AA5}" srcOrd="11" destOrd="0" parTransId="{129F954A-5CBD-4F30-9D46-C264C18B7F72}" sibTransId="{B546DD3D-BA89-4DC8-85D7-B93F18794B84}"/>
    <dgm:cxn modelId="{8613F9E2-90AC-4679-A155-3C1313442BFD}" type="presOf" srcId="{E22A3A48-5231-40DF-8B6A-8CE305C2A385}" destId="{086B8EF8-A9D7-41EE-BEAB-5BDF224E86A6}" srcOrd="0" destOrd="0" presId="urn:microsoft.com/office/officeart/2005/8/layout/default"/>
    <dgm:cxn modelId="{5ECA6CE9-A860-4273-8C5F-2534C7840C3E}" type="presOf" srcId="{49B395B7-82A3-4E1A-B683-7574CCCFC118}" destId="{E806DE4B-779C-4418-8891-905AF06A9C8E}" srcOrd="0" destOrd="0" presId="urn:microsoft.com/office/officeart/2005/8/layout/default"/>
    <dgm:cxn modelId="{DD5C35EA-E0EC-4C41-B020-E5DF27F48F8F}" srcId="{0D2795E0-5B18-4A05-A9C9-A862464559D3}" destId="{D507AB5F-BBB0-4641-AE8B-3FEF295311D9}" srcOrd="10" destOrd="0" parTransId="{F0EBCA13-DCA1-472C-ABA5-A61EF3507568}" sibTransId="{0ECC0163-5566-4006-99A8-CB391E56729E}"/>
    <dgm:cxn modelId="{23FF76EC-C979-45A3-AE45-8A544B2391BA}" srcId="{0D2795E0-5B18-4A05-A9C9-A862464559D3}" destId="{54500CE2-7F52-41E8-B090-96A079AE5D61}" srcOrd="8" destOrd="0" parTransId="{FFA00AF2-F85B-4526-AB30-C7BA2453970F}" sibTransId="{B44AABFA-7084-4587-81BC-38F28817596E}"/>
    <dgm:cxn modelId="{EDAD73F0-0A6E-4BB6-9D5C-16D0CC4C66C4}" type="presOf" srcId="{54500CE2-7F52-41E8-B090-96A079AE5D61}" destId="{9CF51826-952A-472A-B9AA-C5208FE3CDE7}" srcOrd="0" destOrd="0" presId="urn:microsoft.com/office/officeart/2005/8/layout/default"/>
    <dgm:cxn modelId="{4ADE26F1-9E66-44A5-9AB6-DE5512E7DF1C}" srcId="{0D2795E0-5B18-4A05-A9C9-A862464559D3}" destId="{F74DF373-4983-482E-8787-6B2045142872}" srcOrd="3" destOrd="0" parTransId="{DF4BB93D-0CA2-44AF-984F-FA5D66BF4746}" sibTransId="{614FFE8C-9039-497F-B398-52012624AAAC}"/>
    <dgm:cxn modelId="{FF142BF9-683C-4087-9FF9-6F23A1DDCB82}" srcId="{0D2795E0-5B18-4A05-A9C9-A862464559D3}" destId="{8662695E-9BF6-4C2E-98A3-6B35EBFB5796}" srcOrd="1" destOrd="0" parTransId="{48859C83-E034-4AE2-88FD-B5D40EE522F7}" sibTransId="{EE6C6646-DB52-4137-8B35-B3C388A1F172}"/>
    <dgm:cxn modelId="{464F99FE-4718-490F-A9E9-ED429934045E}" type="presOf" srcId="{C03D65D6-AB48-4F84-860E-CA36E4D38AA5}" destId="{77133BA8-373C-4229-AD93-F68BDD59B758}" srcOrd="0" destOrd="0" presId="urn:microsoft.com/office/officeart/2005/8/layout/default"/>
    <dgm:cxn modelId="{9FC3E1CB-55FD-4DF6-BA20-BAA9853C64F0}" type="presParOf" srcId="{E6AC79D4-5A5D-4418-A744-8FC14C4DABCB}" destId="{39376F98-E302-49AE-9BAF-C4F92933E392}" srcOrd="0" destOrd="0" presId="urn:microsoft.com/office/officeart/2005/8/layout/default"/>
    <dgm:cxn modelId="{6B38AE21-AACC-410E-9505-1CF7D8AAD5DA}" type="presParOf" srcId="{E6AC79D4-5A5D-4418-A744-8FC14C4DABCB}" destId="{082926D0-7BFB-4C4C-B3D5-0F6C6CD922B8}" srcOrd="1" destOrd="0" presId="urn:microsoft.com/office/officeart/2005/8/layout/default"/>
    <dgm:cxn modelId="{6FEDCAFC-B092-4F94-B4D4-E6312EABDBBF}" type="presParOf" srcId="{E6AC79D4-5A5D-4418-A744-8FC14C4DABCB}" destId="{802E47FD-6A69-49B4-AC44-45529F46B40C}" srcOrd="2" destOrd="0" presId="urn:microsoft.com/office/officeart/2005/8/layout/default"/>
    <dgm:cxn modelId="{F228C683-F297-43B6-B071-41E89FC7BCE8}" type="presParOf" srcId="{E6AC79D4-5A5D-4418-A744-8FC14C4DABCB}" destId="{64DD7AD5-B4B9-425D-953A-8E59F2C73ACE}" srcOrd="3" destOrd="0" presId="urn:microsoft.com/office/officeart/2005/8/layout/default"/>
    <dgm:cxn modelId="{9CCA9C4F-D079-4DFE-B541-97AA1F670BC1}" type="presParOf" srcId="{E6AC79D4-5A5D-4418-A744-8FC14C4DABCB}" destId="{E806DE4B-779C-4418-8891-905AF06A9C8E}" srcOrd="4" destOrd="0" presId="urn:microsoft.com/office/officeart/2005/8/layout/default"/>
    <dgm:cxn modelId="{A38B56F6-CE64-4ED2-808C-99E3F2C9C049}" type="presParOf" srcId="{E6AC79D4-5A5D-4418-A744-8FC14C4DABCB}" destId="{FDD10589-9D67-49B9-BF2C-3494CBEF4DC1}" srcOrd="5" destOrd="0" presId="urn:microsoft.com/office/officeart/2005/8/layout/default"/>
    <dgm:cxn modelId="{25B3DE19-67A5-4118-9304-A28181BB8EB1}" type="presParOf" srcId="{E6AC79D4-5A5D-4418-A744-8FC14C4DABCB}" destId="{93341009-CFC1-4287-9C4A-A16FBF772073}" srcOrd="6" destOrd="0" presId="urn:microsoft.com/office/officeart/2005/8/layout/default"/>
    <dgm:cxn modelId="{B19E01D3-364F-446C-87AB-EAF4A38A7B55}" type="presParOf" srcId="{E6AC79D4-5A5D-4418-A744-8FC14C4DABCB}" destId="{CB87CF86-952D-47F0-86A6-C5D078AF972A}" srcOrd="7" destOrd="0" presId="urn:microsoft.com/office/officeart/2005/8/layout/default"/>
    <dgm:cxn modelId="{104FC9CC-0E33-4386-B74F-0662ECC3FC5E}" type="presParOf" srcId="{E6AC79D4-5A5D-4418-A744-8FC14C4DABCB}" destId="{9B43516C-2758-4074-A37F-A43ADB5DB96B}" srcOrd="8" destOrd="0" presId="urn:microsoft.com/office/officeart/2005/8/layout/default"/>
    <dgm:cxn modelId="{487DD46A-25A0-44CB-B5E6-FD9820277954}" type="presParOf" srcId="{E6AC79D4-5A5D-4418-A744-8FC14C4DABCB}" destId="{54E5E243-BC89-424F-A16F-BC821C319660}" srcOrd="9" destOrd="0" presId="urn:microsoft.com/office/officeart/2005/8/layout/default"/>
    <dgm:cxn modelId="{69232D2F-4184-4922-9A30-29105097F20A}" type="presParOf" srcId="{E6AC79D4-5A5D-4418-A744-8FC14C4DABCB}" destId="{4306564D-61F6-4E0F-B20A-4825FCDC7184}" srcOrd="10" destOrd="0" presId="urn:microsoft.com/office/officeart/2005/8/layout/default"/>
    <dgm:cxn modelId="{F5B624F5-F780-4E5B-879B-709444ADB2C2}" type="presParOf" srcId="{E6AC79D4-5A5D-4418-A744-8FC14C4DABCB}" destId="{E54B7742-78A0-4825-82EB-117E225DE053}" srcOrd="11" destOrd="0" presId="urn:microsoft.com/office/officeart/2005/8/layout/default"/>
    <dgm:cxn modelId="{4C738787-285C-4E3F-83BA-BAE6D0D06740}" type="presParOf" srcId="{E6AC79D4-5A5D-4418-A744-8FC14C4DABCB}" destId="{ACA12B03-088C-47A6-BBFD-571E6A5714AB}" srcOrd="12" destOrd="0" presId="urn:microsoft.com/office/officeart/2005/8/layout/default"/>
    <dgm:cxn modelId="{71E1AAB0-712E-47A1-9D32-9A91D8818452}" type="presParOf" srcId="{E6AC79D4-5A5D-4418-A744-8FC14C4DABCB}" destId="{362B9096-2AD4-4862-822A-B4586EC498B3}" srcOrd="13" destOrd="0" presId="urn:microsoft.com/office/officeart/2005/8/layout/default"/>
    <dgm:cxn modelId="{F6C26471-F918-4BF9-ADE0-61F2B1912E36}" type="presParOf" srcId="{E6AC79D4-5A5D-4418-A744-8FC14C4DABCB}" destId="{086B8EF8-A9D7-41EE-BEAB-5BDF224E86A6}" srcOrd="14" destOrd="0" presId="urn:microsoft.com/office/officeart/2005/8/layout/default"/>
    <dgm:cxn modelId="{052685F6-54B0-41A8-A8E5-B3EB0D477DF8}" type="presParOf" srcId="{E6AC79D4-5A5D-4418-A744-8FC14C4DABCB}" destId="{145646D6-C2C8-4AC5-A620-433CC5C306CF}" srcOrd="15" destOrd="0" presId="urn:microsoft.com/office/officeart/2005/8/layout/default"/>
    <dgm:cxn modelId="{EDDBC7F6-7964-43BE-A86F-E604B00F1BDF}" type="presParOf" srcId="{E6AC79D4-5A5D-4418-A744-8FC14C4DABCB}" destId="{9CF51826-952A-472A-B9AA-C5208FE3CDE7}" srcOrd="16" destOrd="0" presId="urn:microsoft.com/office/officeart/2005/8/layout/default"/>
    <dgm:cxn modelId="{A044EC32-8530-4179-8199-6185D62B86A7}" type="presParOf" srcId="{E6AC79D4-5A5D-4418-A744-8FC14C4DABCB}" destId="{527ED1BB-2543-4E25-B8D1-A9EA5A557923}" srcOrd="17" destOrd="0" presId="urn:microsoft.com/office/officeart/2005/8/layout/default"/>
    <dgm:cxn modelId="{3B6CF202-F85F-4C4E-A133-B80615562D3D}" type="presParOf" srcId="{E6AC79D4-5A5D-4418-A744-8FC14C4DABCB}" destId="{1851B9A5-025D-4A79-9B3F-3D5D4E21855C}" srcOrd="18" destOrd="0" presId="urn:microsoft.com/office/officeart/2005/8/layout/default"/>
    <dgm:cxn modelId="{FA0406FE-68C9-4EB6-8377-23EF7258414A}" type="presParOf" srcId="{E6AC79D4-5A5D-4418-A744-8FC14C4DABCB}" destId="{92ABD690-0B5F-4D59-AB8E-F90130286A10}" srcOrd="19" destOrd="0" presId="urn:microsoft.com/office/officeart/2005/8/layout/default"/>
    <dgm:cxn modelId="{C2CA117A-73E3-427B-ADCB-E3E34C35FD66}" type="presParOf" srcId="{E6AC79D4-5A5D-4418-A744-8FC14C4DABCB}" destId="{410B9D55-6ED1-4B84-BAC9-75213932A5A9}" srcOrd="20" destOrd="0" presId="urn:microsoft.com/office/officeart/2005/8/layout/default"/>
    <dgm:cxn modelId="{8D46AC2D-3138-4DD6-8ABA-F731DC55C21A}" type="presParOf" srcId="{E6AC79D4-5A5D-4418-A744-8FC14C4DABCB}" destId="{226927BD-F0E0-4A6F-B549-42A35C36A8A2}" srcOrd="21" destOrd="0" presId="urn:microsoft.com/office/officeart/2005/8/layout/default"/>
    <dgm:cxn modelId="{A4F77434-728B-4F1D-842C-D68D2CD84D20}" type="presParOf" srcId="{E6AC79D4-5A5D-4418-A744-8FC14C4DABCB}" destId="{77133BA8-373C-4229-AD93-F68BDD59B75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EBACC-167F-4700-B3EC-0BBC71F34A83}">
      <dsp:nvSpPr>
        <dsp:cNvPr id="0" name=""/>
        <dsp:cNvSpPr/>
      </dsp:nvSpPr>
      <dsp:spPr>
        <a:xfrm>
          <a:off x="0" y="923920"/>
          <a:ext cx="2172075" cy="1379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B2A7BD-499E-42DA-8FC0-B1E293998349}">
      <dsp:nvSpPr>
        <dsp:cNvPr id="0" name=""/>
        <dsp:cNvSpPr/>
      </dsp:nvSpPr>
      <dsp:spPr>
        <a:xfrm>
          <a:off x="241341" y="1153195"/>
          <a:ext cx="2172075" cy="1379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Informal sectors: </a:t>
          </a:r>
          <a:r>
            <a:rPr lang="en-GB" sz="1700" kern="1200"/>
            <a:t>Identifications of the taxpayers, assessment of the tax base, </a:t>
          </a:r>
          <a:endParaRPr lang="en-US" sz="1700" kern="1200"/>
        </a:p>
      </dsp:txBody>
      <dsp:txXfrm>
        <a:off x="281738" y="1193592"/>
        <a:ext cx="2091281" cy="1298473"/>
      </dsp:txXfrm>
    </dsp:sp>
    <dsp:sp modelId="{990A5AE8-CF43-4F2A-B791-2E70F9789119}">
      <dsp:nvSpPr>
        <dsp:cNvPr id="0" name=""/>
        <dsp:cNvSpPr/>
      </dsp:nvSpPr>
      <dsp:spPr>
        <a:xfrm>
          <a:off x="2654758" y="923920"/>
          <a:ext cx="2172075" cy="1379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270AFF-7306-4DE0-AE2E-DD8B50FB2747}">
      <dsp:nvSpPr>
        <dsp:cNvPr id="0" name=""/>
        <dsp:cNvSpPr/>
      </dsp:nvSpPr>
      <dsp:spPr>
        <a:xfrm>
          <a:off x="2896100" y="1153195"/>
          <a:ext cx="2172075" cy="1379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Related entities: </a:t>
          </a:r>
          <a:r>
            <a:rPr lang="en-GB" sz="1700" kern="1200"/>
            <a:t>Tax structuring, Transfer pricing</a:t>
          </a:r>
          <a:endParaRPr lang="en-US" sz="1700" kern="1200"/>
        </a:p>
      </dsp:txBody>
      <dsp:txXfrm>
        <a:off x="2936497" y="1193592"/>
        <a:ext cx="2091281" cy="1298473"/>
      </dsp:txXfrm>
    </dsp:sp>
    <dsp:sp modelId="{A43D8BE7-C5EB-4007-B7BF-1198FD2D471C}">
      <dsp:nvSpPr>
        <dsp:cNvPr id="0" name=""/>
        <dsp:cNvSpPr/>
      </dsp:nvSpPr>
      <dsp:spPr>
        <a:xfrm>
          <a:off x="5309517" y="923920"/>
          <a:ext cx="2172075" cy="1379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38604A-6E83-4973-8E57-339F14AC573C}">
      <dsp:nvSpPr>
        <dsp:cNvPr id="0" name=""/>
        <dsp:cNvSpPr/>
      </dsp:nvSpPr>
      <dsp:spPr>
        <a:xfrm>
          <a:off x="5550858" y="1153195"/>
          <a:ext cx="2172075" cy="1379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Outbound payments: </a:t>
          </a:r>
          <a:r>
            <a:rPr lang="en-GB" sz="1700" kern="1200"/>
            <a:t>B2C service providers, (automated) digitalized services  </a:t>
          </a:r>
          <a:endParaRPr lang="en-US" sz="1700" kern="1200"/>
        </a:p>
      </dsp:txBody>
      <dsp:txXfrm>
        <a:off x="5591255" y="1193592"/>
        <a:ext cx="2091281" cy="129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6F98-E302-49AE-9BAF-C4F92933E392}">
      <dsp:nvSpPr>
        <dsp:cNvPr id="0" name=""/>
        <dsp:cNvSpPr/>
      </dsp:nvSpPr>
      <dsp:spPr>
        <a:xfrm>
          <a:off x="148198" y="1090"/>
          <a:ext cx="1727101" cy="103626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Inadequate (digital) Infrastructure</a:t>
          </a:r>
          <a:endParaRPr lang="en-US" sz="1400" kern="1200" dirty="0"/>
        </a:p>
      </dsp:txBody>
      <dsp:txXfrm>
        <a:off x="148198" y="1090"/>
        <a:ext cx="1727101" cy="1036260"/>
      </dsp:txXfrm>
    </dsp:sp>
    <dsp:sp modelId="{802E47FD-6A69-49B4-AC44-45529F46B40C}">
      <dsp:nvSpPr>
        <dsp:cNvPr id="0" name=""/>
        <dsp:cNvSpPr/>
      </dsp:nvSpPr>
      <dsp:spPr>
        <a:xfrm>
          <a:off x="2048010" y="1090"/>
          <a:ext cx="1727101" cy="103626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Poor or unreliable (e-) filing systems.</a:t>
          </a:r>
        </a:p>
      </dsp:txBody>
      <dsp:txXfrm>
        <a:off x="2048010" y="1090"/>
        <a:ext cx="1727101" cy="1036260"/>
      </dsp:txXfrm>
    </dsp:sp>
    <dsp:sp modelId="{E806DE4B-779C-4418-8891-905AF06A9C8E}">
      <dsp:nvSpPr>
        <dsp:cNvPr id="0" name=""/>
        <dsp:cNvSpPr/>
      </dsp:nvSpPr>
      <dsp:spPr>
        <a:xfrm>
          <a:off x="3947822" y="1090"/>
          <a:ext cx="1727101" cy="103626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Lack of mobile-friendly platforms or offline support for rural taxpayers.</a:t>
          </a:r>
        </a:p>
      </dsp:txBody>
      <dsp:txXfrm>
        <a:off x="3947822" y="1090"/>
        <a:ext cx="1727101" cy="1036260"/>
      </dsp:txXfrm>
    </dsp:sp>
    <dsp:sp modelId="{93341009-CFC1-4287-9C4A-A16FBF772073}">
      <dsp:nvSpPr>
        <dsp:cNvPr id="0" name=""/>
        <dsp:cNvSpPr/>
      </dsp:nvSpPr>
      <dsp:spPr>
        <a:xfrm>
          <a:off x="5847633" y="1090"/>
          <a:ext cx="1727101" cy="1036260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Limited integration between different government departments or databases.</a:t>
          </a:r>
        </a:p>
      </dsp:txBody>
      <dsp:txXfrm>
        <a:off x="5847633" y="1090"/>
        <a:ext cx="1727101" cy="1036260"/>
      </dsp:txXfrm>
    </dsp:sp>
    <dsp:sp modelId="{9B43516C-2758-4074-A37F-A43ADB5DB96B}">
      <dsp:nvSpPr>
        <dsp:cNvPr id="0" name=""/>
        <dsp:cNvSpPr/>
      </dsp:nvSpPr>
      <dsp:spPr>
        <a:xfrm>
          <a:off x="148198" y="1210061"/>
          <a:ext cx="1727101" cy="1036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Inconsistent Enforcement</a:t>
          </a:r>
          <a:endParaRPr lang="en-US" sz="1400" kern="1200"/>
        </a:p>
      </dsp:txBody>
      <dsp:txXfrm>
        <a:off x="148198" y="1210061"/>
        <a:ext cx="1727101" cy="1036260"/>
      </dsp:txXfrm>
    </dsp:sp>
    <dsp:sp modelId="{4306564D-61F6-4E0F-B20A-4825FCDC7184}">
      <dsp:nvSpPr>
        <dsp:cNvPr id="0" name=""/>
        <dsp:cNvSpPr/>
      </dsp:nvSpPr>
      <dsp:spPr>
        <a:xfrm>
          <a:off x="2048010" y="1210061"/>
          <a:ext cx="1727101" cy="1036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Some taxpayers are aggressively audited while others go unchecked.</a:t>
          </a:r>
        </a:p>
      </dsp:txBody>
      <dsp:txXfrm>
        <a:off x="2048010" y="1210061"/>
        <a:ext cx="1727101" cy="1036260"/>
      </dsp:txXfrm>
    </dsp:sp>
    <dsp:sp modelId="{ACA12B03-088C-47A6-BBFD-571E6A5714AB}">
      <dsp:nvSpPr>
        <dsp:cNvPr id="0" name=""/>
        <dsp:cNvSpPr/>
      </dsp:nvSpPr>
      <dsp:spPr>
        <a:xfrm>
          <a:off x="3947822" y="1210061"/>
          <a:ext cx="1727101" cy="1036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Large businesses or politically connected individuals may receive favorable treatment.</a:t>
          </a:r>
        </a:p>
      </dsp:txBody>
      <dsp:txXfrm>
        <a:off x="3947822" y="1210061"/>
        <a:ext cx="1727101" cy="1036260"/>
      </dsp:txXfrm>
    </dsp:sp>
    <dsp:sp modelId="{086B8EF8-A9D7-41EE-BEAB-5BDF224E86A6}">
      <dsp:nvSpPr>
        <dsp:cNvPr id="0" name=""/>
        <dsp:cNvSpPr/>
      </dsp:nvSpPr>
      <dsp:spPr>
        <a:xfrm>
          <a:off x="5847633" y="1210061"/>
          <a:ext cx="1727101" cy="1036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Perception of </a:t>
          </a:r>
          <a:r>
            <a:rPr lang="en-US" sz="1400" b="0" kern="1200" dirty="0"/>
            <a:t>unfairness</a:t>
          </a:r>
          <a:r>
            <a:rPr lang="en-US" sz="1400" kern="1200" dirty="0"/>
            <a:t>, reducing willingness to comply voluntarily</a:t>
          </a:r>
        </a:p>
      </dsp:txBody>
      <dsp:txXfrm>
        <a:off x="5847633" y="1210061"/>
        <a:ext cx="1727101" cy="1036260"/>
      </dsp:txXfrm>
    </dsp:sp>
    <dsp:sp modelId="{9CF51826-952A-472A-B9AA-C5208FE3CDE7}">
      <dsp:nvSpPr>
        <dsp:cNvPr id="0" name=""/>
        <dsp:cNvSpPr/>
      </dsp:nvSpPr>
      <dsp:spPr>
        <a:xfrm>
          <a:off x="148198" y="2419032"/>
          <a:ext cx="1727101" cy="1036260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Cultural and Behavioral Barriers</a:t>
          </a:r>
          <a:endParaRPr lang="en-US" sz="1400" kern="1200" dirty="0"/>
        </a:p>
      </dsp:txBody>
      <dsp:txXfrm>
        <a:off x="148198" y="2419032"/>
        <a:ext cx="1727101" cy="1036260"/>
      </dsp:txXfrm>
    </dsp:sp>
    <dsp:sp modelId="{1851B9A5-025D-4A79-9B3F-3D5D4E21855C}">
      <dsp:nvSpPr>
        <dsp:cNvPr id="0" name=""/>
        <dsp:cNvSpPr/>
      </dsp:nvSpPr>
      <dsp:spPr>
        <a:xfrm>
          <a:off x="2048010" y="2419032"/>
          <a:ext cx="1727101" cy="1036260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Tax seen as a burden rather than a civic duty</a:t>
          </a:r>
        </a:p>
      </dsp:txBody>
      <dsp:txXfrm>
        <a:off x="2048010" y="2419032"/>
        <a:ext cx="1727101" cy="1036260"/>
      </dsp:txXfrm>
    </dsp:sp>
    <dsp:sp modelId="{410B9D55-6ED1-4B84-BAC9-75213932A5A9}">
      <dsp:nvSpPr>
        <dsp:cNvPr id="0" name=""/>
        <dsp:cNvSpPr/>
      </dsp:nvSpPr>
      <dsp:spPr>
        <a:xfrm>
          <a:off x="3947822" y="2419032"/>
          <a:ext cx="1727101" cy="1036260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Africa historical background</a:t>
          </a:r>
        </a:p>
      </dsp:txBody>
      <dsp:txXfrm>
        <a:off x="3947822" y="2419032"/>
        <a:ext cx="1727101" cy="1036260"/>
      </dsp:txXfrm>
    </dsp:sp>
    <dsp:sp modelId="{77133BA8-373C-4229-AD93-F68BDD59B758}">
      <dsp:nvSpPr>
        <dsp:cNvPr id="0" name=""/>
        <dsp:cNvSpPr/>
      </dsp:nvSpPr>
      <dsp:spPr>
        <a:xfrm>
          <a:off x="5847633" y="2419032"/>
          <a:ext cx="1727101" cy="1036260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Resistance to formalization, especially in informal economies</a:t>
          </a:r>
        </a:p>
      </dsp:txBody>
      <dsp:txXfrm>
        <a:off x="5847633" y="2419032"/>
        <a:ext cx="1727101" cy="103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8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8456"/>
            <a:ext cx="4980405" cy="44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15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A498849-54B0-4E97-9D1E-8A3BB80C0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0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9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59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C54-11C8-4C03-BE0A-16F711BDB06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57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C54-11C8-4C03-BE0A-16F711BDB06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46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3C54-11C8-4C03-BE0A-16F711BDB06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27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95" name="Rectangle 103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716016" y="4077072"/>
            <a:ext cx="4176464" cy="1512168"/>
          </a:xfrm>
        </p:spPr>
        <p:txBody>
          <a:bodyPr anchor="t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1800">
                <a:solidFill>
                  <a:srgbClr val="0066CC"/>
                </a:solidFill>
                <a:latin typeface="+mn-lt"/>
              </a:defRPr>
            </a:lvl1pPr>
          </a:lstStyle>
          <a:p>
            <a:r>
              <a:rPr lang="en-US"/>
              <a:t>An Overview of CSAT Activities.</a:t>
            </a:r>
          </a:p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5642877"/>
            <a:ext cx="8496944" cy="666443"/>
          </a:xfrm>
        </p:spPr>
        <p:txBody>
          <a:bodyPr/>
          <a:lstStyle>
            <a:lvl1pPr algn="r">
              <a:spcBef>
                <a:spcPct val="20000"/>
              </a:spcBef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Belema Obuoforibo CTA ATT (Fellow)</a:t>
            </a:r>
          </a:p>
          <a:p>
            <a:r>
              <a:rPr lang="en-US"/>
              <a:t>Director, IBFD Knowledge Centre &amp; Director of CSAT </a:t>
            </a:r>
          </a:p>
          <a:p>
            <a:endParaRPr lang="en-US"/>
          </a:p>
        </p:txBody>
      </p:sp>
      <p:sp>
        <p:nvSpPr>
          <p:cNvPr id="2" name="Subtitle 8">
            <a:extLst>
              <a:ext uri="{FF2B5EF4-FFF2-40B4-BE49-F238E27FC236}">
                <a16:creationId xmlns:a16="http://schemas.microsoft.com/office/drawing/2014/main" id="{C0DE7AF8-2F07-F194-1206-233BE320E2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54441" y="3072293"/>
            <a:ext cx="4738039" cy="71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b="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IBFD Centre for Studies in African Taxation</a:t>
            </a:r>
          </a:p>
          <a:p>
            <a:r>
              <a:rPr lang="nl-NL" sz="14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IBFD Head Offices, Netherlands| 22 March 2024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4269728" y="1628799"/>
            <a:ext cx="268039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68BE7F-250A-E242-3D5D-23FF96465CBE}"/>
              </a:ext>
            </a:extLst>
          </p:cNvPr>
          <p:cNvSpPr/>
          <p:nvPr userDrawn="1"/>
        </p:nvSpPr>
        <p:spPr bwMode="auto">
          <a:xfrm>
            <a:off x="899592" y="1628798"/>
            <a:ext cx="1951590" cy="1368153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269918" y="1714121"/>
            <a:ext cx="581077" cy="141854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3356993"/>
            <a:ext cx="8281292" cy="2986430"/>
          </a:xfrm>
        </p:spPr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800100" indent="-342900">
              <a:buFont typeface="Wingdings" panose="05000000000000000000" pitchFamily="2" charset="2"/>
              <a:buChar char="q"/>
              <a:defRPr sz="2000"/>
            </a:lvl2pPr>
          </a:lstStyle>
          <a:p>
            <a:pPr lvl="0"/>
            <a:r>
              <a:rPr lang="en-US"/>
              <a:t>CSAT Scholarships</a:t>
            </a:r>
          </a:p>
          <a:p>
            <a:pPr lvl="1"/>
            <a:r>
              <a:rPr lang="en-US"/>
              <a:t>Academic awards to Post-graduate students</a:t>
            </a:r>
          </a:p>
          <a:p>
            <a:pPr lvl="1"/>
            <a:r>
              <a:rPr lang="en-US"/>
              <a:t>Open to </a:t>
            </a:r>
            <a:r>
              <a:rPr lang="en-GB"/>
              <a:t>staff of African revenue authorities and ministries of finance</a:t>
            </a:r>
          </a:p>
          <a:p>
            <a:pPr lvl="1"/>
            <a:r>
              <a:rPr lang="en-GB"/>
              <a:t>Secondments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4269728" y="1628799"/>
            <a:ext cx="268039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68BE7F-250A-E242-3D5D-23FF96465CBE}"/>
              </a:ext>
            </a:extLst>
          </p:cNvPr>
          <p:cNvSpPr/>
          <p:nvPr userDrawn="1"/>
        </p:nvSpPr>
        <p:spPr bwMode="auto">
          <a:xfrm>
            <a:off x="899592" y="1628798"/>
            <a:ext cx="1951590" cy="1368153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269918" y="1714121"/>
            <a:ext cx="581077" cy="141854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708" y="3356993"/>
            <a:ext cx="8281292" cy="298643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q"/>
              <a:defRPr sz="2000"/>
            </a:lvl2pPr>
          </a:lstStyle>
          <a:p>
            <a:pPr lvl="0"/>
            <a:r>
              <a:rPr lang="en-US"/>
              <a:t>CSAT Scholarships Awards </a:t>
            </a:r>
          </a:p>
          <a:p>
            <a:pPr lvl="0"/>
            <a:r>
              <a:rPr lang="en-US"/>
              <a:t> Academic year 2020-2021</a:t>
            </a:r>
          </a:p>
          <a:p>
            <a:pPr lvl="1"/>
            <a:r>
              <a:rPr lang="en-GB"/>
              <a:t>Awarded to Mr. John Mpoha from the Malawi Ministry of Finance</a:t>
            </a:r>
          </a:p>
          <a:p>
            <a:pPr lvl="1"/>
            <a:r>
              <a:rPr lang="en-GB"/>
              <a:t> He completed his Advanced Masters in International Tax Law at the University of Amsterdam  </a:t>
            </a:r>
          </a:p>
          <a:p>
            <a:pPr lvl="1"/>
            <a:r>
              <a:rPr lang="en-GB"/>
              <a:t>Completed Six-month secondment to the CSAT offices in Amsterdam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6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4269728" y="1628799"/>
            <a:ext cx="268039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68BE7F-250A-E242-3D5D-23FF96465CBE}"/>
              </a:ext>
            </a:extLst>
          </p:cNvPr>
          <p:cNvSpPr/>
          <p:nvPr userDrawn="1"/>
        </p:nvSpPr>
        <p:spPr bwMode="auto">
          <a:xfrm>
            <a:off x="899592" y="1628798"/>
            <a:ext cx="1951590" cy="1368153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269918" y="1714121"/>
            <a:ext cx="581077" cy="141854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753" y="3345290"/>
            <a:ext cx="8281292" cy="2986430"/>
          </a:xfrm>
        </p:spPr>
        <p:txBody>
          <a:bodyPr/>
          <a:lstStyle>
            <a:lvl1pPr>
              <a:defRPr/>
            </a:lvl1pPr>
            <a:lvl2pPr marL="800100" indent="-342900">
              <a:buFont typeface="Wingdings" panose="05000000000000000000" pitchFamily="2" charset="2"/>
              <a:buChar char="q"/>
              <a:defRPr sz="2000"/>
            </a:lvl2pPr>
          </a:lstStyle>
          <a:p>
            <a:pPr lvl="0"/>
            <a:r>
              <a:rPr lang="en-US"/>
              <a:t>CSAT Scholarships Awards </a:t>
            </a:r>
          </a:p>
          <a:p>
            <a:pPr lvl="0"/>
            <a:r>
              <a:rPr lang="en-US"/>
              <a:t>   Academic year 2021-2022</a:t>
            </a:r>
          </a:p>
          <a:p>
            <a:pPr lvl="1"/>
            <a:r>
              <a:rPr lang="en-GB"/>
              <a:t>Awarded to Mr. </a:t>
            </a:r>
            <a:r>
              <a:rPr lang="en-GB" err="1"/>
              <a:t>Mbakiso</a:t>
            </a:r>
            <a:r>
              <a:rPr lang="en-GB"/>
              <a:t> </a:t>
            </a:r>
            <a:r>
              <a:rPr lang="en-GB" err="1"/>
              <a:t>Magwape</a:t>
            </a:r>
            <a:r>
              <a:rPr lang="en-GB"/>
              <a:t> at the Botswana Unified Revenue Service</a:t>
            </a:r>
          </a:p>
          <a:p>
            <a:pPr lvl="1"/>
            <a:r>
              <a:rPr lang="en-GB"/>
              <a:t> He completed his Advanced Masters in International Tax Law at the University of Amsterdam  </a:t>
            </a:r>
          </a:p>
          <a:p>
            <a:pPr lvl="1"/>
            <a:r>
              <a:rPr lang="en-GB"/>
              <a:t>Completed Six-month secondment to the CSAT offices in Amsterdam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7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4302856" y="903812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68BE7F-250A-E242-3D5D-23FF96465CBE}"/>
              </a:ext>
            </a:extLst>
          </p:cNvPr>
          <p:cNvSpPr/>
          <p:nvPr userDrawn="1"/>
        </p:nvSpPr>
        <p:spPr bwMode="auto">
          <a:xfrm>
            <a:off x="689131" y="903812"/>
            <a:ext cx="1951590" cy="1368153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181250" y="778489"/>
            <a:ext cx="581077" cy="161879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491493"/>
            <a:ext cx="8280920" cy="4033851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lvl1pPr>
            <a:lvl2pPr marL="800100" indent="-342900">
              <a:buFont typeface="Wingdings" panose="05000000000000000000" pitchFamily="2" charset="2"/>
              <a:buChar char="q"/>
              <a:defRPr sz="2000"/>
            </a:lvl2pPr>
          </a:lstStyle>
          <a:p>
            <a:pPr lvl="0"/>
            <a:r>
              <a:rPr lang="en-US"/>
              <a:t>CSAT Fellowship Program</a:t>
            </a:r>
          </a:p>
          <a:p>
            <a:pPr lvl="1"/>
            <a:r>
              <a:rPr lang="en-GB"/>
              <a:t>Provides a framework for research collaboration between researchers from within CSAT and all over Africa</a:t>
            </a:r>
          </a:p>
          <a:p>
            <a:pPr lvl="1"/>
            <a:r>
              <a:rPr lang="en-GB"/>
              <a:t>Awarded to leading African researchers working on topics of significant interest to policy-makers in Africa</a:t>
            </a:r>
          </a:p>
          <a:p>
            <a:pPr lvl="1"/>
            <a:r>
              <a:rPr lang="en-GB"/>
              <a:t>CSAT fellows conduct research on relevant topics within the CSAT research Strategy</a:t>
            </a:r>
          </a:p>
          <a:p>
            <a:pPr lvl="1"/>
            <a:r>
              <a:rPr lang="en-GB"/>
              <a:t>CSAT fellows are hosted for a research stay at IBFD offices in Amsterdam</a:t>
            </a:r>
          </a:p>
          <a:p>
            <a:pPr lvl="1"/>
            <a:r>
              <a:rPr lang="en-GB"/>
              <a:t>Research fellows work closely with IBFD in-house tax research departments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4302856" y="903812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68BE7F-250A-E242-3D5D-23FF96465CBE}"/>
              </a:ext>
            </a:extLst>
          </p:cNvPr>
          <p:cNvSpPr/>
          <p:nvPr userDrawn="1"/>
        </p:nvSpPr>
        <p:spPr bwMode="auto">
          <a:xfrm>
            <a:off x="689131" y="903812"/>
            <a:ext cx="1951590" cy="1368153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181250" y="778489"/>
            <a:ext cx="581077" cy="161879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491493"/>
            <a:ext cx="8280920" cy="4033851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lvl1pPr>
            <a:lvl2pPr marL="800100" indent="-342900">
              <a:buFont typeface="Wingdings" panose="05000000000000000000" pitchFamily="2" charset="2"/>
              <a:buChar char="q"/>
              <a:defRPr sz="2000" b="0"/>
            </a:lvl2pPr>
          </a:lstStyle>
          <a:p>
            <a:pPr lvl="0"/>
            <a:r>
              <a:rPr lang="en-US"/>
              <a:t>CSAT Fellowship Program Launch</a:t>
            </a:r>
          </a:p>
          <a:p>
            <a:pPr lvl="1"/>
            <a:r>
              <a:rPr lang="en-GB"/>
              <a:t>Inaugural took place in 2020</a:t>
            </a:r>
          </a:p>
          <a:p>
            <a:pPr lvl="1"/>
            <a:r>
              <a:rPr lang="en-GB"/>
              <a:t>Inaugural CSAT Fellowship was awarded to Professor </a:t>
            </a:r>
            <a:r>
              <a:rPr lang="en-GB" err="1"/>
              <a:t>Annet</a:t>
            </a:r>
            <a:r>
              <a:rPr lang="en-GB"/>
              <a:t> </a:t>
            </a:r>
            <a:r>
              <a:rPr lang="en-GB" err="1"/>
              <a:t>Wanyana</a:t>
            </a:r>
            <a:r>
              <a:rPr lang="en-GB"/>
              <a:t> </a:t>
            </a:r>
            <a:r>
              <a:rPr lang="en-GB" err="1"/>
              <a:t>Oguttu</a:t>
            </a:r>
            <a:r>
              <a:rPr lang="en-GB"/>
              <a:t> from the University of Pretoria</a:t>
            </a:r>
          </a:p>
          <a:p>
            <a:pPr lvl="1"/>
            <a:r>
              <a:rPr lang="en-GB"/>
              <a:t>The output of </a:t>
            </a:r>
            <a:r>
              <a:rPr lang="en-GB" err="1"/>
              <a:t>Dr.</a:t>
            </a:r>
            <a:r>
              <a:rPr lang="en-GB"/>
              <a:t> </a:t>
            </a:r>
            <a:r>
              <a:rPr lang="en-GB" err="1"/>
              <a:t>Oguttu's</a:t>
            </a:r>
            <a:r>
              <a:rPr lang="en-GB"/>
              <a:t> research is the book: 'Base Erosion and Profits Shifting: A Blueprint for Africa's Response’, which was launched during the Africa Tax Symposium 2021</a:t>
            </a:r>
          </a:p>
          <a:p>
            <a:pPr lvl="1"/>
            <a:r>
              <a:rPr lang="en-GB"/>
              <a:t>No new CSAT Fellows were appointed until 2022 due to the covid-19 pandemic restrictions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4302856" y="903812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68BE7F-250A-E242-3D5D-23FF96465CBE}"/>
              </a:ext>
            </a:extLst>
          </p:cNvPr>
          <p:cNvSpPr/>
          <p:nvPr userDrawn="1"/>
        </p:nvSpPr>
        <p:spPr bwMode="auto">
          <a:xfrm>
            <a:off x="689131" y="903812"/>
            <a:ext cx="1951590" cy="1368153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181250" y="778489"/>
            <a:ext cx="581077" cy="161879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491493"/>
            <a:ext cx="8280920" cy="4033851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lvl1pPr>
            <a:lvl2pPr marL="914400" indent="-457200" algn="l">
              <a:buFont typeface="Wingdings" panose="05000000000000000000" pitchFamily="2" charset="2"/>
              <a:buChar char="q"/>
              <a:defRPr sz="2000" b="0"/>
            </a:lvl2pPr>
          </a:lstStyle>
          <a:p>
            <a:pPr lvl="0"/>
            <a:r>
              <a:rPr lang="en-US"/>
              <a:t>CSAT Fellows between 2020-2023</a:t>
            </a:r>
          </a:p>
          <a:p>
            <a:pPr lvl="1"/>
            <a:r>
              <a:rPr lang="en-GB"/>
              <a:t>2020: Professor </a:t>
            </a:r>
            <a:r>
              <a:rPr lang="en-GB" err="1"/>
              <a:t>Annet</a:t>
            </a:r>
            <a:r>
              <a:rPr lang="en-GB"/>
              <a:t> </a:t>
            </a:r>
            <a:r>
              <a:rPr lang="en-GB" err="1"/>
              <a:t>Wanyana</a:t>
            </a:r>
            <a:r>
              <a:rPr lang="en-GB"/>
              <a:t> </a:t>
            </a:r>
            <a:r>
              <a:rPr lang="en-GB" err="1"/>
              <a:t>Oguttu</a:t>
            </a:r>
            <a:r>
              <a:rPr lang="en-GB"/>
              <a:t> from University of Pretoria</a:t>
            </a:r>
          </a:p>
          <a:p>
            <a:pPr lvl="1"/>
            <a:r>
              <a:rPr lang="en-GB"/>
              <a:t>2023: </a:t>
            </a:r>
            <a:r>
              <a:rPr lang="en-GB" err="1"/>
              <a:t>Dr.</a:t>
            </a:r>
            <a:r>
              <a:rPr lang="en-GB"/>
              <a:t> Abiodun Adegboye, Research consultant at the West African Tax Administration Forum (WATAF).  The topic focus for this Fellowship is tax incentives policy in the light of the proposals for a global minimum tax</a:t>
            </a:r>
          </a:p>
          <a:p>
            <a:pPr lvl="1"/>
            <a:r>
              <a:rPr lang="en-GB"/>
              <a:t>2023: </a:t>
            </a:r>
            <a:r>
              <a:rPr lang="en-GB" err="1"/>
              <a:t>Mr.Bosire</a:t>
            </a:r>
            <a:r>
              <a:rPr lang="en-GB"/>
              <a:t> </a:t>
            </a:r>
            <a:r>
              <a:rPr lang="en-GB" err="1"/>
              <a:t>Nyamori</a:t>
            </a:r>
            <a:r>
              <a:rPr lang="en-GB"/>
              <a:t>, Lecturer at the University of Nairobi. The topic focus for this Fellowship is taxpayer rights in East Africa. </a:t>
            </a:r>
          </a:p>
          <a:p>
            <a:pPr lvl="1"/>
            <a:endParaRPr lang="en-GB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1276852" y="1003577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4732768">
            <a:off x="4519311" y="747813"/>
            <a:ext cx="621989" cy="1543311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491493"/>
            <a:ext cx="8280920" cy="4136940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 sz="1800"/>
            </a:lvl1pPr>
            <a:lvl2pPr marL="800100" indent="-342900">
              <a:buFont typeface="Wingdings" panose="05000000000000000000" pitchFamily="2" charset="2"/>
              <a:buChar char="q"/>
              <a:defRPr sz="1800" b="0"/>
            </a:lvl2pPr>
          </a:lstStyle>
          <a:p>
            <a:pPr lvl="0"/>
            <a:r>
              <a:rPr lang="en-US"/>
              <a:t>Research Topics</a:t>
            </a:r>
          </a:p>
          <a:p>
            <a:pPr lvl="1"/>
            <a:r>
              <a:rPr lang="en-GB"/>
              <a:t>Tax Treaties</a:t>
            </a:r>
          </a:p>
          <a:p>
            <a:pPr lvl="1"/>
            <a:r>
              <a:rPr lang="en-GB"/>
              <a:t>Tax Incentives</a:t>
            </a:r>
          </a:p>
          <a:p>
            <a:pPr lvl="1"/>
            <a:r>
              <a:rPr lang="en-GB"/>
              <a:t>Digital taxes</a:t>
            </a:r>
          </a:p>
          <a:p>
            <a:pPr lvl="1"/>
            <a:r>
              <a:rPr lang="en-GB"/>
              <a:t>Base Erosion &amp; Profits Shifting</a:t>
            </a:r>
          </a:p>
          <a:p>
            <a:pPr lvl="0"/>
            <a:r>
              <a:rPr lang="en-GB"/>
              <a:t>Research Between 2020-2023 </a:t>
            </a:r>
          </a:p>
          <a:p>
            <a:pPr lvl="1"/>
            <a:r>
              <a:rPr lang="en-GB"/>
              <a:t>2022: Research support to the OECD in the creation of the VAT Digital Toolkit for Africa</a:t>
            </a:r>
          </a:p>
          <a:p>
            <a:pPr lvl="1"/>
            <a:r>
              <a:rPr lang="en-GB"/>
              <a:t>2022: Research support to other organisations on topics including tax-related illicit financial flows, and BEPS implementation in Africa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E8F9C4-DEAB-DC90-E535-C2488CEFBA5A}"/>
              </a:ext>
            </a:extLst>
          </p:cNvPr>
          <p:cNvSpPr/>
          <p:nvPr userDrawn="1"/>
        </p:nvSpPr>
        <p:spPr bwMode="auto">
          <a:xfrm>
            <a:off x="5647455" y="854833"/>
            <a:ext cx="2007355" cy="145141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62402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5148064" y="851114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939146" y="803166"/>
            <a:ext cx="621989" cy="148755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491493"/>
            <a:ext cx="8280920" cy="4136940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 sz="1800"/>
            </a:lvl1pPr>
            <a:lvl2pPr marL="800100" indent="-342900">
              <a:buFont typeface="Wingdings" panose="05000000000000000000" pitchFamily="2" charset="2"/>
              <a:buChar char="q"/>
              <a:defRPr sz="1800" b="0"/>
            </a:lvl2pPr>
          </a:lstStyle>
          <a:p>
            <a:pPr lvl="0"/>
            <a:r>
              <a:rPr lang="en-US"/>
              <a:t>African Tax Symposium (ATS)</a:t>
            </a:r>
          </a:p>
          <a:p>
            <a:pPr lvl="1"/>
            <a:r>
              <a:rPr lang="en-GB"/>
              <a:t>Launched: 2015</a:t>
            </a:r>
          </a:p>
          <a:p>
            <a:pPr lvl="1"/>
            <a:r>
              <a:rPr lang="en-GB"/>
              <a:t>Evergreen theme</a:t>
            </a:r>
          </a:p>
          <a:p>
            <a:pPr lvl="1"/>
            <a:r>
              <a:rPr lang="en-GB"/>
              <a:t>Capacity development</a:t>
            </a:r>
          </a:p>
          <a:p>
            <a:pPr lvl="1"/>
            <a:r>
              <a:rPr lang="en-GB"/>
              <a:t>Training in recent tax developments and policies</a:t>
            </a:r>
          </a:p>
          <a:p>
            <a:pPr lvl="1"/>
            <a:r>
              <a:rPr lang="en-GB"/>
              <a:t>Attendees Include; African government departments, mainly tax administrations and ministries of finance, audit and tax firms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960C3-ADE2-6D00-330C-48CA4CFE7E3D}"/>
              </a:ext>
            </a:extLst>
          </p:cNvPr>
          <p:cNvSpPr/>
          <p:nvPr userDrawn="1"/>
        </p:nvSpPr>
        <p:spPr bwMode="auto">
          <a:xfrm>
            <a:off x="1717684" y="1012737"/>
            <a:ext cx="1711605" cy="126006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African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Tax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277923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5148064" y="851114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939146" y="803166"/>
            <a:ext cx="621989" cy="148755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329031"/>
            <a:ext cx="8280920" cy="4124157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 sz="1800"/>
            </a:lvl1pPr>
            <a:lvl2pPr marL="800100" indent="-342900">
              <a:buFont typeface="Wingdings" panose="05000000000000000000" pitchFamily="2" charset="2"/>
              <a:buChar char="q"/>
              <a:defRPr sz="1800" b="0"/>
            </a:lvl2pPr>
          </a:lstStyle>
          <a:p>
            <a:pPr lvl="0"/>
            <a:r>
              <a:rPr lang="en-US"/>
              <a:t>African Tax Symposium  </a:t>
            </a:r>
          </a:p>
          <a:p>
            <a:pPr lvl="0"/>
            <a:r>
              <a:rPr lang="en-US"/>
              <a:t>2020</a:t>
            </a:r>
          </a:p>
          <a:p>
            <a:pPr lvl="1"/>
            <a:r>
              <a:rPr lang="en-US"/>
              <a:t> Cancelled Due to covid-19</a:t>
            </a:r>
          </a:p>
          <a:p>
            <a:pPr lvl="0"/>
            <a:r>
              <a:rPr lang="en-US"/>
              <a:t>2021</a:t>
            </a:r>
          </a:p>
          <a:p>
            <a:pPr lvl="1"/>
            <a:r>
              <a:rPr lang="en-US"/>
              <a:t>Held online</a:t>
            </a:r>
          </a:p>
          <a:p>
            <a:pPr lvl="1"/>
            <a:r>
              <a:rPr lang="en-GB"/>
              <a:t>CSAT launched the book, 'Base Erosion and Profits Shifting: a Blueprint for Africa's Response', written by Professor </a:t>
            </a:r>
            <a:r>
              <a:rPr lang="en-GB" err="1"/>
              <a:t>Annet</a:t>
            </a:r>
            <a:r>
              <a:rPr lang="en-GB"/>
              <a:t> </a:t>
            </a:r>
            <a:r>
              <a:rPr lang="en-GB" err="1"/>
              <a:t>Wanyana</a:t>
            </a:r>
            <a:r>
              <a:rPr lang="en-GB"/>
              <a:t> </a:t>
            </a:r>
            <a:r>
              <a:rPr lang="en-GB" err="1"/>
              <a:t>Oguttu</a:t>
            </a:r>
            <a:r>
              <a:rPr lang="en-GB"/>
              <a:t>. This book is the output of the CSAT Fellowship programme for 2020.</a:t>
            </a:r>
          </a:p>
          <a:p>
            <a:pPr lvl="0"/>
            <a:r>
              <a:rPr lang="en-GB"/>
              <a:t>2022</a:t>
            </a:r>
          </a:p>
          <a:p>
            <a:pPr lvl="1"/>
            <a:r>
              <a:rPr lang="en-GB"/>
              <a:t>Held online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960C3-ADE2-6D00-330C-48CA4CFE7E3D}"/>
              </a:ext>
            </a:extLst>
          </p:cNvPr>
          <p:cNvSpPr/>
          <p:nvPr userDrawn="1"/>
        </p:nvSpPr>
        <p:spPr bwMode="auto">
          <a:xfrm>
            <a:off x="1717684" y="1012737"/>
            <a:ext cx="1711605" cy="126006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African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Tax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2409561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5148064" y="851114"/>
            <a:ext cx="273630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6200000">
            <a:off x="3939146" y="803166"/>
            <a:ext cx="621989" cy="148755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2386097"/>
            <a:ext cx="8280920" cy="4067091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 sz="1800"/>
            </a:lvl1pPr>
            <a:lvl2pPr marL="800100" indent="-342900">
              <a:buFont typeface="Wingdings" panose="05000000000000000000" pitchFamily="2" charset="2"/>
              <a:buChar char="q"/>
              <a:defRPr sz="1800" b="0"/>
            </a:lvl2pPr>
          </a:lstStyle>
          <a:p>
            <a:pPr lvl="0"/>
            <a:r>
              <a:rPr lang="en-US"/>
              <a:t>African Tax Symposium  </a:t>
            </a:r>
          </a:p>
          <a:p>
            <a:pPr lvl="0"/>
            <a:r>
              <a:rPr lang="en-US"/>
              <a:t>2023</a:t>
            </a:r>
          </a:p>
          <a:p>
            <a:pPr lvl="1"/>
            <a:r>
              <a:rPr lang="en-US"/>
              <a:t>Held Physically  </a:t>
            </a:r>
            <a:r>
              <a:rPr lang="en-GB"/>
              <a:t>in Arusha, Tanzania, from 24 to 26 May.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960C3-ADE2-6D00-330C-48CA4CFE7E3D}"/>
              </a:ext>
            </a:extLst>
          </p:cNvPr>
          <p:cNvSpPr/>
          <p:nvPr userDrawn="1"/>
        </p:nvSpPr>
        <p:spPr bwMode="auto">
          <a:xfrm>
            <a:off x="1717684" y="1012737"/>
            <a:ext cx="1711605" cy="126006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African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Tax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37130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9363"/>
            <a:ext cx="7704856" cy="4857949"/>
          </a:xfrm>
        </p:spPr>
        <p:txBody>
          <a:bodyPr anchor="t" anchorCtr="0"/>
          <a:lstStyle>
            <a:lvl1pPr>
              <a:lnSpc>
                <a:spcPts val="2600"/>
              </a:lnSpc>
              <a:buFont typeface="Wingdings 3" pitchFamily="18" charset="2"/>
              <a:buChar char="u"/>
              <a:defRPr lang="en-US" dirty="0" smtClean="0"/>
            </a:lvl1pPr>
            <a:lvl2pPr marL="457200" indent="0">
              <a:lnSpc>
                <a:spcPts val="2600"/>
              </a:lnSpc>
              <a:buFont typeface="Wingdings 3" pitchFamily="18" charset="2"/>
              <a:buNone/>
              <a:defRPr lang="en-US" sz="2000" dirty="0" smtClean="0"/>
            </a:lvl2pPr>
            <a:lvl3pPr marL="11430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3pPr>
            <a:lvl4pPr marL="16002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4pPr>
          </a:lstStyle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An Overview of CSAT Activities.</a:t>
            </a:r>
          </a:p>
          <a:p>
            <a:pPr lvl="1"/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83768" y="272051"/>
            <a:ext cx="61206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1331640" y="3325306"/>
            <a:ext cx="2493150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18953472">
            <a:off x="1995349" y="2258401"/>
            <a:ext cx="501470" cy="107574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944" y="908720"/>
            <a:ext cx="4824536" cy="5544468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tabLst/>
              <a:defRPr sz="1800"/>
            </a:lvl1pPr>
            <a:lvl2pPr marL="742950" indent="-285750">
              <a:buFont typeface="Wingdings" panose="05000000000000000000" pitchFamily="2" charset="2"/>
              <a:buChar char="q"/>
              <a:defRPr sz="1800" b="0"/>
            </a:lvl2pPr>
            <a:lvl3pPr>
              <a:defRPr sz="1800"/>
            </a:lvl3pPr>
          </a:lstStyle>
          <a:p>
            <a:pPr lvl="0"/>
            <a:r>
              <a:rPr lang="en-US"/>
              <a:t>Provides Trainings/Capacity Development for;</a:t>
            </a:r>
          </a:p>
          <a:p>
            <a:pPr lvl="1"/>
            <a:r>
              <a:rPr lang="en-US"/>
              <a:t>African Government departments like</a:t>
            </a:r>
          </a:p>
          <a:p>
            <a:pPr lvl="2"/>
            <a:r>
              <a:rPr lang="en-US"/>
              <a:t>Ministries of Finance, and </a:t>
            </a:r>
          </a:p>
          <a:p>
            <a:pPr lvl="2"/>
            <a:r>
              <a:rPr lang="en-US"/>
              <a:t>Tax administrators</a:t>
            </a:r>
          </a:p>
          <a:p>
            <a:pPr lvl="2"/>
            <a:r>
              <a:rPr lang="en-US"/>
              <a:t>Parliamentarians</a:t>
            </a:r>
          </a:p>
          <a:p>
            <a:pPr lvl="1"/>
            <a:r>
              <a:rPr lang="en-US"/>
              <a:t>Regional groupings (e.g. SADC, WATAF)</a:t>
            </a:r>
          </a:p>
          <a:p>
            <a:pPr lvl="1"/>
            <a:r>
              <a:rPr lang="en-US"/>
              <a:t>Private firms </a:t>
            </a:r>
          </a:p>
          <a:p>
            <a:pPr lvl="0"/>
            <a:r>
              <a:rPr lang="en-GB"/>
              <a:t>Participates in conferences, workshops, and other events on tax policy issues relevant for Africa</a:t>
            </a:r>
          </a:p>
          <a:p>
            <a:pPr lvl="0"/>
            <a:r>
              <a:rPr lang="en-US"/>
              <a:t>Provides scholarship opportunities &amp; Fellowship awards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7927D5-40FA-49B7-518F-27DE4DE42C5D}"/>
              </a:ext>
            </a:extLst>
          </p:cNvPr>
          <p:cNvSpPr/>
          <p:nvPr userDrawn="1"/>
        </p:nvSpPr>
        <p:spPr bwMode="auto">
          <a:xfrm>
            <a:off x="214745" y="1124744"/>
            <a:ext cx="1783069" cy="12600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Trainings/Capacity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842108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5586A-B0E4-50BC-9A7F-6007F53F5CC8}"/>
              </a:ext>
            </a:extLst>
          </p:cNvPr>
          <p:cNvSpPr/>
          <p:nvPr userDrawn="1"/>
        </p:nvSpPr>
        <p:spPr bwMode="auto">
          <a:xfrm>
            <a:off x="2078850" y="970630"/>
            <a:ext cx="2493150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5ABB9B-ECCF-EFBD-697A-51A001453763}"/>
              </a:ext>
            </a:extLst>
          </p:cNvPr>
          <p:cNvSpPr/>
          <p:nvPr userDrawn="1"/>
        </p:nvSpPr>
        <p:spPr bwMode="auto">
          <a:xfrm rot="5400000">
            <a:off x="4869698" y="1131609"/>
            <a:ext cx="501470" cy="107574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2232B-17B3-D5A6-E658-DC34B9558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2625130"/>
            <a:ext cx="7848872" cy="3828058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tabLst/>
              <a:defRPr sz="1800"/>
            </a:lvl1pPr>
            <a:lvl2pPr marL="742950" indent="-285750">
              <a:buFont typeface="Wingdings" panose="05000000000000000000" pitchFamily="2" charset="2"/>
              <a:buChar char="q"/>
              <a:defRPr sz="1800" b="0"/>
            </a:lvl2pPr>
            <a:lvl3pPr>
              <a:defRPr sz="1800"/>
            </a:lvl3pPr>
          </a:lstStyle>
          <a:p>
            <a:pPr lvl="0"/>
            <a:r>
              <a:rPr lang="en-US"/>
              <a:t>Active Partnerships/Collaborations</a:t>
            </a:r>
          </a:p>
          <a:p>
            <a:pPr lvl="1"/>
            <a:r>
              <a:rPr lang="en-GB"/>
              <a:t>West African Tax Administrations Forum (WATAF)</a:t>
            </a:r>
            <a:endParaRPr lang="en-US"/>
          </a:p>
          <a:p>
            <a:pPr lvl="2"/>
            <a:r>
              <a:rPr lang="en-GB"/>
              <a:t>Provides technical input in WATAF events</a:t>
            </a:r>
            <a:endParaRPr lang="en-US"/>
          </a:p>
          <a:p>
            <a:pPr lvl="2"/>
            <a:r>
              <a:rPr lang="en-US"/>
              <a:t>Collaboration in Key areas for Research which include; </a:t>
            </a:r>
            <a:r>
              <a:rPr lang="en-GB"/>
              <a:t>tax treaty policy issues for West Africa, and tax incentives policy in the light of the proposed global minimum tax.</a:t>
            </a:r>
            <a:endParaRPr lang="en-US"/>
          </a:p>
          <a:p>
            <a:pPr lvl="1"/>
            <a:r>
              <a:rPr lang="en-US"/>
              <a:t>SADC</a:t>
            </a:r>
          </a:p>
          <a:p>
            <a:pPr lvl="1"/>
            <a:r>
              <a:rPr lang="en-US"/>
              <a:t>Academic Institutions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876629-E8D1-4153-410B-C10B23016AAD}"/>
              </a:ext>
            </a:extLst>
          </p:cNvPr>
          <p:cNvSpPr/>
          <p:nvPr userDrawn="1"/>
        </p:nvSpPr>
        <p:spPr bwMode="auto">
          <a:xfrm>
            <a:off x="5685961" y="955260"/>
            <a:ext cx="1702548" cy="142843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Partnerships/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Collaborations</a:t>
            </a:r>
          </a:p>
        </p:txBody>
      </p:sp>
    </p:spTree>
    <p:extLst>
      <p:ext uri="{BB962C8B-B14F-4D97-AF65-F5344CB8AC3E}">
        <p14:creationId xmlns:p14="http://schemas.microsoft.com/office/powerpoint/2010/main" val="925510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D77DC89-58EF-6687-2AB9-F31B48216D1F}"/>
              </a:ext>
            </a:extLst>
          </p:cNvPr>
          <p:cNvSpPr/>
          <p:nvPr userDrawn="1"/>
        </p:nvSpPr>
        <p:spPr bwMode="auto">
          <a:xfrm>
            <a:off x="2267744" y="1988840"/>
            <a:ext cx="4752528" cy="374441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 w="0">
                  <a:solidFill>
                    <a:srgbClr val="0066CC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THE END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 w="0">
                  <a:solidFill>
                    <a:srgbClr val="0066CC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3416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E67-4CA5-90C7-17BE-A3C9201B7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GB"/>
              <a:t>CSAT Activities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121C2-F858-C478-4D5E-010FCDC8C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FF-9012-1FDD-5DD0-6642D63DE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DBA19584-4CAC-C228-6747-539334E51F36}"/>
              </a:ext>
            </a:extLst>
          </p:cNvPr>
          <p:cNvSpPr/>
          <p:nvPr userDrawn="1"/>
        </p:nvSpPr>
        <p:spPr bwMode="auto">
          <a:xfrm>
            <a:off x="2771800" y="2060848"/>
            <a:ext cx="5040560" cy="3384376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36430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891E-4CB5-F3CA-6B3D-A5D1BC6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0C4ED-FDAD-8CED-44B3-6A0D52E85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FC31-1EF5-76A0-576F-6A11C3A17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5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49AF-6F55-33F3-1772-3F663919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06908-4D10-56BA-2079-DF7B6A840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4E684-C063-CB57-9CD7-8CB806867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AFFD-C6A0-FCC0-32A1-D958AEE0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E73C5-6D5A-CD15-A015-CA8A5F69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E9058-6D43-C374-3417-312937044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9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39F6-F44F-C2C4-DC92-0F1BCCB1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5147E-A3CF-AB9D-C38F-9591FBD834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B43DC-2964-F738-5D4D-5A39B7C96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6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F65B-97AD-2B99-5ED2-90BC69F19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C91A-E5DC-DCA8-9683-6462D80E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2025 IBFD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EAC0-55E5-FE17-3DC8-4CE0F790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829" y="6501333"/>
            <a:ext cx="188603" cy="138499"/>
          </a:xfrm>
          <a:prstGeom prst="rect">
            <a:avLst/>
          </a:prstGeom>
        </p:spPr>
        <p:txBody>
          <a:bodyPr/>
          <a:lstStyle/>
          <a:p>
            <a:fld id="{90EE731D-C0B0-43ED-B045-D0565598F88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9F90E8-1845-8176-68B8-0B67EA05188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0804" y="1268413"/>
            <a:ext cx="3645694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BD77EBD-F4BC-93BF-F889-74260506B2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87503" y="1268413"/>
            <a:ext cx="3645694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9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4" orient="horz" pos="2251">
          <p15:clr>
            <a:srgbClr val="FBAE40"/>
          </p15:clr>
        </p15:guide>
        <p15:guide id="15" pos="3840">
          <p15:clr>
            <a:srgbClr val="F26B43"/>
          </p15:clr>
        </p15:guide>
        <p15:guide id="16" orient="horz" pos="799">
          <p15:clr>
            <a:srgbClr val="F26B43"/>
          </p15:clr>
        </p15:guide>
        <p15:guide id="17" orient="horz" pos="3929">
          <p15:clr>
            <a:srgbClr val="FBAE40"/>
          </p15:clr>
        </p15:guide>
        <p15:guide id="18" orient="horz" pos="3702">
          <p15:clr>
            <a:srgbClr val="F26B43"/>
          </p15:clr>
        </p15:guide>
        <p15:guide id="19" pos="3659">
          <p15:clr>
            <a:srgbClr val="FBAE40"/>
          </p15:clr>
        </p15:guide>
        <p15:guide id="20" pos="4021">
          <p15:clr>
            <a:srgbClr val="FBAE40"/>
          </p15:clr>
        </p15:guide>
        <p15:guide id="21" pos="7083">
          <p15:clr>
            <a:srgbClr val="F26B43"/>
          </p15:clr>
        </p15:guide>
        <p15:guide id="22" pos="7378">
          <p15:clr>
            <a:srgbClr val="FBAE40"/>
          </p15:clr>
        </p15:guide>
        <p15:guide id="23" pos="302">
          <p15:clr>
            <a:srgbClr val="FBAE40"/>
          </p15:clr>
        </p15:guide>
        <p15:guide id="24" pos="597">
          <p15:clr>
            <a:srgbClr val="F26B43"/>
          </p15:clr>
        </p15:guide>
        <p15:guide id="25" pos="5654">
          <p15:clr>
            <a:srgbClr val="5ACBF0"/>
          </p15:clr>
        </p15:guide>
        <p15:guide id="26" orient="horz" pos="27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A6CB36-BD7F-51A9-2961-85CBF50DB97C}"/>
              </a:ext>
            </a:extLst>
          </p:cNvPr>
          <p:cNvSpPr/>
          <p:nvPr/>
        </p:nvSpPr>
        <p:spPr>
          <a:xfrm>
            <a:off x="0" y="1089026"/>
            <a:ext cx="9144000" cy="5148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DF65B-97AD-2B99-5ED2-90BC69F19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C91A-E5DC-DCA8-9683-6462D80E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2025 IBFD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EAC0-55E5-FE17-3DC8-4CE0F790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829" y="6501333"/>
            <a:ext cx="188603" cy="138499"/>
          </a:xfrm>
          <a:prstGeom prst="rect">
            <a:avLst/>
          </a:prstGeom>
        </p:spPr>
        <p:txBody>
          <a:bodyPr/>
          <a:lstStyle/>
          <a:p>
            <a:fld id="{90EE731D-C0B0-43ED-B045-D0565598F88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5271E4-32F1-9A31-C772-9EF2F8E68B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804" y="1268413"/>
            <a:ext cx="7722934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39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orient="horz" pos="799">
          <p15:clr>
            <a:srgbClr val="F26B43"/>
          </p15:clr>
        </p15:guide>
        <p15:guide id="16" pos="3840">
          <p15:clr>
            <a:srgbClr val="F26B43"/>
          </p15:clr>
        </p15:guide>
        <p15:guide id="17" pos="302">
          <p15:clr>
            <a:srgbClr val="FBAE40"/>
          </p15:clr>
        </p15:guide>
        <p15:guide id="18" pos="597">
          <p15:clr>
            <a:srgbClr val="F26B43"/>
          </p15:clr>
        </p15:guide>
        <p15:guide id="19" pos="3659">
          <p15:clr>
            <a:srgbClr val="FBAE40"/>
          </p15:clr>
        </p15:guide>
        <p15:guide id="20" pos="4021">
          <p15:clr>
            <a:srgbClr val="FBAE40"/>
          </p15:clr>
        </p15:guide>
        <p15:guide id="21" pos="7083">
          <p15:clr>
            <a:srgbClr val="F26B43"/>
          </p15:clr>
        </p15:guide>
        <p15:guide id="22" pos="7378">
          <p15:clr>
            <a:srgbClr val="FBAE40"/>
          </p15:clr>
        </p15:guide>
        <p15:guide id="23" pos="5654">
          <p15:clr>
            <a:srgbClr val="5ACBF0"/>
          </p15:clr>
        </p15:guide>
        <p15:guide id="24" orient="horz" pos="3702">
          <p15:clr>
            <a:srgbClr val="F26B43"/>
          </p15:clr>
        </p15:guide>
        <p15:guide id="25" orient="horz" pos="278">
          <p15:clr>
            <a:srgbClr val="FBAE40"/>
          </p15:clr>
        </p15:guide>
        <p15:guide id="26" orient="horz" pos="22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584" y="1379363"/>
            <a:ext cx="7992888" cy="4857949"/>
          </a:xfrm>
        </p:spPr>
        <p:txBody>
          <a:bodyPr/>
          <a:lstStyle>
            <a:lvl1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  <a:defRPr lang="en-US" sz="3600" baseline="0" dirty="0" smtClean="0"/>
            </a:lvl1pPr>
            <a:lvl2pPr>
              <a:lnSpc>
                <a:spcPts val="2600"/>
              </a:lnSpc>
              <a:buFont typeface="Wingdings 3" pitchFamily="18" charset="2"/>
              <a:buChar char="u"/>
              <a:defRPr lang="en-US" sz="2000" dirty="0" smtClean="0"/>
            </a:lvl2pPr>
            <a:lvl3pPr marL="11430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3pPr>
            <a:lvl4pPr marL="16002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4pPr>
          </a:lstStyle>
          <a:p>
            <a:pPr lvl="0"/>
            <a:r>
              <a:rPr lang="en-US"/>
              <a:t>What is CSAT?</a:t>
            </a:r>
          </a:p>
          <a:p>
            <a:pPr lvl="0"/>
            <a:r>
              <a:rPr lang="en-GB"/>
              <a:t>Goals and Objectives</a:t>
            </a:r>
          </a:p>
          <a:p>
            <a:pPr lvl="0"/>
            <a:r>
              <a:rPr lang="en-GB"/>
              <a:t>CSAT Management</a:t>
            </a:r>
          </a:p>
          <a:p>
            <a:pPr lvl="0"/>
            <a:r>
              <a:rPr lang="en-GB"/>
              <a:t>CSAT Activities 2020-2024</a:t>
            </a:r>
          </a:p>
          <a:p>
            <a:pPr lvl="0"/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83768" y="260648"/>
            <a:ext cx="633670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1760" y="303312"/>
            <a:ext cx="6480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146175"/>
            <a:ext cx="7704856" cy="1130350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1. What is CSAT?</a:t>
            </a:r>
          </a:p>
        </p:txBody>
      </p:sp>
      <p:sp useBgFill="1"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2585988"/>
            <a:ext cx="7704856" cy="3579316"/>
          </a:xfrm>
        </p:spPr>
        <p:txBody>
          <a:bodyPr anchor="t"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Char char="v"/>
              <a:defRPr sz="2000" b="1"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IBFD program Under the IBFD Knowledge Centre Group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Established in 2015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Dedicated to the study and development of tax policy in Africa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Staffed by IBFD’s in-house experts in African taxation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by IBFD’s network of external tax experts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Plays Key role in IBFD’s capacity development work in Africa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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"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1760" y="303312"/>
            <a:ext cx="6480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27206" y="1340768"/>
            <a:ext cx="7704856" cy="1130350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1. What is CSAT?...Continuation..</a:t>
            </a:r>
          </a:p>
        </p:txBody>
      </p:sp>
      <p:sp useBgFill="1"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26710" y="2708920"/>
            <a:ext cx="7705352" cy="3240360"/>
          </a:xfrm>
        </p:spPr>
        <p:txBody>
          <a:bodyPr anchor="t"/>
          <a:lstStyle>
            <a:lvl1pPr marL="0" indent="0">
              <a:lnSpc>
                <a:spcPct val="250000"/>
              </a:lnSpc>
              <a:buFont typeface="Wingdings" panose="05000000000000000000" pitchFamily="2" charset="2"/>
              <a:buChar char="q"/>
              <a:defRPr sz="2000" b="1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Staffed with IBFD’s in-house experts in African taxation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by IBFD’s network of external tax experts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Plays a Key role in IBFD’s capacity development work in Africa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1760" y="303312"/>
            <a:ext cx="6480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2" y="1484784"/>
            <a:ext cx="7704856" cy="1130350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US"/>
              <a:t>2. </a:t>
            </a:r>
            <a:r>
              <a:rPr lang="en-GB"/>
              <a:t>Goals and Objectives</a:t>
            </a:r>
          </a:p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946376"/>
            <a:ext cx="7704856" cy="3146920"/>
          </a:xfrm>
          <a:solidFill>
            <a:schemeClr val="bg1"/>
          </a:solidFill>
        </p:spPr>
        <p:txBody>
          <a:bodyPr anchor="t"/>
          <a:lstStyle>
            <a:lvl1pPr marL="0" indent="0">
              <a:lnSpc>
                <a:spcPct val="250000"/>
              </a:lnSpc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establish IBFD’s authority and credibility in the African region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conduct and publish research on topical issues in international taxation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collaborate with other institutions dealing with African taxation issues for the purposes of research and knowledge sharing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GB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1760" y="303312"/>
            <a:ext cx="6480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1484784"/>
            <a:ext cx="7704856" cy="1130350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US"/>
              <a:t>2. </a:t>
            </a:r>
            <a:r>
              <a:rPr lang="en-GB"/>
              <a:t>Goals and Objectives... Conti..</a:t>
            </a:r>
          </a:p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2946376"/>
            <a:ext cx="7705352" cy="2592982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Char char="q"/>
              <a:defRPr sz="1600" b="1" cap="none" spc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contribute to the development of technical skills and institutional capacity for African tax professionals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attract delegates and sponsors to the Africa Tax Symposium (ATS)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 attract visitors to the Tax Research Platform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1760" y="303312"/>
            <a:ext cx="6480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43608" y="1484784"/>
            <a:ext cx="7704856" cy="864096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US"/>
              <a:t>3. </a:t>
            </a:r>
            <a:r>
              <a:rPr lang="en-GB"/>
              <a:t>CSAT Management</a:t>
            </a:r>
          </a:p>
          <a:p>
            <a:pPr lvl="0"/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CAADEAD-2083-1024-AD7C-2E743263BE15}"/>
              </a:ext>
            </a:extLst>
          </p:cNvPr>
          <p:cNvSpPr/>
          <p:nvPr userDrawn="1"/>
        </p:nvSpPr>
        <p:spPr bwMode="auto">
          <a:xfrm>
            <a:off x="3491880" y="2564904"/>
            <a:ext cx="2088232" cy="1800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CSAT Management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583E502-F23F-E684-E7E5-F041B2C59202}"/>
              </a:ext>
            </a:extLst>
          </p:cNvPr>
          <p:cNvSpPr/>
          <p:nvPr userDrawn="1"/>
        </p:nvSpPr>
        <p:spPr bwMode="auto">
          <a:xfrm rot="3700084" flipH="1">
            <a:off x="2634706" y="3463605"/>
            <a:ext cx="771977" cy="1268707"/>
          </a:xfrm>
          <a:prstGeom prst="downArrow">
            <a:avLst>
              <a:gd name="adj1" fmla="val 33029"/>
              <a:gd name="adj2" fmla="val 5097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508EAF4-121E-1AD0-CCEB-21CB1FD2ADC0}"/>
              </a:ext>
            </a:extLst>
          </p:cNvPr>
          <p:cNvSpPr/>
          <p:nvPr userDrawn="1"/>
        </p:nvSpPr>
        <p:spPr bwMode="auto">
          <a:xfrm rot="1497552">
            <a:off x="5444455" y="3763048"/>
            <a:ext cx="1260204" cy="57606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8FED4E-8E74-C9B6-3977-DFDF92FFEEB0}"/>
              </a:ext>
            </a:extLst>
          </p:cNvPr>
          <p:cNvSpPr/>
          <p:nvPr userDrawn="1"/>
        </p:nvSpPr>
        <p:spPr bwMode="auto">
          <a:xfrm>
            <a:off x="203551" y="4225205"/>
            <a:ext cx="2376264" cy="17281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January 2023-Todate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Manager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Ms. Emily </a:t>
            </a:r>
            <a:r>
              <a:rPr kumimoji="0" lang="en-GB" sz="18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Muyaa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4E27AF-9BB7-3B9C-5686-A07BB7882C20}"/>
              </a:ext>
            </a:extLst>
          </p:cNvPr>
          <p:cNvSpPr/>
          <p:nvPr userDrawn="1"/>
        </p:nvSpPr>
        <p:spPr bwMode="auto">
          <a:xfrm>
            <a:off x="6564187" y="4225205"/>
            <a:ext cx="2328293" cy="17281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Manager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Ms. Emily </a:t>
            </a:r>
            <a:r>
              <a:rPr kumimoji="0" lang="en-GB" sz="18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Muyaa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8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1760" y="303312"/>
            <a:ext cx="6480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IBFD Centre for Studies in African Taxation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1196752"/>
            <a:ext cx="7704856" cy="792088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lang="en-US"/>
              <a:t>4. </a:t>
            </a:r>
            <a:r>
              <a:rPr lang="en-GB"/>
              <a:t>CSAT Activities</a:t>
            </a:r>
          </a:p>
          <a:p>
            <a:pPr lvl="0"/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82797-2EDF-65D3-85E4-FFBE0F4161D7}"/>
              </a:ext>
            </a:extLst>
          </p:cNvPr>
          <p:cNvSpPr/>
          <p:nvPr userDrawn="1"/>
        </p:nvSpPr>
        <p:spPr bwMode="auto">
          <a:xfrm>
            <a:off x="3385803" y="4640104"/>
            <a:ext cx="2680394" cy="1512168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C536D73-0FEF-51B9-2E48-9A3340FC69C3}"/>
              </a:ext>
            </a:extLst>
          </p:cNvPr>
          <p:cNvSpPr/>
          <p:nvPr userDrawn="1"/>
        </p:nvSpPr>
        <p:spPr bwMode="auto">
          <a:xfrm>
            <a:off x="4423527" y="3258282"/>
            <a:ext cx="581077" cy="1368151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934F55B-F95C-5FB1-C6F7-B333B1283702}"/>
              </a:ext>
            </a:extLst>
          </p:cNvPr>
          <p:cNvSpPr/>
          <p:nvPr userDrawn="1"/>
        </p:nvSpPr>
        <p:spPr bwMode="auto">
          <a:xfrm>
            <a:off x="6035205" y="5144412"/>
            <a:ext cx="1202196" cy="576212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F0E4243-1773-16D2-D00F-49B1B803F4A2}"/>
              </a:ext>
            </a:extLst>
          </p:cNvPr>
          <p:cNvSpPr/>
          <p:nvPr userDrawn="1"/>
        </p:nvSpPr>
        <p:spPr bwMode="auto">
          <a:xfrm>
            <a:off x="1894941" y="5182614"/>
            <a:ext cx="1496070" cy="511574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EE1DFAD-E906-61A7-2B2B-26AC4C249A7B}"/>
              </a:ext>
            </a:extLst>
          </p:cNvPr>
          <p:cNvSpPr/>
          <p:nvPr userDrawn="1"/>
        </p:nvSpPr>
        <p:spPr bwMode="auto">
          <a:xfrm rot="2522778">
            <a:off x="5791327" y="3571820"/>
            <a:ext cx="576038" cy="1404043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8566CBE-4D01-DE62-9A9F-D87E1727C0A4}"/>
              </a:ext>
            </a:extLst>
          </p:cNvPr>
          <p:cNvSpPr/>
          <p:nvPr userDrawn="1"/>
        </p:nvSpPr>
        <p:spPr bwMode="auto">
          <a:xfrm rot="18323248">
            <a:off x="2835886" y="3554795"/>
            <a:ext cx="628363" cy="1614244"/>
          </a:xfrm>
          <a:prstGeom prst="downArrow">
            <a:avLst>
              <a:gd name="adj1" fmla="val 50000"/>
              <a:gd name="adj2" fmla="val 55791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73C02D-7541-FFC9-DDBB-BADB614249B1}"/>
              </a:ext>
            </a:extLst>
          </p:cNvPr>
          <p:cNvSpPr/>
          <p:nvPr userDrawn="1"/>
        </p:nvSpPr>
        <p:spPr bwMode="auto">
          <a:xfrm>
            <a:off x="6525085" y="2443189"/>
            <a:ext cx="2007355" cy="145141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Research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735EBF-13A0-9A4B-01CE-D1AF35376632}"/>
              </a:ext>
            </a:extLst>
          </p:cNvPr>
          <p:cNvSpPr/>
          <p:nvPr userDrawn="1"/>
        </p:nvSpPr>
        <p:spPr bwMode="auto">
          <a:xfrm>
            <a:off x="7333502" y="4761945"/>
            <a:ext cx="1702548" cy="142843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Partnerships/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Collaborations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E162E6-4780-09C6-1E65-8001614732F0}"/>
              </a:ext>
            </a:extLst>
          </p:cNvPr>
          <p:cNvSpPr/>
          <p:nvPr userDrawn="1"/>
        </p:nvSpPr>
        <p:spPr bwMode="auto">
          <a:xfrm>
            <a:off x="3779912" y="2116224"/>
            <a:ext cx="1951590" cy="1142482"/>
          </a:xfrm>
          <a:prstGeom prst="roundRect">
            <a:avLst/>
          </a:prstGeom>
          <a:solidFill>
            <a:srgbClr val="BCAF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Scholarships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&amp; Fellowships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CD06E2-38E5-FC9A-8274-60DED7570760}"/>
              </a:ext>
            </a:extLst>
          </p:cNvPr>
          <p:cNvSpPr/>
          <p:nvPr userDrawn="1"/>
        </p:nvSpPr>
        <p:spPr bwMode="auto">
          <a:xfrm>
            <a:off x="611560" y="2692363"/>
            <a:ext cx="1927629" cy="12600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Trainings/Capacity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Development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15F890-9F39-7A8C-F31A-F38F6D7B9239}"/>
              </a:ext>
            </a:extLst>
          </p:cNvPr>
          <p:cNvSpPr/>
          <p:nvPr userDrawn="1"/>
        </p:nvSpPr>
        <p:spPr bwMode="auto">
          <a:xfrm>
            <a:off x="186627" y="4748534"/>
            <a:ext cx="1711605" cy="126006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African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Tax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Symposium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11AAFBB-1FB4-E462-37B4-F8F60905DCE4}"/>
              </a:ext>
            </a:extLst>
          </p:cNvPr>
          <p:cNvSpPr/>
          <p:nvPr userDrawn="1"/>
        </p:nvSpPr>
        <p:spPr bwMode="auto">
          <a:xfrm>
            <a:off x="3370307" y="4657229"/>
            <a:ext cx="2680394" cy="1477917"/>
          </a:xfrm>
          <a:prstGeom prst="ellipse">
            <a:avLst/>
          </a:prstGeom>
          <a:solidFill>
            <a:srgbClr val="384F8E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CSAT</a:t>
            </a:r>
          </a:p>
        </p:txBody>
      </p:sp>
    </p:spTree>
    <p:extLst>
      <p:ext uri="{BB962C8B-B14F-4D97-AF65-F5344CB8AC3E}">
        <p14:creationId xmlns:p14="http://schemas.microsoft.com/office/powerpoint/2010/main" val="26998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79538"/>
            <a:ext cx="77057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0"/>
            <a:endParaRPr lang="en-US"/>
          </a:p>
        </p:txBody>
      </p:sp>
      <p:sp>
        <p:nvSpPr>
          <p:cNvPr id="4761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0250" y="6453188"/>
            <a:ext cx="449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IBFD </a:t>
            </a:r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53188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260648"/>
            <a:ext cx="61204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An Overview of CSAT Activities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81" r:id="rId5"/>
    <p:sldLayoutId id="2147484382" r:id="rId6"/>
    <p:sldLayoutId id="2147484383" r:id="rId7"/>
    <p:sldLayoutId id="2147484394" r:id="rId8"/>
    <p:sldLayoutId id="2147484384" r:id="rId9"/>
    <p:sldLayoutId id="2147484385" r:id="rId10"/>
    <p:sldLayoutId id="2147484390" r:id="rId11"/>
    <p:sldLayoutId id="2147484391" r:id="rId12"/>
    <p:sldLayoutId id="2147484392" r:id="rId13"/>
    <p:sldLayoutId id="2147484393" r:id="rId14"/>
    <p:sldLayoutId id="2147484396" r:id="rId15"/>
    <p:sldLayoutId id="2147484395" r:id="rId16"/>
    <p:sldLayoutId id="2147484397" r:id="rId17"/>
    <p:sldLayoutId id="2147484398" r:id="rId18"/>
    <p:sldLayoutId id="2147484399" r:id="rId19"/>
    <p:sldLayoutId id="2147484400" r:id="rId20"/>
    <p:sldLayoutId id="2147484401" r:id="rId21"/>
    <p:sldLayoutId id="2147484402" r:id="rId22"/>
    <p:sldLayoutId id="2147484403" r:id="rId23"/>
    <p:sldLayoutId id="2147484388" r:id="rId24"/>
    <p:sldLayoutId id="2147484389" r:id="rId25"/>
    <p:sldLayoutId id="2147484386" r:id="rId26"/>
    <p:sldLayoutId id="2147484387" r:id="rId27"/>
    <p:sldLayoutId id="2147484457" r:id="rId28"/>
    <p:sldLayoutId id="2147484458" r:id="rId2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 3" pitchFamily="18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005695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2pPr>
      <a:lvl3pPr marL="1143000" indent="-28575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005695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_unistphotostream/4871524989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.uct.ac.za/article/-2019-05-24-online-platform-to-transform-african-legal-research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luediamondgallery.com/legal/alternative-dispute-resolution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.son@ibfd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ndup.org.za/article/durban-street-vendors-overlooked-and-undermined-government/" TargetMode="External"/><Relationship Id="rId7" Type="http://schemas.openxmlformats.org/officeDocument/2006/relationships/hyperlink" Target="https://eregulations.invest.go.ke/procedure/143/36?l=en&amp;includeSearch=tru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g"/><Relationship Id="rId5" Type="http://schemas.openxmlformats.org/officeDocument/2006/relationships/hyperlink" Target="https://pxhere.com/pt/photo/20021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sdispatch.org/tag/strike-action/" TargetMode="External"/><Relationship Id="rId7" Type="http://schemas.openxmlformats.org/officeDocument/2006/relationships/hyperlink" Target="https://burkinafaso.eregulations.org/procedure/10/4/step/5?l=f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g"/><Relationship Id="rId5" Type="http://schemas.openxmlformats.org/officeDocument/2006/relationships/hyperlink" Target="https://commons.wikimedia.org/wiki/Category:Mega_Tower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policy-analysis/transforming-internal-revenue-service" TargetMode="External"/><Relationship Id="rId7" Type="http://schemas.openxmlformats.org/officeDocument/2006/relationships/hyperlink" Target="https://openinstitute.com/tag/keny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jpg"/><Relationship Id="rId5" Type="http://schemas.openxmlformats.org/officeDocument/2006/relationships/hyperlink" Target="https://maken.wikiwijs.nl/138502/Budgetteren_moet_je_leren_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mj.com/content/369/bmj.m2107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12" Type="http://schemas.openxmlformats.org/officeDocument/2006/relationships/hyperlink" Target="https://www.geograph.org.uk/photo/16406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flickr.com/photos/cogdog/7266250916/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jpg"/><Relationship Id="rId10" Type="http://schemas.openxmlformats.org/officeDocument/2006/relationships/hyperlink" Target="https://www.tasnimnews.com/en/news/2023/05/14/2894599/persian-gulf-to-be-connected-to-caspian-sea-via-rail-in-two-months-official" TargetMode="External"/><Relationship Id="rId4" Type="http://schemas.openxmlformats.org/officeDocument/2006/relationships/hyperlink" Target="https://pxhere.com/en/photo/543147" TargetMode="External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legal-01/t/tax-law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97957E-8BD2-723C-A342-7A9F5F1FFDFF}"/>
              </a:ext>
            </a:extLst>
          </p:cNvPr>
          <p:cNvSpPr txBox="1"/>
          <p:nvPr/>
        </p:nvSpPr>
        <p:spPr>
          <a:xfrm>
            <a:off x="7596336" y="3861048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6530-C3B3-CB36-B05F-6D51560ECAB0}"/>
              </a:ext>
            </a:extLst>
          </p:cNvPr>
          <p:cNvSpPr txBox="1"/>
          <p:nvPr/>
        </p:nvSpPr>
        <p:spPr>
          <a:xfrm>
            <a:off x="4572000" y="3045440"/>
            <a:ext cx="4392488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Towards a Collaborative Framework: Policy Coherence and Joint Initiatives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DB89C69-5091-7544-1CE5-FE04938FE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75" y="6281058"/>
            <a:ext cx="6005682" cy="304800"/>
          </a:xfrm>
          <a:solidFill>
            <a:schemeClr val="accent4"/>
          </a:solidFill>
        </p:spPr>
        <p:txBody>
          <a:bodyPr/>
          <a:lstStyle/>
          <a:p>
            <a:pPr algn="l"/>
            <a:r>
              <a:rPr lang="en-GB" sz="1400" dirty="0">
                <a:solidFill>
                  <a:srgbClr val="005695"/>
                </a:solidFill>
              </a:rPr>
              <a:t>WATAF Hight Level Policy Dialogue</a:t>
            </a:r>
          </a:p>
          <a:p>
            <a:pPr algn="l"/>
            <a:r>
              <a:rPr lang="en-GB" sz="1200" b="0" dirty="0">
                <a:solidFill>
                  <a:srgbClr val="005695"/>
                </a:solidFill>
              </a:rPr>
              <a:t>Aziz Son, Freetown, 16 September 2025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C0C0D307-1FA1-C949-D51D-988E783EA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25" y="272142"/>
            <a:ext cx="1214437" cy="8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05ED-0D88-6155-AB44-6C21047A0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EA61-CB86-6934-D82E-3E232BCB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512" y="371815"/>
            <a:ext cx="7884839" cy="35086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2">
              <a:lnSpc>
                <a:spcPct val="93000"/>
              </a:lnSpc>
              <a:buClr>
                <a:srgbClr val="C00000"/>
              </a:buClr>
            </a:pPr>
            <a:r>
              <a:rPr lang="en-GB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 challenges – Compliance issue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8D019-FF8D-9157-E916-8BF3840D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© 2025 IBFD 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E64C4E09-D09D-A089-AEC7-CE2626924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680704"/>
              </p:ext>
            </p:extLst>
          </p:nvPr>
        </p:nvGraphicFramePr>
        <p:xfrm>
          <a:off x="710804" y="1808560"/>
          <a:ext cx="772293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59849-DADC-6ACF-8318-7907D8A5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F36E-45AC-9937-FE07-13C9D606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284729"/>
            <a:ext cx="6727031" cy="35086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2">
              <a:lnSpc>
                <a:spcPct val="93000"/>
              </a:lnSpc>
              <a:buClr>
                <a:srgbClr val="C00000"/>
              </a:buClr>
            </a:pPr>
            <a:r>
              <a:rPr lang="en-GB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 challenges – </a:t>
            </a:r>
            <a:r>
              <a:rPr lang="en-US" sz="1800" dirty="0">
                <a:solidFill>
                  <a:schemeClr val="tx2"/>
                </a:solidFill>
              </a:rPr>
              <a:t>Prevention and dispute resolution mechanisms</a:t>
            </a:r>
            <a:endParaRPr lang="en-GB" sz="1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82F67-E71C-9306-D99F-4BB95E21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© 2025 IBFD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9961F-2971-4392-0224-D009132EB476}"/>
              </a:ext>
            </a:extLst>
          </p:cNvPr>
          <p:cNvSpPr txBox="1"/>
          <p:nvPr/>
        </p:nvSpPr>
        <p:spPr>
          <a:xfrm>
            <a:off x="293913" y="2123162"/>
            <a:ext cx="4278087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Capacity building – Support and educational initiatives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 eaLnBrk="0" hangingPunct="0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</a:rPr>
              <a:t>Tax administration should stay up to date of new tax developments</a:t>
            </a:r>
          </a:p>
          <a:p>
            <a:pPr marL="214313" indent="-214313" eaLnBrk="0" hangingPunct="0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altLang="en-US" dirty="0">
              <a:latin typeface="Arial" panose="020B0604020202020204" pitchFamily="34" charset="0"/>
            </a:endParaRPr>
          </a:p>
          <a:p>
            <a:pPr marL="214313" indent="-214313" eaLnBrk="0" hangingPunct="0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</a:rPr>
              <a:t>Explain to taxpayers their tax obligations, benefits, or procedures (</a:t>
            </a:r>
            <a:r>
              <a:rPr lang="en-US" altLang="en-US" b="1" dirty="0">
                <a:latin typeface="Arial" panose="020B0604020202020204" pitchFamily="34" charset="0"/>
              </a:rPr>
              <a:t>local languages?)</a:t>
            </a:r>
          </a:p>
          <a:p>
            <a:pPr marL="214313" indent="-214313" eaLnBrk="0" hangingPunct="0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214313" indent="-214313" eaLnBrk="0" hangingPunct="0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altLang="en-US" dirty="0">
                <a:latin typeface="Arial" panose="020B0604020202020204" pitchFamily="34" charset="0"/>
              </a:rPr>
              <a:t>Limit fear of engaging with tax authorities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CF71F1-0044-2E49-CBBA-9F4E2E8D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751"/>
            <a:ext cx="1994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buFontTx/>
              <a:buChar char="•"/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AF5115-70D8-13E7-E752-F09FBB4A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7503" y="2456478"/>
            <a:ext cx="3937001" cy="2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DF405-664C-709C-9C87-1BACC8F78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F8D6-A618-FCBA-6058-6586C6EA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877" y="330995"/>
            <a:ext cx="6837524" cy="35086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2">
              <a:lnSpc>
                <a:spcPct val="93000"/>
              </a:lnSpc>
              <a:buClr>
                <a:srgbClr val="C00000"/>
              </a:buClr>
            </a:pPr>
            <a:r>
              <a:rPr lang="en-GB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 challenges – </a:t>
            </a:r>
            <a:r>
              <a:rPr lang="en-US" sz="1800" dirty="0">
                <a:solidFill>
                  <a:schemeClr val="tx2"/>
                </a:solidFill>
              </a:rPr>
              <a:t>Prevention and dispute resolution mechanisms</a:t>
            </a:r>
            <a:endParaRPr lang="en-GB" sz="1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B804D-18E5-414C-F54F-A79E6F39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© 2025 IBFD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70F9A-8992-5B09-8FF7-206D2B3E4DCB}"/>
              </a:ext>
            </a:extLst>
          </p:cNvPr>
          <p:cNvSpPr txBox="1"/>
          <p:nvPr/>
        </p:nvSpPr>
        <p:spPr>
          <a:xfrm>
            <a:off x="5327373" y="1578429"/>
            <a:ext cx="36425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Inadequate Dispute Resolution Processes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Lack of independent, easily accessible, and prompt appeal systems. 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Taxpayers might hesitate to participate because of concerns about long bureaucratic procedures or unfair decisions.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Publish decisions?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479B68E-5F78-A19B-61C2-35646D5BA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751"/>
            <a:ext cx="1994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buFontTx/>
              <a:buChar char="•"/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EBA4D-CA72-786C-B862-8276FAD89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74119" y="2113960"/>
            <a:ext cx="4569515" cy="30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ACAB-CACA-5363-91C9-F71E559E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9EF6-37C4-B308-3CBD-44457BA2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877" y="330995"/>
            <a:ext cx="6837524" cy="35086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2">
              <a:lnSpc>
                <a:spcPct val="93000"/>
              </a:lnSpc>
              <a:buClr>
                <a:srgbClr val="C00000"/>
              </a:buClr>
            </a:pPr>
            <a:r>
              <a:rPr lang="en-GB" sz="1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 challenges – </a:t>
            </a:r>
            <a:r>
              <a:rPr lang="en-US" sz="1800" dirty="0">
                <a:solidFill>
                  <a:schemeClr val="tx2"/>
                </a:solidFill>
              </a:rPr>
              <a:t>Prevention and dispute resolution mechanism</a:t>
            </a:r>
            <a:endParaRPr lang="en-GB" sz="1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88F91-94ED-3251-C741-849BDA9F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© 2025 IBFD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83B8B-7397-C090-B581-041CE2192D09}"/>
              </a:ext>
            </a:extLst>
          </p:cNvPr>
          <p:cNvSpPr txBox="1"/>
          <p:nvPr/>
        </p:nvSpPr>
        <p:spPr>
          <a:xfrm>
            <a:off x="4847627" y="1230094"/>
            <a:ext cx="412225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Alternative dispute resolution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Mediation-Conciliation-Arbitration </a:t>
            </a:r>
            <a:r>
              <a:rPr lang="en-US" dirty="0"/>
              <a:t>–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Include local moral authorities?</a:t>
            </a:r>
          </a:p>
          <a:p>
            <a:pPr>
              <a:buClr>
                <a:srgbClr val="C00000"/>
              </a:buClr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Settlement </a:t>
            </a:r>
            <a:r>
              <a:rPr lang="en-US" dirty="0"/>
              <a:t>–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dirty="0"/>
              <a:t>ettle disputes by paying a fixed or negotiated amount.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b="1" dirty="0"/>
              <a:t>Advance Pricing Agreements (APAs)</a:t>
            </a:r>
            <a:r>
              <a:rPr lang="en-US" dirty="0"/>
              <a:t> –  Prevent Transfer Pricing disputes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b="1" dirty="0"/>
              <a:t>Mutual Agreement Procedure (MAP)</a:t>
            </a:r>
            <a:r>
              <a:rPr lang="en-US" dirty="0"/>
              <a:t> – DTA Tax Disputes resolution mechanism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A010E8A-2C19-8676-8702-2825B482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751"/>
            <a:ext cx="1994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buFontTx/>
              <a:buChar char="•"/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BD5E9-80F8-A01C-4AE6-4E5F5F65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119" y="2113008"/>
            <a:ext cx="4569515" cy="3046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C3E987-CBF8-171A-2397-10CF2C2E1016}"/>
              </a:ext>
            </a:extLst>
          </p:cNvPr>
          <p:cNvSpPr txBox="1"/>
          <p:nvPr/>
        </p:nvSpPr>
        <p:spPr>
          <a:xfrm>
            <a:off x="4783390" y="6900353"/>
            <a:ext cx="3646235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sz="675">
                <a:hlinkClick r:id="rId3" tooltip="https://thebluediamondgallery.com/legal/alternative-dispute-resolution.html"/>
              </a:rPr>
              <a:t>This Photo</a:t>
            </a:r>
            <a:r>
              <a:rPr lang="en-GB" sz="675"/>
              <a:t> by Unknown Author is licensed under </a:t>
            </a:r>
            <a:r>
              <a:rPr lang="en-GB" sz="675">
                <a:hlinkClick r:id="rId4" tooltip="https://creativecommons.org/licenses/by-sa/3.0/"/>
              </a:rPr>
              <a:t>CC BY-SA</a:t>
            </a:r>
            <a:endParaRPr lang="en-GB" sz="675"/>
          </a:p>
        </p:txBody>
      </p:sp>
    </p:spTree>
    <p:extLst>
      <p:ext uri="{BB962C8B-B14F-4D97-AF65-F5344CB8AC3E}">
        <p14:creationId xmlns:p14="http://schemas.microsoft.com/office/powerpoint/2010/main" val="49027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1561" y="2971800"/>
            <a:ext cx="663188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r>
              <a:rPr lang="en-US" sz="3300" b="1" kern="0" dirty="0">
                <a:solidFill>
                  <a:schemeClr val="bg1"/>
                </a:solidFill>
              </a:rPr>
              <a:t>       </a:t>
            </a:r>
          </a:p>
          <a:p>
            <a:pPr algn="ct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r>
              <a:rPr lang="en-US" sz="3600" b="1" kern="0" dirty="0"/>
              <a:t> Thank you for your attention!</a:t>
            </a:r>
          </a:p>
          <a:p>
            <a:pPr algn="ct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en-US" sz="3600" b="1" kern="0" dirty="0"/>
          </a:p>
          <a:p>
            <a:pPr algn="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en-US" b="1" kern="0" dirty="0">
              <a:hlinkClick r:id="rId3"/>
            </a:endParaRPr>
          </a:p>
          <a:p>
            <a:pPr algn="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en-US" b="1" kern="0" dirty="0">
              <a:hlinkClick r:id="rId3"/>
            </a:endParaRPr>
          </a:p>
          <a:p>
            <a:pPr algn="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en-US" b="1" kern="0" dirty="0">
              <a:hlinkClick r:id="rId3"/>
            </a:endParaRPr>
          </a:p>
          <a:p>
            <a:pPr algn="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en-US" b="1" kern="0" dirty="0">
              <a:hlinkClick r:id="rId3"/>
            </a:endParaRPr>
          </a:p>
          <a:p>
            <a:pPr algn="r"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r>
              <a:rPr lang="en-US" b="1" kern="0" dirty="0">
                <a:hlinkClick r:id="rId3"/>
              </a:rPr>
              <a:t>A.son@ibfd.org</a:t>
            </a:r>
            <a:r>
              <a:rPr lang="en-US" b="1" kern="0" dirty="0"/>
              <a:t> </a:t>
            </a:r>
          </a:p>
          <a:p>
            <a:pPr>
              <a:lnSpc>
                <a:spcPts val="195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en-GB" sz="3600" b="1" kern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81CC2-193A-065D-3D36-0A02410A1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2025 IBFD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907047" y="2045795"/>
            <a:ext cx="7802061" cy="2192908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lvl="2" indent="0" eaLnBrk="1" hangingPunct="1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</a:pPr>
            <a:r>
              <a:rPr lang="en-US" sz="1800" dirty="0"/>
              <a:t>  </a:t>
            </a:r>
            <a:r>
              <a:rPr lang="en-US" sz="1800" b="1" dirty="0"/>
              <a:t>Fundamentals of collaboration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800" dirty="0"/>
          </a:p>
          <a:p>
            <a:pPr marL="0" lvl="2" indent="0" eaLnBrk="1" hangingPunct="1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</a:pPr>
            <a:r>
              <a:rPr lang="en-US" sz="1800" b="1" dirty="0"/>
              <a:t>  Cooperation challenges 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endParaRPr lang="en-US" sz="1800" dirty="0">
              <a:highlight>
                <a:srgbClr val="FFFF00"/>
              </a:highlight>
            </a:endParaRPr>
          </a:p>
          <a:p>
            <a:pPr marL="0" lvl="2" indent="0" eaLnBrk="1" hangingPunct="1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</a:pPr>
            <a:r>
              <a:rPr lang="en-US" sz="1800" b="1" dirty="0"/>
              <a:t> Prevention and dispute resolution mechanisms</a:t>
            </a:r>
          </a:p>
          <a:p>
            <a:pPr>
              <a:lnSpc>
                <a:spcPct val="100000"/>
              </a:lnSpc>
              <a:spcBef>
                <a:spcPts val="900"/>
              </a:spcBef>
              <a:buNone/>
            </a:pPr>
            <a:endParaRPr lang="en-US" sz="1500" dirty="0"/>
          </a:p>
        </p:txBody>
      </p:sp>
      <p:sp>
        <p:nvSpPr>
          <p:cNvPr id="7172" name="Title 5"/>
          <p:cNvSpPr>
            <a:spLocks noGrp="1"/>
          </p:cNvSpPr>
          <p:nvPr>
            <p:ph type="title"/>
          </p:nvPr>
        </p:nvSpPr>
        <p:spPr>
          <a:xfrm>
            <a:off x="356616" y="1138740"/>
            <a:ext cx="8247832" cy="343460"/>
          </a:xfrm>
        </p:spPr>
        <p:txBody>
          <a:bodyPr/>
          <a:lstStyle/>
          <a:p>
            <a:r>
              <a:rPr lang="en-US" sz="2400" b="1" dirty="0"/>
              <a:t>Agenda</a:t>
            </a:r>
            <a:endParaRPr lang="en-GB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4AA05-C61C-B4A2-2B2A-C65B01A95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08078" y="5719261"/>
            <a:ext cx="3646234" cy="103874"/>
          </a:xfrm>
        </p:spPr>
        <p:txBody>
          <a:bodyPr/>
          <a:lstStyle/>
          <a:p>
            <a:pPr>
              <a:defRPr/>
            </a:pPr>
            <a:r>
              <a:rPr lang="en-US" dirty="0"/>
              <a:t>© 2025 IBFD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3D3A-CEE1-2D2B-A90A-E9F558FAE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6616" y="5719261"/>
            <a:ext cx="188603" cy="103874"/>
          </a:xfrm>
        </p:spPr>
        <p:txBody>
          <a:bodyPr/>
          <a:lstStyle/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37AEF-395A-15AE-A11B-40AEC924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164" y="250797"/>
            <a:ext cx="6541893" cy="350865"/>
          </a:xfrm>
        </p:spPr>
        <p:txBody>
          <a:bodyPr wrap="square" anchor="t">
            <a:normAutofit fontScale="90000"/>
          </a:bodyPr>
          <a:lstStyle/>
          <a:p>
            <a:r>
              <a:rPr lang="en-US" sz="2025" dirty="0"/>
              <a:t>Fundamentals of collaboration - Identification of stakeholders</a:t>
            </a:r>
            <a:br>
              <a:rPr lang="en-US" sz="1125" dirty="0"/>
            </a:br>
            <a:endParaRPr lang="en-GB" sz="1125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74083-3164-E5BF-BE99-C2737B32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wrap="square" anchor="ctr">
            <a:normAutofit fontScale="25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/>
              <a:t>© 2025 IBFD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76FE6-C7B8-A53A-5477-992AA0B698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7087" y="1776293"/>
            <a:ext cx="4649709" cy="1574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Collaboration requires identification of parties</a:t>
            </a:r>
          </a:p>
          <a:p>
            <a:pPr marL="0" lvl="2" indent="0">
              <a:spcBef>
                <a:spcPts val="900"/>
              </a:spcBef>
              <a:buClr>
                <a:srgbClr val="C00000"/>
              </a:buClr>
            </a:pPr>
            <a:r>
              <a:rPr lang="en-GB" sz="1600" b="1" dirty="0"/>
              <a:t>Who is your taxpayer?</a:t>
            </a:r>
          </a:p>
          <a:p>
            <a:pPr marL="857250" lvl="2" indent="-214313" eaLnBrk="0" hangingPunct="0">
              <a:spcBef>
                <a:spcPts val="900"/>
              </a:spcBef>
            </a:pPr>
            <a:r>
              <a:rPr lang="en-GB" sz="1600" b="1" dirty="0"/>
              <a:t>Individuals</a:t>
            </a:r>
          </a:p>
          <a:p>
            <a:endParaRPr lang="en-GB" b="1" dirty="0"/>
          </a:p>
        </p:txBody>
      </p:sp>
      <p:pic>
        <p:nvPicPr>
          <p:cNvPr id="6" name="Picture 5" descr="A person standing at a fruit stand">
            <a:extLst>
              <a:ext uri="{FF2B5EF4-FFF2-40B4-BE49-F238E27FC236}">
                <a16:creationId xmlns:a16="http://schemas.microsoft.com/office/drawing/2014/main" id="{36579B3A-7751-30ED-D829-7A675144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161" r="12431" b="-2"/>
          <a:stretch>
            <a:fillRect/>
          </a:stretch>
        </p:blipFill>
        <p:spPr>
          <a:xfrm>
            <a:off x="715090" y="3500421"/>
            <a:ext cx="1818560" cy="172412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366F4-8E0C-3F51-1515-DCE67FBA8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671459" y="1593056"/>
            <a:ext cx="1865459" cy="124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8F7B79-AF82-F095-00E2-E10FEA129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6010093" y="3937531"/>
            <a:ext cx="1918919" cy="14391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747420-E44D-ECF6-B808-71A427CC05E5}"/>
              </a:ext>
            </a:extLst>
          </p:cNvPr>
          <p:cNvSpPr txBox="1"/>
          <p:nvPr/>
        </p:nvSpPr>
        <p:spPr>
          <a:xfrm>
            <a:off x="710804" y="5347236"/>
            <a:ext cx="18185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Identity -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F4C17-2E69-03D1-85A8-509DB7AF2665}"/>
              </a:ext>
            </a:extLst>
          </p:cNvPr>
          <p:cNvSpPr txBox="1"/>
          <p:nvPr/>
        </p:nvSpPr>
        <p:spPr>
          <a:xfrm>
            <a:off x="5882743" y="2989933"/>
            <a:ext cx="18185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Address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3C7B5-A12A-03DE-C261-8444528BFA2B}"/>
              </a:ext>
            </a:extLst>
          </p:cNvPr>
          <p:cNvSpPr txBox="1"/>
          <p:nvPr/>
        </p:nvSpPr>
        <p:spPr>
          <a:xfrm>
            <a:off x="6099176" y="5451110"/>
            <a:ext cx="18185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Tax registration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CF46B95-C008-3310-E01B-6F973469B972}"/>
              </a:ext>
            </a:extLst>
          </p:cNvPr>
          <p:cNvSpPr/>
          <p:nvPr/>
        </p:nvSpPr>
        <p:spPr>
          <a:xfrm rot="19785876">
            <a:off x="2734213" y="3324253"/>
            <a:ext cx="2743556" cy="288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A092B0F-C492-3355-A47E-71E55522C6AC}"/>
              </a:ext>
            </a:extLst>
          </p:cNvPr>
          <p:cNvSpPr/>
          <p:nvPr/>
        </p:nvSpPr>
        <p:spPr>
          <a:xfrm>
            <a:off x="6655649" y="3350722"/>
            <a:ext cx="288000" cy="4247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52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E3FB-68E4-1E6F-64F5-B04A3F56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4A456E-D9E6-B3D1-02CE-3E3796C9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059" y="214023"/>
            <a:ext cx="6638524" cy="350865"/>
          </a:xfrm>
        </p:spPr>
        <p:txBody>
          <a:bodyPr wrap="square" anchor="t">
            <a:normAutofit fontScale="90000"/>
          </a:bodyPr>
          <a:lstStyle/>
          <a:p>
            <a:r>
              <a:rPr lang="en-US" sz="2025" dirty="0"/>
              <a:t>Fundamentals of collaboration – Identification of stakeholders</a:t>
            </a:r>
            <a:br>
              <a:rPr lang="en-US" sz="1125" dirty="0"/>
            </a:br>
            <a:endParaRPr lang="en-GB" sz="1125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5F6D9-0FC4-0E7A-8CF4-9812D4B4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wrap="square" anchor="ctr">
            <a:normAutofit fontScale="25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/>
              <a:t>© 2025 IBFD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92EAF-87BA-5100-2BE6-E4C7C99D31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5282" y="1532219"/>
            <a:ext cx="5084039" cy="16918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600" dirty="0"/>
              <a:t>Collaboration requires identification of parties</a:t>
            </a:r>
          </a:p>
          <a:p>
            <a:pPr marL="0" lvl="2" indent="0">
              <a:spcBef>
                <a:spcPts val="900"/>
              </a:spcBef>
              <a:buClr>
                <a:srgbClr val="C00000"/>
              </a:buClr>
            </a:pPr>
            <a:r>
              <a:rPr lang="en-GB" sz="1600" b="1" dirty="0"/>
              <a:t>Who is your taxpayer?</a:t>
            </a:r>
          </a:p>
          <a:p>
            <a:pPr marL="857250" lvl="2" indent="-214313" eaLnBrk="0" hangingPunct="0">
              <a:spcBef>
                <a:spcPts val="900"/>
              </a:spcBef>
            </a:pPr>
            <a:r>
              <a:rPr lang="en-GB" sz="1600" b="1" dirty="0"/>
              <a:t>Legal entities - Companies</a:t>
            </a:r>
          </a:p>
          <a:p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6313E-87F5-8A4B-0029-CEFD1233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24" r="20324"/>
          <a:stretch/>
        </p:blipFill>
        <p:spPr>
          <a:xfrm>
            <a:off x="715090" y="3500421"/>
            <a:ext cx="1818560" cy="172412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ADAA2F-9E31-CFC9-C7A1-E42DC1599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138982" y="1593056"/>
            <a:ext cx="930412" cy="124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7D764-D762-34BA-46B3-B9E479BD7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5689321" y="4043664"/>
            <a:ext cx="1985088" cy="1228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11C23A-1608-EB2A-BD45-5B4552500DC0}"/>
              </a:ext>
            </a:extLst>
          </p:cNvPr>
          <p:cNvSpPr txBox="1"/>
          <p:nvPr/>
        </p:nvSpPr>
        <p:spPr>
          <a:xfrm>
            <a:off x="710804" y="5347236"/>
            <a:ext cx="18185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Form -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BEE55-BA83-DC14-6306-AF53A566F02E}"/>
              </a:ext>
            </a:extLst>
          </p:cNvPr>
          <p:cNvSpPr txBox="1"/>
          <p:nvPr/>
        </p:nvSpPr>
        <p:spPr>
          <a:xfrm>
            <a:off x="5689321" y="2833606"/>
            <a:ext cx="18185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Headquarter - Structure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C826A-F16A-8E49-8AB8-432AC2C3C2C9}"/>
              </a:ext>
            </a:extLst>
          </p:cNvPr>
          <p:cNvSpPr txBox="1"/>
          <p:nvPr/>
        </p:nvSpPr>
        <p:spPr>
          <a:xfrm>
            <a:off x="5772585" y="5456251"/>
            <a:ext cx="18185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Tax registration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0A2F79E-1AAF-FD96-623A-5DD84BFB379C}"/>
              </a:ext>
            </a:extLst>
          </p:cNvPr>
          <p:cNvSpPr/>
          <p:nvPr/>
        </p:nvSpPr>
        <p:spPr>
          <a:xfrm rot="19785876">
            <a:off x="2869210" y="3326483"/>
            <a:ext cx="2743556" cy="288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25088A8-180B-5F6E-506C-4F1FCC83DFBC}"/>
              </a:ext>
            </a:extLst>
          </p:cNvPr>
          <p:cNvSpPr/>
          <p:nvPr/>
        </p:nvSpPr>
        <p:spPr>
          <a:xfrm>
            <a:off x="6454601" y="3439773"/>
            <a:ext cx="288000" cy="4247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83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1D081-0A60-53E3-8E78-172C119C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DD79-93F3-2BCF-DCA9-016DDBF0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85" y="217050"/>
            <a:ext cx="6083988" cy="350865"/>
          </a:xfrm>
        </p:spPr>
        <p:txBody>
          <a:bodyPr wrap="square" anchor="t">
            <a:normAutofit fontScale="90000"/>
          </a:bodyPr>
          <a:lstStyle/>
          <a:p>
            <a:r>
              <a:rPr lang="en-US" sz="2025" dirty="0"/>
              <a:t>Fundamentals of collaboration - Identification of stakeholders</a:t>
            </a:r>
            <a:br>
              <a:rPr lang="en-US" sz="1125" dirty="0"/>
            </a:br>
            <a:endParaRPr lang="en-GB" sz="1125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73DF-4698-025D-A185-73C1900D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wrap="square" anchor="ctr">
            <a:normAutofit fontScale="25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/>
              <a:t>© 2025 IBFD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164C9A-4F41-438A-4996-90106BA9A9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9473" y="1114369"/>
            <a:ext cx="5174898" cy="1680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600" dirty="0"/>
              <a:t>Collaboration requires identification of parties</a:t>
            </a:r>
          </a:p>
          <a:p>
            <a:pPr marL="0" lvl="2" indent="0">
              <a:spcBef>
                <a:spcPts val="900"/>
              </a:spcBef>
              <a:buClr>
                <a:srgbClr val="C00000"/>
              </a:buClr>
            </a:pPr>
            <a:r>
              <a:rPr lang="en-GB" sz="1600" b="1" dirty="0"/>
              <a:t>What is the role of tax administration?</a:t>
            </a:r>
          </a:p>
          <a:p>
            <a:pPr marL="857250" lvl="2" indent="-214313" eaLnBrk="0" hangingPunct="0">
              <a:spcBef>
                <a:spcPts val="900"/>
              </a:spcBef>
            </a:pPr>
            <a:r>
              <a:rPr lang="en-GB" sz="1600" b="1" dirty="0"/>
              <a:t>Legal entities - Companies</a:t>
            </a:r>
          </a:p>
          <a:p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5F8C7-28FE-5255-4639-BF028E49C3CB}"/>
              </a:ext>
            </a:extLst>
          </p:cNvPr>
          <p:cNvSpPr txBox="1"/>
          <p:nvPr/>
        </p:nvSpPr>
        <p:spPr>
          <a:xfrm>
            <a:off x="6099175" y="2740372"/>
            <a:ext cx="18185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Tax collection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BFD8C-38BC-7D38-DB8B-7493C7768A44}"/>
              </a:ext>
            </a:extLst>
          </p:cNvPr>
          <p:cNvSpPr txBox="1"/>
          <p:nvPr/>
        </p:nvSpPr>
        <p:spPr>
          <a:xfrm>
            <a:off x="5933426" y="5137056"/>
            <a:ext cx="257446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/>
              <a:t>Tax registration</a:t>
            </a:r>
          </a:p>
          <a:p>
            <a:pPr algn="ctr">
              <a:lnSpc>
                <a:spcPct val="100000"/>
              </a:lnSpc>
            </a:pPr>
            <a:r>
              <a:rPr lang="en-GB" sz="1400" b="1" dirty="0"/>
              <a:t>Enforce tax law – Manage tax compliance</a:t>
            </a:r>
          </a:p>
          <a:p>
            <a:pPr algn="ctr">
              <a:lnSpc>
                <a:spcPct val="100000"/>
              </a:lnSpc>
            </a:pPr>
            <a:r>
              <a:rPr lang="en-GB" sz="1400" b="1" dirty="0"/>
              <a:t>Education and Assistance</a:t>
            </a:r>
          </a:p>
          <a:p>
            <a:pPr algn="ctr">
              <a:lnSpc>
                <a:spcPct val="100000"/>
              </a:lnSpc>
            </a:pPr>
            <a:r>
              <a:rPr lang="en-GB" sz="1400" b="1" dirty="0"/>
              <a:t>Dispute resolution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D27E892-7095-7DFD-311B-9049939939A3}"/>
              </a:ext>
            </a:extLst>
          </p:cNvPr>
          <p:cNvSpPr/>
          <p:nvPr/>
        </p:nvSpPr>
        <p:spPr>
          <a:xfrm rot="20654655">
            <a:off x="3368058" y="3097317"/>
            <a:ext cx="2743556" cy="288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FEB1F-292A-EE55-C4EC-4BE35B65F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6031" y="3408166"/>
            <a:ext cx="2988717" cy="1680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F8DCA-928C-419A-8D27-165439824324}"/>
              </a:ext>
            </a:extLst>
          </p:cNvPr>
          <p:cNvSpPr txBox="1"/>
          <p:nvPr/>
        </p:nvSpPr>
        <p:spPr>
          <a:xfrm>
            <a:off x="514887" y="5460221"/>
            <a:ext cx="20955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1400" b="1" dirty="0"/>
              <a:t>Public institution</a:t>
            </a:r>
          </a:p>
        </p:txBody>
      </p:sp>
      <p:pic>
        <p:nvPicPr>
          <p:cNvPr id="11" name="Picture 10" descr="A paper with a pen and a piece of paper with a graph and a piece of paper with a pen on it&#10;&#10;AI-generated content may be incorrect.">
            <a:extLst>
              <a:ext uri="{FF2B5EF4-FFF2-40B4-BE49-F238E27FC236}">
                <a16:creationId xmlns:a16="http://schemas.microsoft.com/office/drawing/2014/main" id="{DC4BE091-6E5A-6CF9-E695-3A72333AB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49900" y="1451739"/>
            <a:ext cx="1317110" cy="1149243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707BA277-40F6-09B3-B104-F577A2290C09}"/>
              </a:ext>
            </a:extLst>
          </p:cNvPr>
          <p:cNvSpPr/>
          <p:nvPr/>
        </p:nvSpPr>
        <p:spPr>
          <a:xfrm>
            <a:off x="3355619" y="4709667"/>
            <a:ext cx="2743556" cy="288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21" name="Picture 20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284F3D3E-3EBF-C7AC-0709-10B7BA23E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07310" y="3638813"/>
            <a:ext cx="1826699" cy="12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5E0E-E082-1983-16E2-C1016157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005" y="422324"/>
            <a:ext cx="7884839" cy="257619"/>
          </a:xfrm>
        </p:spPr>
        <p:txBody>
          <a:bodyPr/>
          <a:lstStyle/>
          <a:p>
            <a:r>
              <a:rPr lang="en-US" dirty="0"/>
              <a:t>Fundamentals of collaboration – Shared goals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E5275-9F10-B730-F9FE-8D5B38E2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2025 IBFD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29611-D657-82E6-0044-75BD6453ED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4273" y="1361728"/>
            <a:ext cx="3645694" cy="108098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Tax administration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/>
              <a:t>Efficient and effective tax revenue collection for State Budget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CFE401-6235-9140-01B7-842569F0E9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86895" y="1361728"/>
            <a:ext cx="3645694" cy="52322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Taxpayers</a:t>
            </a:r>
          </a:p>
          <a:p>
            <a:pPr marL="0" indent="0" algn="ctr">
              <a:buNone/>
            </a:pPr>
            <a:r>
              <a:rPr lang="en-GB" sz="1500" dirty="0"/>
              <a:t>Pay fair amount of tax </a:t>
            </a:r>
          </a:p>
        </p:txBody>
      </p:sp>
      <p:pic>
        <p:nvPicPr>
          <p:cNvPr id="7" name="Picture 6" descr="A road with mountains in the background&#10;&#10;AI-generated content may be incorrect.">
            <a:extLst>
              <a:ext uri="{FF2B5EF4-FFF2-40B4-BE49-F238E27FC236}">
                <a16:creationId xmlns:a16="http://schemas.microsoft.com/office/drawing/2014/main" id="{33685B20-E223-7261-2D2D-35EA5F3F6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2720" y="4361649"/>
            <a:ext cx="1828800" cy="1371600"/>
          </a:xfrm>
          <a:prstGeom prst="rect">
            <a:avLst/>
          </a:prstGeom>
        </p:spPr>
      </p:pic>
      <p:pic>
        <p:nvPicPr>
          <p:cNvPr id="9" name="Picture 8" descr="Scaffolding on a building&#10;&#10;AI-generated content may be incorrect.">
            <a:extLst>
              <a:ext uri="{FF2B5EF4-FFF2-40B4-BE49-F238E27FC236}">
                <a16:creationId xmlns:a16="http://schemas.microsoft.com/office/drawing/2014/main" id="{CDD4C266-1D58-6974-1A5D-53147E496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91046" y="3634035"/>
            <a:ext cx="1964376" cy="1311637"/>
          </a:xfrm>
          <a:prstGeom prst="rect">
            <a:avLst/>
          </a:prstGeom>
        </p:spPr>
      </p:pic>
      <p:pic>
        <p:nvPicPr>
          <p:cNvPr id="12" name="Picture 11" descr="A pregnant person in a hospital&#10;&#10;AI-generated content may be incorrect.">
            <a:extLst>
              <a:ext uri="{FF2B5EF4-FFF2-40B4-BE49-F238E27FC236}">
                <a16:creationId xmlns:a16="http://schemas.microsoft.com/office/drawing/2014/main" id="{3D1A37A6-608E-3DD4-D7B8-3DF1AB9CA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80928" y="4404114"/>
            <a:ext cx="1928813" cy="1250156"/>
          </a:xfrm>
          <a:prstGeom prst="rect">
            <a:avLst/>
          </a:prstGeom>
        </p:spPr>
      </p:pic>
      <p:pic>
        <p:nvPicPr>
          <p:cNvPr id="15" name="Picture 14" descr="A group of people standing next to a train track&#10;&#10;AI-generated content may be incorrect.">
            <a:extLst>
              <a:ext uri="{FF2B5EF4-FFF2-40B4-BE49-F238E27FC236}">
                <a16:creationId xmlns:a16="http://schemas.microsoft.com/office/drawing/2014/main" id="{CF318F4D-2E8B-9BA4-25AD-C297A0EC6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09741" y="3227864"/>
            <a:ext cx="1969982" cy="1371600"/>
          </a:xfrm>
          <a:prstGeom prst="rect">
            <a:avLst/>
          </a:prstGeom>
        </p:spPr>
      </p:pic>
      <p:sp>
        <p:nvSpPr>
          <p:cNvPr id="17" name="Arrow: Left-Right-Up 16">
            <a:extLst>
              <a:ext uri="{FF2B5EF4-FFF2-40B4-BE49-F238E27FC236}">
                <a16:creationId xmlns:a16="http://schemas.microsoft.com/office/drawing/2014/main" id="{27C8A0AB-3558-11E7-F931-0271C304A65E}"/>
              </a:ext>
            </a:extLst>
          </p:cNvPr>
          <p:cNvSpPr/>
          <p:nvPr/>
        </p:nvSpPr>
        <p:spPr>
          <a:xfrm rot="10800000">
            <a:off x="4282110" y="1391465"/>
            <a:ext cx="711475" cy="390888"/>
          </a:xfrm>
          <a:prstGeom prst="leftRigh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1E28CC-25F8-5324-1495-C214F46F02EF}"/>
              </a:ext>
            </a:extLst>
          </p:cNvPr>
          <p:cNvSpPr txBox="1"/>
          <p:nvPr/>
        </p:nvSpPr>
        <p:spPr>
          <a:xfrm>
            <a:off x="2421290" y="2607997"/>
            <a:ext cx="47192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1" dirty="0"/>
              <a:t>Collaboration involves aligning goals</a:t>
            </a:r>
          </a:p>
        </p:txBody>
      </p:sp>
      <p:pic>
        <p:nvPicPr>
          <p:cNvPr id="21" name="Picture 20" descr="Satellite dishes on a building&#10;&#10;AI-generated content may be incorrect.">
            <a:extLst>
              <a:ext uri="{FF2B5EF4-FFF2-40B4-BE49-F238E27FC236}">
                <a16:creationId xmlns:a16="http://schemas.microsoft.com/office/drawing/2014/main" id="{E2D4612C-C4EB-AFC1-349B-F51F0CC18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05207" y="3201954"/>
            <a:ext cx="146304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AD771-0E1E-EFE9-36CA-DA6A9EEF4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0D55-4AB7-D7C9-B2EA-E3AC376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1" y="301994"/>
            <a:ext cx="6560906" cy="228601"/>
          </a:xfrm>
        </p:spPr>
        <p:txBody>
          <a:bodyPr/>
          <a:lstStyle/>
          <a:p>
            <a:r>
              <a:rPr lang="en-US" dirty="0"/>
              <a:t>Fundamentals of collaboration - </a:t>
            </a:r>
            <a:r>
              <a:rPr lang="en-GB" dirty="0"/>
              <a:t>Transparency and Building mutual trust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5A1B8-76BF-5D32-8019-FF70DFAA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2025 IBFD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A474F-98FC-FDE6-FBEC-9F1A6CBA64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4273" y="1361727"/>
            <a:ext cx="3645694" cy="25391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Tax administration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B1BAD-6FF1-814C-84DB-5235CBAEE3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86895" y="1361727"/>
            <a:ext cx="3645694" cy="25391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Taxpayers</a:t>
            </a:r>
          </a:p>
        </p:txBody>
      </p:sp>
      <p:sp>
        <p:nvSpPr>
          <p:cNvPr id="17" name="Arrow: Left-Right-Up 16">
            <a:extLst>
              <a:ext uri="{FF2B5EF4-FFF2-40B4-BE49-F238E27FC236}">
                <a16:creationId xmlns:a16="http://schemas.microsoft.com/office/drawing/2014/main" id="{6585B02A-FA44-9895-46F4-A7488697A8D1}"/>
              </a:ext>
            </a:extLst>
          </p:cNvPr>
          <p:cNvSpPr/>
          <p:nvPr/>
        </p:nvSpPr>
        <p:spPr>
          <a:xfrm rot="10800000">
            <a:off x="4086279" y="1439477"/>
            <a:ext cx="800615" cy="412471"/>
          </a:xfrm>
          <a:prstGeom prst="leftRigh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5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6A6E6A-C62F-2821-80DA-6FDFDFD61D04}"/>
              </a:ext>
            </a:extLst>
          </p:cNvPr>
          <p:cNvSpPr txBox="1"/>
          <p:nvPr/>
        </p:nvSpPr>
        <p:spPr>
          <a:xfrm>
            <a:off x="1328057" y="986922"/>
            <a:ext cx="65609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600" b="1" dirty="0"/>
              <a:t>Collaboration relies on Clear 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B1C5E-97B9-023D-C4C0-D267FB2194D7}"/>
              </a:ext>
            </a:extLst>
          </p:cNvPr>
          <p:cNvSpPr txBox="1"/>
          <p:nvPr/>
        </p:nvSpPr>
        <p:spPr>
          <a:xfrm>
            <a:off x="329752" y="1964436"/>
            <a:ext cx="3089310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600" b="1" dirty="0"/>
              <a:t>Clear Regulations:</a:t>
            </a:r>
          </a:p>
          <a:p>
            <a:r>
              <a:rPr lang="en-US" sz="1600" dirty="0"/>
              <a:t>Clear explanation of applicable rules, and their publicity</a:t>
            </a:r>
          </a:p>
          <a:p>
            <a:endParaRPr lang="en-US" sz="1600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600" b="1" dirty="0"/>
              <a:t>Inform taxpayers </a:t>
            </a:r>
            <a:r>
              <a:rPr lang="en-US" sz="1600" dirty="0"/>
              <a:t>about </a:t>
            </a:r>
            <a:r>
              <a:rPr lang="en-GB" sz="1600" dirty="0"/>
              <a:t>their rights and obligations</a:t>
            </a:r>
          </a:p>
          <a:p>
            <a:endParaRPr lang="en-GB" sz="1600" b="1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GB" sz="1600" b="1" dirty="0"/>
              <a:t>Fair and Consistent Enforcement: </a:t>
            </a:r>
            <a:r>
              <a:rPr lang="en-GB" sz="1600" dirty="0"/>
              <a:t>rules apply equally to all taxpayers, anti corruption mechanisms 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GB" sz="1600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GB" sz="1600" dirty="0"/>
              <a:t> </a:t>
            </a:r>
            <a:r>
              <a:rPr lang="en-GB" sz="1600" b="1" dirty="0"/>
              <a:t>Accessibility: </a:t>
            </a:r>
            <a:r>
              <a:rPr lang="en-GB" sz="1600" dirty="0"/>
              <a:t>online platform for filling and payment 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GB" sz="1600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GB" sz="1600" b="1" dirty="0"/>
              <a:t>Accountability: </a:t>
            </a:r>
            <a:r>
              <a:rPr lang="en-GB" sz="1600" dirty="0"/>
              <a:t>report on collection and public spending </a:t>
            </a:r>
          </a:p>
          <a:p>
            <a:pPr algn="l">
              <a:lnSpc>
                <a:spcPct val="100000"/>
              </a:lnSpc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D0AD0-03AC-019C-9ECD-B8382C070A94}"/>
              </a:ext>
            </a:extLst>
          </p:cNvPr>
          <p:cNvSpPr txBox="1"/>
          <p:nvPr/>
        </p:nvSpPr>
        <p:spPr>
          <a:xfrm>
            <a:off x="5313681" y="1964436"/>
            <a:ext cx="308931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600" b="1" dirty="0"/>
              <a:t>Accurately reporting: </a:t>
            </a:r>
            <a:r>
              <a:rPr lang="en-US" sz="1600" dirty="0"/>
              <a:t>truthful tax returns and documentation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US" sz="1600" b="1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600" b="1" dirty="0"/>
              <a:t>Full discloser of income, assets, and financial activities: </a:t>
            </a:r>
            <a:r>
              <a:rPr lang="en-US" sz="1600" dirty="0"/>
              <a:t>combat base erosion  </a:t>
            </a:r>
          </a:p>
          <a:p>
            <a:pPr>
              <a:buClr>
                <a:srgbClr val="C00000"/>
              </a:buClr>
            </a:pPr>
            <a:endParaRPr lang="en-GB" sz="1600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GB" sz="1600" b="1" dirty="0"/>
              <a:t>Transparency in Related-Party Transactions: </a:t>
            </a:r>
            <a:r>
              <a:rPr lang="en-GB" sz="1600" dirty="0"/>
              <a:t>Ensure that all transactions are conducted at arm's length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GB" sz="1600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GB" sz="1600" b="1" dirty="0"/>
              <a:t>Beneficial ownership register</a:t>
            </a:r>
            <a:r>
              <a:rPr lang="en-GB" sz="1600" dirty="0"/>
              <a:t>: combat tax evasion </a:t>
            </a:r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endParaRPr lang="en-GB" sz="1600" dirty="0"/>
          </a:p>
          <a:p>
            <a:pPr marL="214313" indent="-214313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GB" sz="1600" b="1" dirty="0"/>
              <a:t>Voluntary Disclosure: </a:t>
            </a:r>
            <a:r>
              <a:rPr lang="en-GB" sz="1600" dirty="0"/>
              <a:t>disclose previously undeclared income</a:t>
            </a:r>
          </a:p>
          <a:p>
            <a:pPr algn="l"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7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A8F0-AA9D-F550-0783-3B341D6B2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D651-F4DF-F5AD-2811-312382E4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198" y="416739"/>
            <a:ext cx="6563745" cy="35086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lvl="2">
              <a:lnSpc>
                <a:spcPct val="93000"/>
              </a:lnSpc>
              <a:buClr>
                <a:srgbClr val="C00000"/>
              </a:buClr>
            </a:pPr>
            <a:r>
              <a:rPr lang="en-GB" sz="2025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 challenges – Identification of High-risk areas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C4C19-18A8-5FBF-6855-1627D14D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4" y="5733250"/>
            <a:ext cx="3646234" cy="103874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© 2025 IBFD </a:t>
            </a:r>
          </a:p>
        </p:txBody>
      </p:sp>
      <p:graphicFrame>
        <p:nvGraphicFramePr>
          <p:cNvPr id="12" name="TextBox 5">
            <a:extLst>
              <a:ext uri="{FF2B5EF4-FFF2-40B4-BE49-F238E27FC236}">
                <a16:creationId xmlns:a16="http://schemas.microsoft.com/office/drawing/2014/main" id="{D623B43E-B361-1D8A-1110-69C559E9C050}"/>
              </a:ext>
            </a:extLst>
          </p:cNvPr>
          <p:cNvGraphicFramePr/>
          <p:nvPr/>
        </p:nvGraphicFramePr>
        <p:xfrm>
          <a:off x="710804" y="1808560"/>
          <a:ext cx="772293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945384-A665-C8C6-4667-5B4A92FD8DC4}"/>
              </a:ext>
            </a:extLst>
          </p:cNvPr>
          <p:cNvSpPr txBox="1"/>
          <p:nvPr/>
        </p:nvSpPr>
        <p:spPr>
          <a:xfrm>
            <a:off x="2591141" y="1491343"/>
            <a:ext cx="339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High-risk sectors </a:t>
            </a:r>
          </a:p>
        </p:txBody>
      </p:sp>
    </p:spTree>
    <p:extLst>
      <p:ext uri="{BB962C8B-B14F-4D97-AF65-F5344CB8AC3E}">
        <p14:creationId xmlns:p14="http://schemas.microsoft.com/office/powerpoint/2010/main" val="38506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3CB6-1CC4-4F8B-E9CF-A4D8318C8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BEE4-C51A-A47A-1D41-8B5ECF15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60648"/>
            <a:ext cx="6120482" cy="5334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2">
              <a:lnSpc>
                <a:spcPct val="90000"/>
              </a:lnSpc>
              <a:buClr>
                <a:srgbClr val="C00000"/>
              </a:buClr>
            </a:pPr>
            <a:r>
              <a:rPr lang="en-GB" sz="1500" b="1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Collaboration challenges – Legislation complexity and accessibility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0F117-707D-E865-93B8-0C9569D4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0" y="6453188"/>
            <a:ext cx="4495800" cy="2286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Arial" charset="0"/>
                <a:ea typeface="+mn-ea"/>
                <a:cs typeface="Arial" charset="0"/>
              </a:rPr>
              <a:t>© 2025 IBFD 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25305BE-C5E4-9186-82BB-8BB4F3CA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829" y="6501333"/>
            <a:ext cx="188603" cy="138499"/>
          </a:xfrm>
        </p:spPr>
        <p:txBody>
          <a:bodyPr/>
          <a:lstStyle/>
          <a:p>
            <a:pPr>
              <a:spcAft>
                <a:spcPts val="600"/>
              </a:spcAft>
            </a:pPr>
            <a:fld id="{90EE731D-C0B0-43ED-B045-D0565598F882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7" name="Picture 6" descr="A close-up of a tax law&#10;&#10;AI-generated content may be incorrect.">
            <a:extLst>
              <a:ext uri="{FF2B5EF4-FFF2-40B4-BE49-F238E27FC236}">
                <a16:creationId xmlns:a16="http://schemas.microsoft.com/office/drawing/2014/main" id="{3D9606E2-2D29-811D-4C22-6A557B190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315" r="16880" b="-2"/>
          <a:stretch>
            <a:fillRect/>
          </a:stretch>
        </p:blipFill>
        <p:spPr>
          <a:xfrm>
            <a:off x="710804" y="1268413"/>
            <a:ext cx="3645694" cy="460851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ED6AD-C468-D494-BB75-23027764DD4A}"/>
              </a:ext>
            </a:extLst>
          </p:cNvPr>
          <p:cNvSpPr txBox="1"/>
          <p:nvPr/>
        </p:nvSpPr>
        <p:spPr bwMode="auto">
          <a:xfrm>
            <a:off x="4787503" y="1268413"/>
            <a:ext cx="36456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GB" sz="2000" b="1" dirty="0">
                <a:latin typeface="+mn-lt"/>
              </a:rPr>
              <a:t>Complex laws, numerous forms, and frequently changing regulations deter voluntary compliance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endParaRPr lang="en-GB" sz="20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r>
              <a:rPr lang="en-GB" sz="2000" b="1" dirty="0">
                <a:latin typeface="+mn-lt"/>
              </a:rPr>
              <a:t>Challenges in determining eligibility for deductions, exemptions, or rates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80000"/>
              <a:buFont typeface="Wingdings 3" pitchFamily="18" charset="2"/>
              <a:buChar char="u"/>
            </a:pPr>
            <a:endParaRPr lang="en-GB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392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BFD_main_template">
  <a:themeElements>
    <a:clrScheme name="IBFD_colorset_main">
      <a:dk1>
        <a:srgbClr val="151515"/>
      </a:dk1>
      <a:lt1>
        <a:srgbClr val="FFFFFF"/>
      </a:lt1>
      <a:dk2>
        <a:srgbClr val="B30838"/>
      </a:dk2>
      <a:lt2>
        <a:srgbClr val="F2F2F2"/>
      </a:lt2>
      <a:accent1>
        <a:srgbClr val="FFDD00"/>
      </a:accent1>
      <a:accent2>
        <a:srgbClr val="B30838"/>
      </a:accent2>
      <a:accent3>
        <a:srgbClr val="005695"/>
      </a:accent3>
      <a:accent4>
        <a:srgbClr val="D8D8D8"/>
      </a:accent4>
      <a:accent5>
        <a:srgbClr val="BFBFBF"/>
      </a:accent5>
      <a:accent6>
        <a:srgbClr val="7F7F7F"/>
      </a:accent6>
      <a:hlink>
        <a:srgbClr val="005695"/>
      </a:hlink>
      <a:folHlink>
        <a:srgbClr val="B30838"/>
      </a:folHlink>
    </a:clrScheme>
    <a:fontScheme name="2006 ITA House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BFD_Tax_Courses _Template_v1.pptx [Alleen-lezen]" id="{72D77E24-8460-49B3-B734-FE4F6E345362}" vid="{630AA487-C699-49F9-A4CE-35691245BE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665</Words>
  <Application>Microsoft Macintosh PowerPoint</Application>
  <PresentationFormat>On-screen Show (4:3)</PresentationFormat>
  <Paragraphs>135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Wingdings 3</vt:lpstr>
      <vt:lpstr>IBFD_main_template</vt:lpstr>
      <vt:lpstr>PowerPoint Presentation</vt:lpstr>
      <vt:lpstr>Agenda</vt:lpstr>
      <vt:lpstr>Fundamentals of collaboration - Identification of stakeholders </vt:lpstr>
      <vt:lpstr>Fundamentals of collaboration – Identification of stakeholders </vt:lpstr>
      <vt:lpstr>Fundamentals of collaboration - Identification of stakeholders </vt:lpstr>
      <vt:lpstr>Fundamentals of collaboration – Shared goals</vt:lpstr>
      <vt:lpstr>Fundamentals of collaboration - Transparency and Building mutual trust</vt:lpstr>
      <vt:lpstr>Collaboration challenges – Identification of High-risk areas </vt:lpstr>
      <vt:lpstr>Collaboration challenges – Legislation complexity and accessibility </vt:lpstr>
      <vt:lpstr>Collaboration challenges – Compliance issue </vt:lpstr>
      <vt:lpstr>Collaboration challenges – Prevention and dispute resolution mechanisms</vt:lpstr>
      <vt:lpstr>Collaboration challenges – Prevention and dispute resolution mechanisms</vt:lpstr>
      <vt:lpstr>Collaboration challenges – Prevention and dispute resolution mechanism</vt:lpstr>
      <vt:lpstr>PowerPoint Presentation</vt:lpstr>
    </vt:vector>
  </TitlesOfParts>
  <Company>Hewlett-Packard Company</Company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degraaf</dc:creator>
  <cp:lastModifiedBy>Nyatefe NYATEFE WOLALI</cp:lastModifiedBy>
  <cp:revision>2</cp:revision>
  <dcterms:created xsi:type="dcterms:W3CDTF">2015-07-16T08:34:22Z</dcterms:created>
  <dcterms:modified xsi:type="dcterms:W3CDTF">2025-09-14T03:25:42Z</dcterms:modified>
</cp:coreProperties>
</file>