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8" r:id="rId3"/>
    <p:sldId id="259" r:id="rId4"/>
    <p:sldId id="365" r:id="rId5"/>
    <p:sldId id="305" r:id="rId6"/>
    <p:sldId id="307" r:id="rId7"/>
    <p:sldId id="308" r:id="rId8"/>
    <p:sldId id="310" r:id="rId9"/>
    <p:sldId id="311" r:id="rId10"/>
    <p:sldId id="312" r:id="rId11"/>
    <p:sldId id="313" r:id="rId12"/>
    <p:sldId id="314" r:id="rId13"/>
    <p:sldId id="315" r:id="rId14"/>
    <p:sldId id="366" r:id="rId15"/>
    <p:sldId id="316" r:id="rId16"/>
    <p:sldId id="318" r:id="rId17"/>
    <p:sldId id="319" r:id="rId18"/>
    <p:sldId id="321" r:id="rId19"/>
    <p:sldId id="322" r:id="rId20"/>
    <p:sldId id="323" r:id="rId21"/>
    <p:sldId id="325" r:id="rId22"/>
    <p:sldId id="326" r:id="rId23"/>
    <p:sldId id="327" r:id="rId24"/>
    <p:sldId id="329" r:id="rId25"/>
    <p:sldId id="330" r:id="rId26"/>
    <p:sldId id="331" r:id="rId27"/>
    <p:sldId id="332" r:id="rId28"/>
    <p:sldId id="333" r:id="rId29"/>
    <p:sldId id="334" r:id="rId30"/>
    <p:sldId id="337" r:id="rId31"/>
    <p:sldId id="338" r:id="rId32"/>
    <p:sldId id="339" r:id="rId33"/>
    <p:sldId id="340" r:id="rId34"/>
    <p:sldId id="341" r:id="rId35"/>
    <p:sldId id="342" r:id="rId36"/>
    <p:sldId id="343" r:id="rId37"/>
    <p:sldId id="345" r:id="rId38"/>
    <p:sldId id="346" r:id="rId39"/>
    <p:sldId id="348" r:id="rId40"/>
    <p:sldId id="350" r:id="rId41"/>
    <p:sldId id="351" r:id="rId42"/>
    <p:sldId id="353" r:id="rId43"/>
    <p:sldId id="352" r:id="rId44"/>
    <p:sldId id="354" r:id="rId45"/>
    <p:sldId id="355" r:id="rId46"/>
    <p:sldId id="356" r:id="rId47"/>
    <p:sldId id="359" r:id="rId48"/>
    <p:sldId id="358" r:id="rId49"/>
    <p:sldId id="357" r:id="rId50"/>
    <p:sldId id="367" r:id="rId51"/>
    <p:sldId id="368" r:id="rId52"/>
    <p:sldId id="364" r:id="rId53"/>
    <p:sldId id="360" r:id="rId54"/>
    <p:sldId id="361" r:id="rId55"/>
    <p:sldId id="303" r:id="rId56"/>
    <p:sldId id="369" r:id="rId57"/>
    <p:sldId id="27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5" d="100"/>
          <a:sy n="45" d="100"/>
        </p:scale>
        <p:origin x="82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2962C6-D259-4694-A528-E78885E557A4}" type="datetimeFigureOut">
              <a:rPr lang="en-US" smtClean="0"/>
              <a:t>6/25/2019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1B2F86-7FEA-4B95-8FA5-284229131E32}" type="slidenum">
              <a:rPr lang="en-US" smtClean="0"/>
              <a:t>‹#›</a:t>
            </a:fld>
            <a:endParaRPr lang="en-US"/>
          </a:p>
        </p:txBody>
      </p:sp>
    </p:spTree>
    <p:extLst>
      <p:ext uri="{BB962C8B-B14F-4D97-AF65-F5344CB8AC3E}">
        <p14:creationId xmlns:p14="http://schemas.microsoft.com/office/powerpoint/2010/main" val="230986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FD68D51-4548-4706-B0F4-52DFF2A5428E}"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127106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93FCB-BFF9-4C2B-95D3-77042C4F3F1E}"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39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C42D34-4430-43C1-B6D4-8DCA72066A6D}"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333477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24F7C-5970-4842-8380-1B105B0021E4}"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156125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F63448-DAA6-4324-A385-0E9BB7FC3037}"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42219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DF0-4B8E-4935-AF92-AE356E8BBE56}" type="datetime1">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134067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80575C-E98F-4529-B525-D1B5C96523AA}" type="datetime1">
              <a:rPr lang="en-US" smtClean="0"/>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44448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78E839-B844-4BB8-82A4-A36D81ACA6F2}" type="datetime1">
              <a:rPr lang="en-US" smtClean="0"/>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10647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11099-CB59-4567-8C5B-AE96D4027D43}" type="datetime1">
              <a:rPr lang="en-US" smtClean="0"/>
              <a:t>6/25/2019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402667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DB9DF9F-EB8B-4B99-A400-7B39910A3AC6}" type="datetime1">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4196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2C7689-A04E-448F-8415-157265A2E236}" type="datetime1">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26362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CF655-7D9F-4929-8882-F2E31E47282A}" type="datetime1">
              <a:rPr lang="en-US" smtClean="0"/>
              <a:t>6/25/2019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A0A1E-66FA-4218-9DEF-3CB978C3B803}" type="slidenum">
              <a:rPr lang="en-US" smtClean="0"/>
              <a:t>‹#›</a:t>
            </a:fld>
            <a:endParaRPr lang="en-US"/>
          </a:p>
        </p:txBody>
      </p:sp>
    </p:spTree>
    <p:extLst>
      <p:ext uri="{BB962C8B-B14F-4D97-AF65-F5344CB8AC3E}">
        <p14:creationId xmlns:p14="http://schemas.microsoft.com/office/powerpoint/2010/main" val="89823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extLst>
              <a:ext uri="{BEBA8EAE-BF5A-486C-A8C5-ECC9F3942E4B}">
                <a14:imgProps xmlns:a14="http://schemas.microsoft.com/office/drawing/2010/main">
                  <a14:imgLayer r:embed="rId3">
                    <a14:imgEffect>
                      <a14:artisticPencilGrayscale/>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3927" y="-3010"/>
            <a:ext cx="9144000" cy="2387600"/>
          </a:xfrm>
        </p:spPr>
        <p:txBody>
          <a:bodyPr>
            <a:normAutofit/>
          </a:bodyPr>
          <a:lstStyle/>
          <a:p>
            <a:r>
              <a:rPr lang="en-US" sz="7200" dirty="0">
                <a:solidFill>
                  <a:srgbClr val="FF0000"/>
                </a:solidFill>
                <a:latin typeface="Arial Black" panose="020B0A04020102020204" pitchFamily="34" charset="0"/>
              </a:rPr>
              <a:t>RISK MANAGEMENT </a:t>
            </a:r>
          </a:p>
        </p:txBody>
      </p:sp>
      <p:sp>
        <p:nvSpPr>
          <p:cNvPr id="3" name="Subtitle 2"/>
          <p:cNvSpPr>
            <a:spLocks noGrp="1"/>
          </p:cNvSpPr>
          <p:nvPr>
            <p:ph type="subTitle" idx="1"/>
          </p:nvPr>
        </p:nvSpPr>
        <p:spPr>
          <a:xfrm>
            <a:off x="983312" y="2767151"/>
            <a:ext cx="9144000" cy="1655762"/>
          </a:xfrm>
        </p:spPr>
        <p:txBody>
          <a:bodyPr>
            <a:noAutofit/>
          </a:bodyPr>
          <a:lstStyle/>
          <a:p>
            <a:pPr algn="l">
              <a:spcBef>
                <a:spcPct val="0"/>
              </a:spcBef>
            </a:pPr>
            <a:r>
              <a:rPr lang="en-US" sz="4000" dirty="0">
                <a:latin typeface="Arial Black" panose="020B0A04020102020204" pitchFamily="34" charset="0"/>
                <a:ea typeface="+mj-ea"/>
                <a:cs typeface="+mj-cs"/>
              </a:rPr>
              <a:t>RISK MANAGEMENT PROCESS FOR TAX AUTHORITIES </a:t>
            </a:r>
          </a:p>
        </p:txBody>
      </p:sp>
      <p:sp>
        <p:nvSpPr>
          <p:cNvPr id="4" name="Date Placeholder 3"/>
          <p:cNvSpPr>
            <a:spLocks noGrp="1"/>
          </p:cNvSpPr>
          <p:nvPr>
            <p:ph type="dt" sz="half" idx="10"/>
          </p:nvPr>
        </p:nvSpPr>
        <p:spPr/>
        <p:txBody>
          <a:bodyPr/>
          <a:lstStyle/>
          <a:p>
            <a:fld id="{29C582D3-E58E-4DD9-A6CF-DF45606012EC}" type="datetime1">
              <a:rPr lang="en-US" smtClean="0"/>
              <a:t>6/25/2019</a:t>
            </a:fld>
            <a:endParaRPr lang="en-US"/>
          </a:p>
        </p:txBody>
      </p:sp>
      <p:sp>
        <p:nvSpPr>
          <p:cNvPr id="5" name="Slide Number Placeholder 4"/>
          <p:cNvSpPr>
            <a:spLocks noGrp="1"/>
          </p:cNvSpPr>
          <p:nvPr>
            <p:ph type="sldNum" sz="quarter" idx="12"/>
          </p:nvPr>
        </p:nvSpPr>
        <p:spPr/>
        <p:txBody>
          <a:bodyPr/>
          <a:lstStyle/>
          <a:p>
            <a:fld id="{4A8A0A1E-66FA-4218-9DEF-3CB978C3B803}" type="slidenum">
              <a:rPr lang="en-US" smtClean="0"/>
              <a:t>1</a:t>
            </a:fld>
            <a:endParaRPr lang="en-US"/>
          </a:p>
        </p:txBody>
      </p:sp>
    </p:spTree>
    <p:extLst>
      <p:ext uri="{BB962C8B-B14F-4D97-AF65-F5344CB8AC3E}">
        <p14:creationId xmlns:p14="http://schemas.microsoft.com/office/powerpoint/2010/main" val="3426839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278094"/>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THE CONTEXT</a:t>
            </a:r>
          </a:p>
          <a:p>
            <a:pPr algn="just"/>
            <a:r>
              <a:rPr lang="en-US" sz="3200" b="1" dirty="0">
                <a:solidFill>
                  <a:srgbClr val="002060"/>
                </a:solidFill>
                <a:latin typeface="+mj-lt"/>
              </a:rPr>
              <a:t>Compliance risk management can only be discerned within the operating context in which the tax administration takes place. </a:t>
            </a:r>
          </a:p>
          <a:p>
            <a:pPr algn="just"/>
            <a:endParaRPr lang="en-US" sz="1200" b="1" dirty="0">
              <a:solidFill>
                <a:srgbClr val="002060"/>
              </a:solidFill>
              <a:latin typeface="+mj-lt"/>
            </a:endParaRPr>
          </a:p>
          <a:p>
            <a:pPr algn="just"/>
            <a:r>
              <a:rPr lang="en-US" sz="3200" b="1" dirty="0">
                <a:solidFill>
                  <a:srgbClr val="002060"/>
                </a:solidFill>
                <a:latin typeface="+mj-lt"/>
              </a:rPr>
              <a:t>Establishing the context sets the boundaries within which compliance risk mitigation strategies can occur.</a:t>
            </a:r>
          </a:p>
          <a:p>
            <a:pPr algn="just"/>
            <a:endParaRPr lang="en-US" sz="3200" b="1" dirty="0">
              <a:solidFill>
                <a:srgbClr val="002060"/>
              </a:solidFill>
              <a:latin typeface="+mj-lt"/>
            </a:endParaRPr>
          </a:p>
          <a:p>
            <a:pPr algn="just"/>
            <a:r>
              <a:rPr lang="en-US" sz="3200" b="1" dirty="0">
                <a:solidFill>
                  <a:srgbClr val="002060"/>
                </a:solidFill>
                <a:latin typeface="+mj-lt"/>
              </a:rPr>
              <a:t>The context needs to be continually monitored in an effort to detect changes that might consequentially affect compliance risks. </a:t>
            </a:r>
          </a:p>
        </p:txBody>
      </p:sp>
      <p:sp>
        <p:nvSpPr>
          <p:cNvPr id="2" name="Date Placeholder 1"/>
          <p:cNvSpPr>
            <a:spLocks noGrp="1"/>
          </p:cNvSpPr>
          <p:nvPr>
            <p:ph type="dt" sz="half" idx="10"/>
          </p:nvPr>
        </p:nvSpPr>
        <p:spPr/>
        <p:txBody>
          <a:bodyPr/>
          <a:lstStyle/>
          <a:p>
            <a:fld id="{9E70F72B-ABDC-47F8-8EFD-32B78908C4FD}"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10</a:t>
            </a:fld>
            <a:endParaRPr lang="en-US"/>
          </a:p>
        </p:txBody>
      </p:sp>
    </p:spTree>
    <p:extLst>
      <p:ext uri="{BB962C8B-B14F-4D97-AF65-F5344CB8AC3E}">
        <p14:creationId xmlns:p14="http://schemas.microsoft.com/office/powerpoint/2010/main" val="29530016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30887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THE CONTEXT</a:t>
            </a:r>
          </a:p>
          <a:p>
            <a:pPr algn="just"/>
            <a:r>
              <a:rPr lang="en-US" sz="3200" b="1" dirty="0">
                <a:solidFill>
                  <a:srgbClr val="002060"/>
                </a:solidFill>
                <a:latin typeface="+mj-lt"/>
              </a:rPr>
              <a:t>In practice, many factors may directly bear on compliance risk management. For example:</a:t>
            </a:r>
          </a:p>
          <a:p>
            <a:pPr marL="457200" lvl="0" indent="-457200" algn="just">
              <a:buFont typeface="Wingdings" panose="05000000000000000000" pitchFamily="2" charset="2"/>
              <a:buChar char="q"/>
            </a:pPr>
            <a:r>
              <a:rPr lang="en-US" sz="3200" b="1" dirty="0">
                <a:solidFill>
                  <a:srgbClr val="002060"/>
                </a:solidFill>
                <a:latin typeface="+mj-lt"/>
              </a:rPr>
              <a:t>Limited financial resources that may substantially affect capacity to deal with major compliance risks identified;</a:t>
            </a:r>
          </a:p>
          <a:p>
            <a:pPr lvl="0" algn="just"/>
            <a:endParaRPr lang="en-US" sz="1400" b="1" dirty="0">
              <a:solidFill>
                <a:srgbClr val="002060"/>
              </a:solidFill>
              <a:latin typeface="+mj-lt"/>
            </a:endParaRPr>
          </a:p>
          <a:p>
            <a:pPr marL="457200" lvl="0" indent="-457200" algn="just">
              <a:buFont typeface="Wingdings" panose="05000000000000000000" pitchFamily="2" charset="2"/>
              <a:buChar char="q"/>
            </a:pPr>
            <a:r>
              <a:rPr lang="en-US" sz="3200" b="1" dirty="0">
                <a:solidFill>
                  <a:srgbClr val="002060"/>
                </a:solidFill>
                <a:latin typeface="+mj-lt"/>
              </a:rPr>
              <a:t>Weaknesses or shortages in staff skills and capacities that may seriously impede ability to deal with certain major compliance risks; etc. </a:t>
            </a:r>
          </a:p>
        </p:txBody>
      </p:sp>
      <p:sp>
        <p:nvSpPr>
          <p:cNvPr id="2" name="Date Placeholder 1"/>
          <p:cNvSpPr>
            <a:spLocks noGrp="1"/>
          </p:cNvSpPr>
          <p:nvPr>
            <p:ph type="dt" sz="half" idx="10"/>
          </p:nvPr>
        </p:nvSpPr>
        <p:spPr/>
        <p:txBody>
          <a:bodyPr/>
          <a:lstStyle/>
          <a:p>
            <a:fld id="{246FB566-EE42-41E1-AA6C-F6E68E10DBC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11</a:t>
            </a:fld>
            <a:endParaRPr lang="en-US"/>
          </a:p>
        </p:txBody>
      </p:sp>
    </p:spTree>
    <p:extLst>
      <p:ext uri="{BB962C8B-B14F-4D97-AF65-F5344CB8AC3E}">
        <p14:creationId xmlns:p14="http://schemas.microsoft.com/office/powerpoint/2010/main" val="38540523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606319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THE CONTEXT</a:t>
            </a:r>
          </a:p>
          <a:p>
            <a:pPr algn="just"/>
            <a:r>
              <a:rPr lang="en-US" sz="3200" b="1" dirty="0">
                <a:solidFill>
                  <a:srgbClr val="002060"/>
                </a:solidFill>
                <a:latin typeface="+mj-lt"/>
              </a:rPr>
              <a:t>Key factors in the operating context may include, (not exhaustive):</a:t>
            </a:r>
          </a:p>
          <a:p>
            <a:pPr marL="457200" indent="-457200" algn="just">
              <a:buFont typeface="Wingdings" panose="05000000000000000000" pitchFamily="2" charset="2"/>
              <a:buChar char="q"/>
            </a:pPr>
            <a:r>
              <a:rPr lang="en-US" sz="3200" b="1" dirty="0">
                <a:solidFill>
                  <a:srgbClr val="002060"/>
                </a:solidFill>
                <a:latin typeface="+mj-lt"/>
              </a:rPr>
              <a:t>Objectives, strategies, policies, processes and procedures;</a:t>
            </a:r>
          </a:p>
          <a:p>
            <a:pPr marL="457200" indent="-457200" algn="just">
              <a:buFont typeface="Wingdings" panose="05000000000000000000" pitchFamily="2" charset="2"/>
              <a:buChar char="q"/>
            </a:pPr>
            <a:r>
              <a:rPr lang="en-US" sz="3200" b="1" dirty="0">
                <a:solidFill>
                  <a:srgbClr val="002060"/>
                </a:solidFill>
                <a:latin typeface="+mj-lt"/>
              </a:rPr>
              <a:t> Cultural and socio-economic factors;</a:t>
            </a:r>
          </a:p>
          <a:p>
            <a:pPr marL="457200" indent="-457200" algn="just">
              <a:buFont typeface="Wingdings" panose="05000000000000000000" pitchFamily="2" charset="2"/>
              <a:buChar char="q"/>
            </a:pPr>
            <a:r>
              <a:rPr lang="en-US" sz="3200" b="1" dirty="0">
                <a:solidFill>
                  <a:srgbClr val="002060"/>
                </a:solidFill>
                <a:latin typeface="+mj-lt"/>
              </a:rPr>
              <a:t>Laws and regulations;</a:t>
            </a:r>
          </a:p>
          <a:p>
            <a:pPr marL="457200" indent="-457200" algn="just">
              <a:buFont typeface="Wingdings" panose="05000000000000000000" pitchFamily="2" charset="2"/>
              <a:buChar char="q"/>
            </a:pPr>
            <a:r>
              <a:rPr lang="en-US" sz="3200" b="1" dirty="0">
                <a:solidFill>
                  <a:srgbClr val="002060"/>
                </a:solidFill>
                <a:latin typeface="+mj-lt"/>
              </a:rPr>
              <a:t>Health of the economy;</a:t>
            </a:r>
          </a:p>
          <a:p>
            <a:pPr marL="457200" indent="-457200" algn="just">
              <a:buFont typeface="Wingdings" panose="05000000000000000000" pitchFamily="2" charset="2"/>
              <a:buChar char="q"/>
            </a:pPr>
            <a:r>
              <a:rPr lang="en-US" sz="3200" b="1" dirty="0">
                <a:solidFill>
                  <a:srgbClr val="002060"/>
                </a:solidFill>
                <a:latin typeface="+mj-lt"/>
              </a:rPr>
              <a:t>Advances in information technology and globalization;</a:t>
            </a:r>
          </a:p>
          <a:p>
            <a:pPr marL="457200" indent="-457200" algn="just">
              <a:buFont typeface="Wingdings" panose="05000000000000000000" pitchFamily="2" charset="2"/>
              <a:buChar char="q"/>
            </a:pPr>
            <a:r>
              <a:rPr lang="en-US" sz="3200" b="1" dirty="0">
                <a:solidFill>
                  <a:srgbClr val="002060"/>
                </a:solidFill>
                <a:latin typeface="+mj-lt"/>
              </a:rPr>
              <a:t>Relationships, perceptions and expectations of stakeholders;</a:t>
            </a:r>
          </a:p>
          <a:p>
            <a:pPr marL="457200" indent="-457200" algn="just">
              <a:buFont typeface="Wingdings" panose="05000000000000000000" pitchFamily="2" charset="2"/>
              <a:buChar char="q"/>
            </a:pPr>
            <a:r>
              <a:rPr lang="en-US" sz="3200" b="1" dirty="0">
                <a:solidFill>
                  <a:srgbClr val="002060"/>
                </a:solidFill>
                <a:latin typeface="+mj-lt"/>
              </a:rPr>
              <a:t>Public opinion and perceptions; </a:t>
            </a:r>
          </a:p>
          <a:p>
            <a:pPr marL="457200" indent="-457200" algn="just">
              <a:buFont typeface="Wingdings" panose="05000000000000000000" pitchFamily="2" charset="2"/>
              <a:buChar char="q"/>
            </a:pPr>
            <a:r>
              <a:rPr lang="en-US" sz="3200" b="1" dirty="0">
                <a:solidFill>
                  <a:srgbClr val="002060"/>
                </a:solidFill>
                <a:latin typeface="+mj-lt"/>
              </a:rPr>
              <a:t>Organizational capabilities, resources and technologies; and </a:t>
            </a:r>
          </a:p>
          <a:p>
            <a:pPr marL="457200" indent="-457200" algn="just">
              <a:buFont typeface="Wingdings" panose="05000000000000000000" pitchFamily="2" charset="2"/>
              <a:buChar char="q"/>
            </a:pPr>
            <a:r>
              <a:rPr lang="en-US" sz="3200" b="1" dirty="0">
                <a:solidFill>
                  <a:srgbClr val="002060"/>
                </a:solidFill>
                <a:latin typeface="+mj-lt"/>
              </a:rPr>
              <a:t>Political system, structure and stability of institutions; etc. </a:t>
            </a:r>
          </a:p>
          <a:p>
            <a:pPr marL="457200" indent="-457200" algn="just">
              <a:buFont typeface="Wingdings" panose="05000000000000000000" pitchFamily="2" charset="2"/>
              <a:buChar char="q"/>
            </a:pPr>
            <a:endParaRPr lang="en-US" sz="3200" b="1" dirty="0">
              <a:solidFill>
                <a:srgbClr val="002060"/>
              </a:solidFill>
              <a:latin typeface="+mj-lt"/>
            </a:endParaRPr>
          </a:p>
        </p:txBody>
      </p:sp>
      <p:sp>
        <p:nvSpPr>
          <p:cNvPr id="2" name="Date Placeholder 1"/>
          <p:cNvSpPr>
            <a:spLocks noGrp="1"/>
          </p:cNvSpPr>
          <p:nvPr>
            <p:ph type="dt" sz="half" idx="10"/>
          </p:nvPr>
        </p:nvSpPr>
        <p:spPr/>
        <p:txBody>
          <a:bodyPr/>
          <a:lstStyle/>
          <a:p>
            <a:fld id="{82E858E3-1E0B-4119-A27C-D4053F85DE6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12</a:t>
            </a:fld>
            <a:endParaRPr lang="en-US"/>
          </a:p>
        </p:txBody>
      </p:sp>
    </p:spTree>
    <p:extLst>
      <p:ext uri="{BB962C8B-B14F-4D97-AF65-F5344CB8AC3E}">
        <p14:creationId xmlns:p14="http://schemas.microsoft.com/office/powerpoint/2010/main" val="6345520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8587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Risk identification is the systematic recognition and description of potential events and vulnerabilities that pose threats to objectives. </a:t>
            </a:r>
          </a:p>
          <a:p>
            <a:pPr algn="just"/>
            <a:endParaRPr lang="en-US" sz="1000" b="1" dirty="0">
              <a:solidFill>
                <a:srgbClr val="002060"/>
              </a:solidFill>
              <a:latin typeface="+mj-lt"/>
            </a:endParaRPr>
          </a:p>
          <a:p>
            <a:pPr algn="just"/>
            <a:r>
              <a:rPr lang="en-US" sz="3200" b="1" dirty="0">
                <a:solidFill>
                  <a:srgbClr val="002060"/>
                </a:solidFill>
                <a:latin typeface="+mj-lt"/>
              </a:rPr>
              <a:t>Risk identification can be a top-down techniques, such as macro-economic analysis or bottom-up processes such as case-based risk identification. </a:t>
            </a:r>
          </a:p>
          <a:p>
            <a:pPr algn="just"/>
            <a:endParaRPr lang="en-US" sz="1200" b="1" dirty="0">
              <a:solidFill>
                <a:srgbClr val="002060"/>
              </a:solidFill>
              <a:latin typeface="+mj-lt"/>
            </a:endParaRPr>
          </a:p>
          <a:p>
            <a:pPr algn="just"/>
            <a:r>
              <a:rPr lang="en-US" sz="3200" b="1" dirty="0">
                <a:solidFill>
                  <a:srgbClr val="002060"/>
                </a:solidFill>
                <a:latin typeface="+mj-lt"/>
              </a:rPr>
              <a:t>Appropriate client segmentation is fundamental to achieving a thorough identification of risks.  </a:t>
            </a:r>
          </a:p>
          <a:p>
            <a:pPr algn="just"/>
            <a:endParaRPr lang="en-US" sz="1000" b="1" dirty="0">
              <a:solidFill>
                <a:srgbClr val="002060"/>
              </a:solidFill>
              <a:latin typeface="+mj-lt"/>
            </a:endParaRPr>
          </a:p>
        </p:txBody>
      </p:sp>
      <p:sp>
        <p:nvSpPr>
          <p:cNvPr id="2" name="Date Placeholder 1"/>
          <p:cNvSpPr>
            <a:spLocks noGrp="1"/>
          </p:cNvSpPr>
          <p:nvPr>
            <p:ph type="dt" sz="half" idx="10"/>
          </p:nvPr>
        </p:nvSpPr>
        <p:spPr/>
        <p:txBody>
          <a:bodyPr/>
          <a:lstStyle/>
          <a:p>
            <a:fld id="{747359BD-6BB4-462B-A3B9-6EC867CE341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13</a:t>
            </a:fld>
            <a:endParaRPr lang="en-US"/>
          </a:p>
        </p:txBody>
      </p:sp>
    </p:spTree>
    <p:extLst>
      <p:ext uri="{BB962C8B-B14F-4D97-AF65-F5344CB8AC3E}">
        <p14:creationId xmlns:p14="http://schemas.microsoft.com/office/powerpoint/2010/main" val="6227119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30887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Risk identification begins be determining the compliance gap – the difference between the potential compliance level and the actual compliance level. </a:t>
            </a:r>
          </a:p>
          <a:p>
            <a:pPr algn="just"/>
            <a:endParaRPr lang="en-US" sz="1400" b="1" dirty="0">
              <a:solidFill>
                <a:srgbClr val="002060"/>
              </a:solidFill>
              <a:latin typeface="+mj-lt"/>
            </a:endParaRPr>
          </a:p>
          <a:p>
            <a:pPr algn="just"/>
            <a:r>
              <a:rPr lang="en-US" sz="3200" b="1" dirty="0">
                <a:solidFill>
                  <a:srgbClr val="002060"/>
                </a:solidFill>
                <a:latin typeface="+mj-lt"/>
              </a:rPr>
              <a:t>The aim of risk identification is to identify the specific risks that a revenue authority must confront as comprehensively as possible, minimizing the possibility of oversight and facilitating subsequent in-depth analysis. </a:t>
            </a:r>
          </a:p>
        </p:txBody>
      </p:sp>
      <p:sp>
        <p:nvSpPr>
          <p:cNvPr id="2" name="Date Placeholder 1"/>
          <p:cNvSpPr>
            <a:spLocks noGrp="1"/>
          </p:cNvSpPr>
          <p:nvPr>
            <p:ph type="dt" sz="half" idx="10"/>
          </p:nvPr>
        </p:nvSpPr>
        <p:spPr/>
        <p:txBody>
          <a:bodyPr/>
          <a:lstStyle/>
          <a:p>
            <a:fld id="{9F42CCD4-ED6E-4930-9F5F-E824DA749E5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14</a:t>
            </a:fld>
            <a:endParaRPr lang="en-US"/>
          </a:p>
        </p:txBody>
      </p:sp>
    </p:spTree>
    <p:extLst>
      <p:ext uri="{BB962C8B-B14F-4D97-AF65-F5344CB8AC3E}">
        <p14:creationId xmlns:p14="http://schemas.microsoft.com/office/powerpoint/2010/main" val="35790986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5509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Risks identification at the strategic level requires extensive and carefully managed interventions, whilst those at the operational level can be dealt with as day-to-day business. </a:t>
            </a:r>
          </a:p>
          <a:p>
            <a:pPr algn="just"/>
            <a:endParaRPr lang="en-US" sz="1400" b="1" dirty="0">
              <a:solidFill>
                <a:srgbClr val="002060"/>
              </a:solidFill>
              <a:latin typeface="+mj-lt"/>
            </a:endParaRPr>
          </a:p>
          <a:p>
            <a:pPr algn="just"/>
            <a:r>
              <a:rPr lang="en-US" sz="3200" b="1" dirty="0">
                <a:solidFill>
                  <a:srgbClr val="002060"/>
                </a:solidFill>
                <a:latin typeface="+mj-lt"/>
              </a:rPr>
              <a:t>Consideration of existing tax legislations often represents the most appropriate place at which to begin identification of strategic risks. </a:t>
            </a:r>
          </a:p>
          <a:p>
            <a:pPr algn="just"/>
            <a:endParaRPr lang="en-US" sz="1600" b="1" dirty="0">
              <a:solidFill>
                <a:srgbClr val="002060"/>
              </a:solidFill>
              <a:latin typeface="+mj-lt"/>
            </a:endParaRPr>
          </a:p>
          <a:p>
            <a:pPr algn="just"/>
            <a:r>
              <a:rPr lang="en-US" sz="3200" b="1" dirty="0">
                <a:solidFill>
                  <a:srgbClr val="002060"/>
                </a:solidFill>
                <a:latin typeface="+mj-lt"/>
              </a:rPr>
              <a:t>This needs to be supported by evidence-based policymaking, treatment strategies and quantification of revenue at risk. </a:t>
            </a:r>
          </a:p>
        </p:txBody>
      </p:sp>
      <p:sp>
        <p:nvSpPr>
          <p:cNvPr id="2" name="Date Placeholder 1"/>
          <p:cNvSpPr>
            <a:spLocks noGrp="1"/>
          </p:cNvSpPr>
          <p:nvPr>
            <p:ph type="dt" sz="half" idx="10"/>
          </p:nvPr>
        </p:nvSpPr>
        <p:spPr/>
        <p:txBody>
          <a:bodyPr/>
          <a:lstStyle/>
          <a:p>
            <a:fld id="{FA3D2FB5-121B-45BE-BC84-89EB6D931A1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15</a:t>
            </a:fld>
            <a:endParaRPr lang="en-US"/>
          </a:p>
        </p:txBody>
      </p:sp>
    </p:spTree>
    <p:extLst>
      <p:ext uri="{BB962C8B-B14F-4D97-AF65-F5344CB8AC3E}">
        <p14:creationId xmlns:p14="http://schemas.microsoft.com/office/powerpoint/2010/main" val="248216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154984"/>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Most tax laws throughout the world are of a highly prescriptive nature and tend to cover all possible consequences. </a:t>
            </a:r>
          </a:p>
          <a:p>
            <a:pPr algn="just"/>
            <a:endParaRPr lang="en-US" sz="1600" b="1" dirty="0">
              <a:solidFill>
                <a:srgbClr val="002060"/>
              </a:solidFill>
              <a:latin typeface="+mj-lt"/>
            </a:endParaRPr>
          </a:p>
          <a:p>
            <a:pPr algn="just"/>
            <a:r>
              <a:rPr lang="en-US" sz="3200" b="1" dirty="0">
                <a:solidFill>
                  <a:srgbClr val="002060"/>
                </a:solidFill>
                <a:latin typeface="+mj-lt"/>
              </a:rPr>
              <a:t>Unfortunately, it is rare to be able to conceive all possible situations that might arise based on the application of the law. </a:t>
            </a:r>
          </a:p>
          <a:p>
            <a:pPr algn="just"/>
            <a:endParaRPr lang="en-US" sz="1400" b="1" dirty="0">
              <a:solidFill>
                <a:srgbClr val="002060"/>
              </a:solidFill>
              <a:latin typeface="+mj-lt"/>
            </a:endParaRPr>
          </a:p>
          <a:p>
            <a:pPr algn="just"/>
            <a:r>
              <a:rPr lang="en-US" sz="3200" b="1" dirty="0">
                <a:solidFill>
                  <a:srgbClr val="002060"/>
                </a:solidFill>
                <a:latin typeface="+mj-lt"/>
              </a:rPr>
              <a:t>It is therefore almost impossible to create a law that is both clear and entirely unambiguous. </a:t>
            </a:r>
          </a:p>
        </p:txBody>
      </p:sp>
      <p:sp>
        <p:nvSpPr>
          <p:cNvPr id="2" name="Date Placeholder 1"/>
          <p:cNvSpPr>
            <a:spLocks noGrp="1"/>
          </p:cNvSpPr>
          <p:nvPr>
            <p:ph type="dt" sz="half" idx="10"/>
          </p:nvPr>
        </p:nvSpPr>
        <p:spPr/>
        <p:txBody>
          <a:bodyPr/>
          <a:lstStyle/>
          <a:p>
            <a:fld id="{06A5E488-4737-46A9-97AE-124F398637B1}"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16</a:t>
            </a:fld>
            <a:endParaRPr lang="en-US"/>
          </a:p>
        </p:txBody>
      </p:sp>
    </p:spTree>
    <p:extLst>
      <p:ext uri="{BB962C8B-B14F-4D97-AF65-F5344CB8AC3E}">
        <p14:creationId xmlns:p14="http://schemas.microsoft.com/office/powerpoint/2010/main" val="25445588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2431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This ambiguity provides scope for non-compliance as taxpayers seek to operate in those ‘grey’ areas of the law. </a:t>
            </a:r>
          </a:p>
          <a:p>
            <a:pPr algn="just"/>
            <a:endParaRPr lang="en-US" sz="1400" b="1" dirty="0">
              <a:solidFill>
                <a:srgbClr val="002060"/>
              </a:solidFill>
              <a:latin typeface="+mj-lt"/>
            </a:endParaRPr>
          </a:p>
          <a:p>
            <a:pPr algn="just"/>
            <a:r>
              <a:rPr lang="en-US" sz="3200" b="1" dirty="0">
                <a:solidFill>
                  <a:srgbClr val="002060"/>
                </a:solidFill>
                <a:latin typeface="+mj-lt"/>
              </a:rPr>
              <a:t>There will always be taxpayers determined to identify and exploit the gaps in the law in their efforts to gain personal advantage. </a:t>
            </a:r>
          </a:p>
          <a:p>
            <a:pPr algn="just"/>
            <a:endParaRPr lang="en-US" sz="1400" b="1" dirty="0">
              <a:solidFill>
                <a:srgbClr val="002060"/>
              </a:solidFill>
              <a:latin typeface="+mj-lt"/>
            </a:endParaRPr>
          </a:p>
          <a:p>
            <a:pPr algn="just"/>
            <a:r>
              <a:rPr lang="en-US" sz="3200" b="1" dirty="0">
                <a:solidFill>
                  <a:srgbClr val="002060"/>
                </a:solidFill>
                <a:latin typeface="+mj-lt"/>
              </a:rPr>
              <a:t>In addition, prescriptive legislation tends not to allow sufficient flexibility to keep pace with developments in the business community. </a:t>
            </a:r>
          </a:p>
        </p:txBody>
      </p:sp>
      <p:sp>
        <p:nvSpPr>
          <p:cNvPr id="2" name="Date Placeholder 1"/>
          <p:cNvSpPr>
            <a:spLocks noGrp="1"/>
          </p:cNvSpPr>
          <p:nvPr>
            <p:ph type="dt" sz="half" idx="10"/>
          </p:nvPr>
        </p:nvSpPr>
        <p:spPr/>
        <p:txBody>
          <a:bodyPr/>
          <a:lstStyle/>
          <a:p>
            <a:fld id="{8F4B59F6-EDD0-4450-A3DF-021E7575816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17</a:t>
            </a:fld>
            <a:endParaRPr lang="en-US"/>
          </a:p>
        </p:txBody>
      </p:sp>
    </p:spTree>
    <p:extLst>
      <p:ext uri="{BB962C8B-B14F-4D97-AF65-F5344CB8AC3E}">
        <p14:creationId xmlns:p14="http://schemas.microsoft.com/office/powerpoint/2010/main" val="22256160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40120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Risk identification often entails identifying matters that, if left untreated, could pose a risk to the long-term viability and  sustainability of revenue collection. </a:t>
            </a:r>
          </a:p>
          <a:p>
            <a:pPr algn="just"/>
            <a:endParaRPr lang="en-US" b="1" dirty="0">
              <a:solidFill>
                <a:srgbClr val="002060"/>
              </a:solidFill>
              <a:latin typeface="+mj-lt"/>
            </a:endParaRPr>
          </a:p>
          <a:p>
            <a:pPr algn="just"/>
            <a:r>
              <a:rPr lang="en-US" sz="3200" b="1" dirty="0">
                <a:solidFill>
                  <a:srgbClr val="002060"/>
                </a:solidFill>
                <a:latin typeface="+mj-lt"/>
              </a:rPr>
              <a:t>At the case-based or operational level, the aim is to identify individual cases or taxpayers that represent specific examples of clients who collectively make up the strategic level risks that the revenue authority is proposing to address.  </a:t>
            </a:r>
          </a:p>
        </p:txBody>
      </p:sp>
      <p:sp>
        <p:nvSpPr>
          <p:cNvPr id="2" name="Date Placeholder 1"/>
          <p:cNvSpPr>
            <a:spLocks noGrp="1"/>
          </p:cNvSpPr>
          <p:nvPr>
            <p:ph type="dt" sz="half" idx="10"/>
          </p:nvPr>
        </p:nvSpPr>
        <p:spPr/>
        <p:txBody>
          <a:bodyPr/>
          <a:lstStyle/>
          <a:p>
            <a:fld id="{41199963-4FBE-41E5-A051-BBE8099BFAC5}"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18</a:t>
            </a:fld>
            <a:endParaRPr lang="en-US"/>
          </a:p>
        </p:txBody>
      </p:sp>
    </p:spTree>
    <p:extLst>
      <p:ext uri="{BB962C8B-B14F-4D97-AF65-F5344CB8AC3E}">
        <p14:creationId xmlns:p14="http://schemas.microsoft.com/office/powerpoint/2010/main" val="5572653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20911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In case-based or operational systems, the characteristics of selected taxpayer and account transactions are examined to produce an objective measure that reflects the comparative level of risk that is posed by that taxpayer relative to other taxpayers.</a:t>
            </a:r>
          </a:p>
          <a:p>
            <a:pPr algn="just"/>
            <a:endParaRPr lang="en-US" sz="1050" b="1" dirty="0">
              <a:solidFill>
                <a:srgbClr val="002060"/>
              </a:solidFill>
              <a:latin typeface="+mj-lt"/>
            </a:endParaRPr>
          </a:p>
          <a:p>
            <a:pPr algn="just"/>
            <a:endParaRPr lang="en-US" sz="1200" b="1" dirty="0">
              <a:solidFill>
                <a:srgbClr val="002060"/>
              </a:solidFill>
              <a:latin typeface="+mj-lt"/>
            </a:endParaRPr>
          </a:p>
          <a:p>
            <a:pPr algn="just"/>
            <a:r>
              <a:rPr lang="en-US" sz="3200" b="1" dirty="0">
                <a:solidFill>
                  <a:srgbClr val="002060"/>
                </a:solidFill>
                <a:latin typeface="+mj-lt"/>
              </a:rPr>
              <a:t>Some case-based systems identify the type of risk involved and may estimate the amount of tax revenue that is at risk. </a:t>
            </a:r>
          </a:p>
          <a:p>
            <a:pPr algn="just"/>
            <a:endParaRPr lang="en-US" sz="1200" b="1" dirty="0">
              <a:solidFill>
                <a:srgbClr val="002060"/>
              </a:solidFill>
              <a:latin typeface="+mj-lt"/>
            </a:endParaRPr>
          </a:p>
          <a:p>
            <a:pPr algn="just"/>
            <a:r>
              <a:rPr lang="en-US" sz="3200" b="1" dirty="0">
                <a:solidFill>
                  <a:srgbClr val="002060"/>
                </a:solidFill>
                <a:latin typeface="+mj-lt"/>
              </a:rPr>
              <a:t>However, on its own, the value of a single piece of data in determining a compliance risk is somewhat questionable. </a:t>
            </a:r>
          </a:p>
        </p:txBody>
      </p:sp>
      <p:sp>
        <p:nvSpPr>
          <p:cNvPr id="2" name="Date Placeholder 1"/>
          <p:cNvSpPr>
            <a:spLocks noGrp="1"/>
          </p:cNvSpPr>
          <p:nvPr>
            <p:ph type="dt" sz="half" idx="10"/>
          </p:nvPr>
        </p:nvSpPr>
        <p:spPr/>
        <p:txBody>
          <a:bodyPr/>
          <a:lstStyle/>
          <a:p>
            <a:fld id="{5BA28D6B-C1D1-4577-87C0-4BA50E17071B}"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19</a:t>
            </a:fld>
            <a:endParaRPr lang="en-US"/>
          </a:p>
        </p:txBody>
      </p:sp>
    </p:spTree>
    <p:extLst>
      <p:ext uri="{BB962C8B-B14F-4D97-AF65-F5344CB8AC3E}">
        <p14:creationId xmlns:p14="http://schemas.microsoft.com/office/powerpoint/2010/main" val="19041637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4882" y="160393"/>
            <a:ext cx="10511101" cy="5570756"/>
          </a:xfrm>
          <a:prstGeom prst="rect">
            <a:avLst/>
          </a:prstGeom>
        </p:spPr>
        <p:txBody>
          <a:bodyPr wrap="square">
            <a:spAutoFit/>
          </a:bodyPr>
          <a:lstStyle/>
          <a:p>
            <a:pPr algn="ctr"/>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OUTLINE</a:t>
            </a:r>
            <a:endParaRPr lang="en-US" sz="4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INTRODUCTION</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ESTABLISHING THE CONTEXT</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RISK IDENTIFICATION</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RISK ANALYSIS</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RISK EVALUATION</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RISK PRIORITIZATION </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RISK TREATMENT </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RISK MONITORING AND REVIEW</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CONCLUSION  </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CASE STUDY </a:t>
            </a:r>
          </a:p>
        </p:txBody>
      </p:sp>
      <p:sp>
        <p:nvSpPr>
          <p:cNvPr id="2" name="Date Placeholder 1"/>
          <p:cNvSpPr>
            <a:spLocks noGrp="1"/>
          </p:cNvSpPr>
          <p:nvPr>
            <p:ph type="dt" sz="half" idx="10"/>
          </p:nvPr>
        </p:nvSpPr>
        <p:spPr/>
        <p:txBody>
          <a:bodyPr/>
          <a:lstStyle/>
          <a:p>
            <a:fld id="{4559423D-B58C-4894-89CF-01B5E0FFE55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a:t>
            </a:fld>
            <a:endParaRPr lang="en-US"/>
          </a:p>
        </p:txBody>
      </p:sp>
    </p:spTree>
    <p:extLst>
      <p:ext uri="{BB962C8B-B14F-4D97-AF65-F5344CB8AC3E}">
        <p14:creationId xmlns:p14="http://schemas.microsoft.com/office/powerpoint/2010/main" val="278321310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4753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Most commonly, it is analyzed from the perspective of the individual taxpayer. </a:t>
            </a:r>
          </a:p>
          <a:p>
            <a:pPr algn="just"/>
            <a:endParaRPr lang="en-US" b="1" dirty="0">
              <a:solidFill>
                <a:srgbClr val="002060"/>
              </a:solidFill>
              <a:latin typeface="+mj-lt"/>
            </a:endParaRPr>
          </a:p>
          <a:p>
            <a:pPr algn="just"/>
            <a:r>
              <a:rPr lang="en-US" sz="3200" b="1" dirty="0">
                <a:solidFill>
                  <a:srgbClr val="002060"/>
                </a:solidFill>
                <a:latin typeface="+mj-lt"/>
              </a:rPr>
              <a:t>However, it can also be analyzed from the perspective of an industry grouping, or from a socio-economic or even psychological perspective. </a:t>
            </a:r>
          </a:p>
          <a:p>
            <a:pPr algn="just"/>
            <a:endParaRPr lang="en-US" sz="1200" b="1" dirty="0">
              <a:solidFill>
                <a:srgbClr val="002060"/>
              </a:solidFill>
              <a:latin typeface="+mj-lt"/>
            </a:endParaRPr>
          </a:p>
          <a:p>
            <a:pPr algn="just"/>
            <a:r>
              <a:rPr lang="en-US" sz="3200" b="1" dirty="0">
                <a:solidFill>
                  <a:srgbClr val="002060"/>
                </a:solidFill>
                <a:latin typeface="+mj-lt"/>
              </a:rPr>
              <a:t>Many revenue authorities tend to segment taxpayer population into groups with similar characteristics and identify compliance risks at these segment levels. </a:t>
            </a:r>
          </a:p>
        </p:txBody>
      </p:sp>
      <p:sp>
        <p:nvSpPr>
          <p:cNvPr id="2" name="Date Placeholder 1"/>
          <p:cNvSpPr>
            <a:spLocks noGrp="1"/>
          </p:cNvSpPr>
          <p:nvPr>
            <p:ph type="dt" sz="half" idx="10"/>
          </p:nvPr>
        </p:nvSpPr>
        <p:spPr/>
        <p:txBody>
          <a:bodyPr/>
          <a:lstStyle/>
          <a:p>
            <a:fld id="{94887BFE-06BE-46C9-A6F9-927A90006CE1}"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20</a:t>
            </a:fld>
            <a:endParaRPr lang="en-US"/>
          </a:p>
        </p:txBody>
      </p:sp>
    </p:spTree>
    <p:extLst>
      <p:ext uri="{BB962C8B-B14F-4D97-AF65-F5344CB8AC3E}">
        <p14:creationId xmlns:p14="http://schemas.microsoft.com/office/powerpoint/2010/main" val="44842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6124754"/>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200" b="1" dirty="0">
              <a:solidFill>
                <a:srgbClr val="002060"/>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3852211721"/>
              </p:ext>
            </p:extLst>
          </p:nvPr>
        </p:nvGraphicFramePr>
        <p:xfrm>
          <a:off x="715616" y="759422"/>
          <a:ext cx="9008829" cy="5356860"/>
        </p:xfrm>
        <a:graphic>
          <a:graphicData uri="http://schemas.openxmlformats.org/drawingml/2006/table">
            <a:tbl>
              <a:tblPr firstRow="1" bandRow="1">
                <a:tableStyleId>{5C22544A-7EE6-4342-B048-85BDC9FD1C3A}</a:tableStyleId>
              </a:tblPr>
              <a:tblGrid>
                <a:gridCol w="716329">
                  <a:extLst>
                    <a:ext uri="{9D8B030D-6E8A-4147-A177-3AD203B41FA5}">
                      <a16:colId xmlns:a16="http://schemas.microsoft.com/office/drawing/2014/main" val="2450284391"/>
                    </a:ext>
                  </a:extLst>
                </a:gridCol>
                <a:gridCol w="716329">
                  <a:extLst>
                    <a:ext uri="{9D8B030D-6E8A-4147-A177-3AD203B41FA5}">
                      <a16:colId xmlns:a16="http://schemas.microsoft.com/office/drawing/2014/main" val="2430279285"/>
                    </a:ext>
                  </a:extLst>
                </a:gridCol>
                <a:gridCol w="2240846">
                  <a:extLst>
                    <a:ext uri="{9D8B030D-6E8A-4147-A177-3AD203B41FA5}">
                      <a16:colId xmlns:a16="http://schemas.microsoft.com/office/drawing/2014/main" val="1336365542"/>
                    </a:ext>
                  </a:extLst>
                </a:gridCol>
                <a:gridCol w="2813252">
                  <a:extLst>
                    <a:ext uri="{9D8B030D-6E8A-4147-A177-3AD203B41FA5}">
                      <a16:colId xmlns:a16="http://schemas.microsoft.com/office/drawing/2014/main" val="1624884860"/>
                    </a:ext>
                  </a:extLst>
                </a:gridCol>
                <a:gridCol w="2522073">
                  <a:extLst>
                    <a:ext uri="{9D8B030D-6E8A-4147-A177-3AD203B41FA5}">
                      <a16:colId xmlns:a16="http://schemas.microsoft.com/office/drawing/2014/main" val="1503905082"/>
                    </a:ext>
                  </a:extLst>
                </a:gridCol>
              </a:tblGrid>
              <a:tr h="1188647">
                <a:tc rowSpan="4">
                  <a:txBody>
                    <a:bodyPr/>
                    <a:lstStyle/>
                    <a:p>
                      <a:pPr algn="ctr"/>
                      <a:r>
                        <a:rPr lang="en-US" sz="2000" dirty="0"/>
                        <a:t>Knowledge </a:t>
                      </a:r>
                    </a:p>
                  </a:txBody>
                  <a:tcPr vert="vert"/>
                </a:tc>
                <a:tc>
                  <a:txBody>
                    <a:bodyPr/>
                    <a:lstStyle/>
                    <a:p>
                      <a:pPr algn="ctr"/>
                      <a:endParaRPr lang="en-US" sz="2000" dirty="0"/>
                    </a:p>
                    <a:p>
                      <a:pPr algn="ctr"/>
                      <a:r>
                        <a:rPr lang="en-US" sz="2000" dirty="0"/>
                        <a:t>Intelligence</a:t>
                      </a:r>
                      <a:r>
                        <a:rPr lang="en-US" sz="2000" baseline="0" dirty="0"/>
                        <a:t> </a:t>
                      </a:r>
                      <a:endParaRPr lang="en-US" sz="2000" dirty="0"/>
                    </a:p>
                  </a:txBody>
                  <a:tcPr vert="vert"/>
                </a:tc>
                <a:tc>
                  <a:txBody>
                    <a:bodyPr/>
                    <a:lstStyle/>
                    <a:p>
                      <a:pPr marL="171450" lvl="0" indent="-171450">
                        <a:buFont typeface="Wingdings" panose="05000000000000000000" pitchFamily="2" charset="2"/>
                        <a:buChar char="q"/>
                      </a:pPr>
                      <a:r>
                        <a:rPr lang="en-US" sz="1050" b="1" kern="1200" dirty="0">
                          <a:solidFill>
                            <a:schemeClr val="lt1"/>
                          </a:solidFill>
                          <a:effectLst/>
                          <a:latin typeface="+mn-lt"/>
                          <a:ea typeface="+mn-ea"/>
                          <a:cs typeface="+mn-cs"/>
                        </a:rPr>
                        <a:t>Individual social/psychological behavior profile including client relationship management information </a:t>
                      </a:r>
                    </a:p>
                    <a:p>
                      <a:pPr marL="171450" lvl="0" indent="-171450">
                        <a:buFont typeface="Wingdings" panose="05000000000000000000" pitchFamily="2" charset="2"/>
                        <a:buChar char="q"/>
                      </a:pPr>
                      <a:r>
                        <a:rPr lang="en-US" sz="1050" b="1" kern="1200" dirty="0">
                          <a:solidFill>
                            <a:schemeClr val="lt1"/>
                          </a:solidFill>
                          <a:effectLst/>
                          <a:latin typeface="+mn-lt"/>
                          <a:ea typeface="+mn-ea"/>
                          <a:cs typeface="+mn-cs"/>
                        </a:rPr>
                        <a:t>Intelligence gathering tolls – local knowledge and business intelligence</a:t>
                      </a:r>
                    </a:p>
                    <a:p>
                      <a:pPr marL="171450" lvl="0" indent="-171450">
                        <a:buFont typeface="Wingdings" panose="05000000000000000000" pitchFamily="2" charset="2"/>
                        <a:buChar char="q"/>
                      </a:pPr>
                      <a:r>
                        <a:rPr lang="en-US" sz="1050" b="1" kern="1200" dirty="0">
                          <a:solidFill>
                            <a:schemeClr val="lt1"/>
                          </a:solidFill>
                          <a:effectLst/>
                          <a:latin typeface="+mn-lt"/>
                          <a:ea typeface="+mn-ea"/>
                          <a:cs typeface="+mn-cs"/>
                        </a:rPr>
                        <a:t>Rated using future probability of noncompliance </a:t>
                      </a:r>
                    </a:p>
                  </a:txBody>
                  <a:tcPr/>
                </a:tc>
                <a:tc>
                  <a:txBody>
                    <a:bodyPr/>
                    <a:lstStyle/>
                    <a:p>
                      <a:pPr marL="171450" lvl="0" indent="-171450">
                        <a:buFont typeface="Wingdings" panose="05000000000000000000" pitchFamily="2" charset="2"/>
                        <a:buChar char="q"/>
                      </a:pPr>
                      <a:r>
                        <a:rPr lang="en-US" sz="1050" b="1" kern="1200" dirty="0">
                          <a:solidFill>
                            <a:schemeClr val="lt1"/>
                          </a:solidFill>
                          <a:effectLst/>
                          <a:latin typeface="+mn-lt"/>
                          <a:ea typeface="+mn-ea"/>
                          <a:cs typeface="+mn-cs"/>
                        </a:rPr>
                        <a:t>Behavior</a:t>
                      </a:r>
                      <a:r>
                        <a:rPr lang="en-US" sz="1100" b="1" kern="1200" dirty="0">
                          <a:solidFill>
                            <a:schemeClr val="lt1"/>
                          </a:solidFill>
                          <a:effectLst/>
                          <a:latin typeface="+mn-lt"/>
                          <a:ea typeface="+mn-ea"/>
                          <a:cs typeface="+mn-cs"/>
                        </a:rPr>
                        <a:t> based on industry, social/psychological profiles</a:t>
                      </a:r>
                    </a:p>
                    <a:p>
                      <a:pPr marL="171450" lvl="0" indent="-171450">
                        <a:buFont typeface="Wingdings" panose="05000000000000000000" pitchFamily="2" charset="2"/>
                        <a:buChar char="q"/>
                      </a:pPr>
                      <a:r>
                        <a:rPr lang="en-US" sz="1100" b="1" kern="1200" dirty="0">
                          <a:solidFill>
                            <a:schemeClr val="lt1"/>
                          </a:solidFill>
                          <a:effectLst/>
                          <a:latin typeface="+mn-lt"/>
                          <a:ea typeface="+mn-ea"/>
                          <a:cs typeface="+mn-cs"/>
                        </a:rPr>
                        <a:t>Business intelligence – categorization and synthesis</a:t>
                      </a:r>
                    </a:p>
                    <a:p>
                      <a:pPr marL="171450" lvl="0" indent="-171450">
                        <a:buFont typeface="Wingdings" panose="05000000000000000000" pitchFamily="2" charset="2"/>
                        <a:buChar char="q"/>
                      </a:pPr>
                      <a:r>
                        <a:rPr lang="en-US" sz="1100" b="1" kern="1200" dirty="0">
                          <a:solidFill>
                            <a:schemeClr val="lt1"/>
                          </a:solidFill>
                          <a:effectLst/>
                          <a:latin typeface="+mn-lt"/>
                          <a:ea typeface="+mn-ea"/>
                          <a:cs typeface="+mn-cs"/>
                        </a:rPr>
                        <a:t>Monitoring risk populations </a:t>
                      </a:r>
                    </a:p>
                    <a:p>
                      <a:pPr marL="171450" lvl="0" indent="-171450">
                        <a:buFont typeface="Wingdings" panose="05000000000000000000" pitchFamily="2" charset="2"/>
                        <a:buChar char="q"/>
                      </a:pPr>
                      <a:r>
                        <a:rPr lang="en-US" sz="1100" b="1" kern="1200" dirty="0">
                          <a:solidFill>
                            <a:schemeClr val="lt1"/>
                          </a:solidFill>
                          <a:effectLst/>
                          <a:latin typeface="+mn-lt"/>
                          <a:ea typeface="+mn-ea"/>
                          <a:cs typeface="+mn-cs"/>
                        </a:rPr>
                        <a:t>Feedbacks from audit programs </a:t>
                      </a:r>
                    </a:p>
                    <a:p>
                      <a:pPr marL="171450" lvl="0" indent="-171450">
                        <a:buFont typeface="Wingdings" panose="05000000000000000000" pitchFamily="2" charset="2"/>
                        <a:buChar char="q"/>
                      </a:pPr>
                      <a:r>
                        <a:rPr lang="en-US" sz="1100" b="1" kern="1200" dirty="0">
                          <a:solidFill>
                            <a:schemeClr val="lt1"/>
                          </a:solidFill>
                          <a:effectLst/>
                          <a:latin typeface="+mn-lt"/>
                          <a:ea typeface="+mn-ea"/>
                          <a:cs typeface="+mn-cs"/>
                        </a:rPr>
                        <a:t>Knowledge based on rules </a:t>
                      </a:r>
                    </a:p>
                    <a:p>
                      <a:pPr marL="171450" lvl="0" indent="-171450">
                        <a:buFont typeface="Wingdings" panose="05000000000000000000" pitchFamily="2" charset="2"/>
                        <a:buChar char="q"/>
                      </a:pPr>
                      <a:r>
                        <a:rPr lang="en-US" sz="1100" b="1" kern="1200" dirty="0">
                          <a:solidFill>
                            <a:schemeClr val="lt1"/>
                          </a:solidFill>
                          <a:effectLst/>
                          <a:latin typeface="+mn-lt"/>
                          <a:ea typeface="+mn-ea"/>
                          <a:cs typeface="+mn-cs"/>
                        </a:rPr>
                        <a:t>Moderator/analyst capability </a:t>
                      </a:r>
                      <a:endParaRPr lang="en-US" sz="1100" dirty="0"/>
                    </a:p>
                  </a:txBody>
                  <a:tcPr/>
                </a:tc>
                <a:tc>
                  <a:txBody>
                    <a:bodyPr/>
                    <a:lstStyle/>
                    <a:p>
                      <a:pPr marL="171450" lvl="0" indent="-171450" algn="l" defTabSz="914400" rtl="0" eaLnBrk="1" latinLnBrk="0" hangingPunct="1">
                        <a:buFont typeface="Wingdings" panose="05000000000000000000" pitchFamily="2" charset="2"/>
                        <a:buChar char="q"/>
                      </a:pPr>
                      <a:r>
                        <a:rPr lang="en-US" sz="1050" b="1" kern="1200" dirty="0">
                          <a:solidFill>
                            <a:schemeClr val="lt1"/>
                          </a:solidFill>
                          <a:effectLst/>
                          <a:latin typeface="+mn-lt"/>
                          <a:ea typeface="+mn-ea"/>
                          <a:cs typeface="+mn-cs"/>
                        </a:rPr>
                        <a:t>Compliance context – strategic intelligence from environmental scans and scenarios </a:t>
                      </a:r>
                    </a:p>
                    <a:p>
                      <a:pPr marL="171450" lvl="0" indent="-171450" algn="l" defTabSz="914400" rtl="0" eaLnBrk="1" latinLnBrk="0" hangingPunct="1">
                        <a:buFont typeface="Wingdings" panose="05000000000000000000" pitchFamily="2" charset="2"/>
                        <a:buChar char="q"/>
                      </a:pPr>
                      <a:r>
                        <a:rPr lang="en-US" sz="1050" b="1" kern="1200" dirty="0">
                          <a:solidFill>
                            <a:schemeClr val="lt1"/>
                          </a:solidFill>
                          <a:effectLst/>
                          <a:latin typeface="+mn-lt"/>
                          <a:ea typeface="+mn-ea"/>
                          <a:cs typeface="+mn-cs"/>
                        </a:rPr>
                        <a:t>Senior executive considerations </a:t>
                      </a:r>
                    </a:p>
                    <a:p>
                      <a:pPr marL="171450" lvl="0" indent="-171450" algn="l" defTabSz="914400" rtl="0" eaLnBrk="1" latinLnBrk="0" hangingPunct="1">
                        <a:buFont typeface="Wingdings" panose="05000000000000000000" pitchFamily="2" charset="2"/>
                        <a:buChar char="q"/>
                      </a:pPr>
                      <a:r>
                        <a:rPr lang="en-US" sz="1050" b="1" kern="1200" dirty="0">
                          <a:solidFill>
                            <a:schemeClr val="lt1"/>
                          </a:solidFill>
                          <a:effectLst/>
                          <a:latin typeface="+mn-lt"/>
                          <a:ea typeface="+mn-ea"/>
                          <a:cs typeface="+mn-cs"/>
                        </a:rPr>
                        <a:t> Risk impact measured using reputation, costs of compliance and revenue </a:t>
                      </a:r>
                    </a:p>
                    <a:p>
                      <a:r>
                        <a:rPr lang="en-US" sz="2000" b="1" kern="1200" dirty="0">
                          <a:solidFill>
                            <a:schemeClr val="lt1"/>
                          </a:solidFill>
                          <a:effectLst/>
                          <a:latin typeface="+mn-lt"/>
                          <a:ea typeface="+mn-ea"/>
                          <a:cs typeface="+mn-cs"/>
                        </a:rPr>
                        <a:t> </a:t>
                      </a:r>
                    </a:p>
                    <a:p>
                      <a:endParaRPr lang="en-US" sz="2000" dirty="0"/>
                    </a:p>
                  </a:txBody>
                  <a:tcPr/>
                </a:tc>
                <a:extLst>
                  <a:ext uri="{0D108BD9-81ED-4DB2-BD59-A6C34878D82A}">
                    <a16:rowId xmlns:a16="http://schemas.microsoft.com/office/drawing/2014/main" val="2606904943"/>
                  </a:ext>
                </a:extLst>
              </a:tr>
              <a:tr h="370840">
                <a:tc vMerge="1">
                  <a:txBody>
                    <a:bodyPr/>
                    <a:lstStyle/>
                    <a:p>
                      <a:pPr algn="ctr"/>
                      <a:endParaRPr lang="en-US" dirty="0"/>
                    </a:p>
                  </a:txBody>
                  <a:tcPr vert="vert"/>
                </a:tc>
                <a:tc>
                  <a:txBody>
                    <a:bodyPr/>
                    <a:lstStyle/>
                    <a:p>
                      <a:pPr algn="ctr"/>
                      <a:r>
                        <a:rPr lang="en-US" sz="2000" dirty="0"/>
                        <a:t>       </a:t>
                      </a:r>
                    </a:p>
                    <a:p>
                      <a:pPr algn="ctr"/>
                      <a:r>
                        <a:rPr lang="en-US" sz="2000" dirty="0"/>
                        <a:t> Information</a:t>
                      </a:r>
                      <a:r>
                        <a:rPr lang="en-US" sz="2000" baseline="0" dirty="0"/>
                        <a:t> </a:t>
                      </a:r>
                      <a:endParaRPr lang="en-US" sz="2000" dirty="0"/>
                    </a:p>
                  </a:txBody>
                  <a:tcPr vert="vert"/>
                </a:tc>
                <a:tc>
                  <a:txBody>
                    <a:bodyPr/>
                    <a:lstStyle/>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Integrated databases – centralized case selection process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Taxpayers profiles of tax obligations</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Success criteria – e.g. previous audit results, risk indicators/ratios, </a:t>
                      </a:r>
                      <a:r>
                        <a:rPr lang="en-US" sz="1050" b="1" kern="1200" dirty="0" err="1">
                          <a:solidFill>
                            <a:schemeClr val="tx1"/>
                          </a:solidFill>
                          <a:effectLst/>
                          <a:latin typeface="+mn-lt"/>
                          <a:ea typeface="+mn-ea"/>
                          <a:cs typeface="+mn-cs"/>
                        </a:rPr>
                        <a:t>etc</a:t>
                      </a:r>
                      <a:endParaRPr lang="en-US" sz="1050" b="1" kern="1200" dirty="0">
                        <a:solidFill>
                          <a:schemeClr val="tx1"/>
                        </a:solidFill>
                        <a:effectLst/>
                        <a:latin typeface="+mn-lt"/>
                        <a:ea typeface="+mn-ea"/>
                        <a:cs typeface="+mn-cs"/>
                      </a:endParaRP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Public information – e.g. utilities, law enforcement agencies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Rated using weighted attributes </a:t>
                      </a:r>
                    </a:p>
                  </a:txBody>
                  <a:tcPr/>
                </a:tc>
                <a:tc>
                  <a:txBody>
                    <a:bodyPr/>
                    <a:lstStyle/>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Whole of tax population profiles including views by segments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Tax issue profiles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Third party information used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Technology tools enabling data matching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Resources allocated by risk</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Trend analysis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Confidence ranges/reliability indicators attached to risk ratings </a:t>
                      </a:r>
                    </a:p>
                  </a:txBody>
                  <a:tcPr/>
                </a:tc>
                <a:tc>
                  <a:txBody>
                    <a:bodyPr/>
                    <a:lstStyle/>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Macro-economic information, economic time series</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Effective average tax rates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Multiple taxes profile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Corporate risk culture </a:t>
                      </a:r>
                    </a:p>
                    <a:p>
                      <a:pPr marL="0" indent="0">
                        <a:buFont typeface="Wingdings" panose="05000000000000000000" pitchFamily="2" charset="2"/>
                        <a:buNone/>
                      </a:pPr>
                      <a:endParaRPr lang="en-US" sz="2000" dirty="0">
                        <a:solidFill>
                          <a:schemeClr val="tx1"/>
                        </a:solidFill>
                      </a:endParaRPr>
                    </a:p>
                  </a:txBody>
                  <a:tcPr/>
                </a:tc>
                <a:extLst>
                  <a:ext uri="{0D108BD9-81ED-4DB2-BD59-A6C34878D82A}">
                    <a16:rowId xmlns:a16="http://schemas.microsoft.com/office/drawing/2014/main" val="2958368884"/>
                  </a:ext>
                </a:extLst>
              </a:tr>
              <a:tr h="988539">
                <a:tc vMerge="1">
                  <a:txBody>
                    <a:bodyPr/>
                    <a:lstStyle/>
                    <a:p>
                      <a:endParaRPr lang="en-US" dirty="0"/>
                    </a:p>
                  </a:txBody>
                  <a:tcPr vert="vert"/>
                </a:tc>
                <a:tc>
                  <a:txBody>
                    <a:bodyPr/>
                    <a:lstStyle/>
                    <a:p>
                      <a:endParaRPr lang="en-US" sz="2000" dirty="0"/>
                    </a:p>
                    <a:p>
                      <a:r>
                        <a:rPr lang="en-US" sz="2000" dirty="0"/>
                        <a:t>Data </a:t>
                      </a:r>
                    </a:p>
                  </a:txBody>
                  <a:tcPr vert="vert"/>
                </a:tc>
                <a:tc>
                  <a:txBody>
                    <a:bodyPr/>
                    <a:lstStyle/>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Single case by case selection using tax return data</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Processing checks – e.g. high risk refunds or credits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Paper-based selection methods </a:t>
                      </a:r>
                    </a:p>
                  </a:txBody>
                  <a:tcPr/>
                </a:tc>
                <a:tc>
                  <a:txBody>
                    <a:bodyPr/>
                    <a:lstStyle/>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Industry tax profiles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Technology tools enabling case selection based on tax data – e.g. data warehouse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Comprehensive risk coverage including register, file, report, payment, etc.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 Deviations from populations norms</a:t>
                      </a:r>
                    </a:p>
                  </a:txBody>
                  <a:tcPr/>
                </a:tc>
                <a:tc>
                  <a:txBody>
                    <a:bodyPr/>
                    <a:lstStyle/>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Data mining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Automated exception cases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Macro level statistical analysis </a:t>
                      </a:r>
                    </a:p>
                    <a:p>
                      <a:pPr marL="171450" lvl="0" indent="-171450" algn="l" defTabSz="914400" rtl="0" eaLnBrk="1" latinLnBrk="0" hangingPunct="1">
                        <a:buFont typeface="Wingdings" panose="05000000000000000000" pitchFamily="2" charset="2"/>
                        <a:buChar char="q"/>
                      </a:pPr>
                      <a:r>
                        <a:rPr lang="en-US" sz="1050" b="1" kern="1200" dirty="0">
                          <a:solidFill>
                            <a:schemeClr val="tx1"/>
                          </a:solidFill>
                          <a:effectLst/>
                          <a:latin typeface="+mn-lt"/>
                          <a:ea typeface="+mn-ea"/>
                          <a:cs typeface="+mn-cs"/>
                        </a:rPr>
                        <a:t>Neural networks </a:t>
                      </a:r>
                    </a:p>
                  </a:txBody>
                  <a:tcPr/>
                </a:tc>
                <a:extLst>
                  <a:ext uri="{0D108BD9-81ED-4DB2-BD59-A6C34878D82A}">
                    <a16:rowId xmlns:a16="http://schemas.microsoft.com/office/drawing/2014/main" val="1636938707"/>
                  </a:ext>
                </a:extLst>
              </a:tr>
              <a:tr h="370840">
                <a:tc vMerge="1">
                  <a:txBody>
                    <a:bodyPr/>
                    <a:lstStyle/>
                    <a:p>
                      <a:endParaRPr lang="en-US" dirty="0"/>
                    </a:p>
                  </a:txBody>
                  <a:tcPr/>
                </a:tc>
                <a:tc>
                  <a:txBody>
                    <a:bodyPr/>
                    <a:lstStyle/>
                    <a:p>
                      <a:endParaRPr lang="en-US" sz="2000"/>
                    </a:p>
                  </a:txBody>
                  <a:tcPr/>
                </a:tc>
                <a:tc>
                  <a:txBody>
                    <a:bodyPr/>
                    <a:lstStyle/>
                    <a:p>
                      <a:pPr algn="ctr"/>
                      <a:r>
                        <a:rPr lang="en-US" sz="2000" dirty="0"/>
                        <a:t>Transaction/Case</a:t>
                      </a:r>
                      <a:r>
                        <a:rPr lang="en-US" sz="2000" baseline="0" dirty="0"/>
                        <a:t> </a:t>
                      </a:r>
                      <a:endParaRPr lang="en-US" sz="2000" dirty="0"/>
                    </a:p>
                  </a:txBody>
                  <a:tcPr/>
                </a:tc>
                <a:tc>
                  <a:txBody>
                    <a:bodyPr/>
                    <a:lstStyle/>
                    <a:p>
                      <a:pPr algn="ctr"/>
                      <a:r>
                        <a:rPr lang="en-US" sz="2000" dirty="0"/>
                        <a:t>Aggregated</a:t>
                      </a:r>
                      <a:r>
                        <a:rPr lang="en-US" sz="2000" baseline="0" dirty="0"/>
                        <a:t> </a:t>
                      </a:r>
                      <a:endParaRPr lang="en-US" sz="2000" dirty="0"/>
                    </a:p>
                  </a:txBody>
                  <a:tcPr/>
                </a:tc>
                <a:tc>
                  <a:txBody>
                    <a:bodyPr/>
                    <a:lstStyle/>
                    <a:p>
                      <a:pPr algn="ctr"/>
                      <a:r>
                        <a:rPr lang="en-US" sz="2000" dirty="0"/>
                        <a:t>Strategic </a:t>
                      </a:r>
                    </a:p>
                  </a:txBody>
                  <a:tcPr/>
                </a:tc>
                <a:extLst>
                  <a:ext uri="{0D108BD9-81ED-4DB2-BD59-A6C34878D82A}">
                    <a16:rowId xmlns:a16="http://schemas.microsoft.com/office/drawing/2014/main" val="3603138320"/>
                  </a:ext>
                </a:extLst>
              </a:tr>
              <a:tr h="370840">
                <a:tc>
                  <a:txBody>
                    <a:bodyPr/>
                    <a:lstStyle/>
                    <a:p>
                      <a:endParaRPr lang="en-US" sz="2000" dirty="0"/>
                    </a:p>
                  </a:txBody>
                  <a:tcPr/>
                </a:tc>
                <a:tc>
                  <a:txBody>
                    <a:bodyPr/>
                    <a:lstStyle/>
                    <a:p>
                      <a:endParaRPr lang="en-US" sz="2000" dirty="0"/>
                    </a:p>
                  </a:txBody>
                  <a:tcPr/>
                </a:tc>
                <a:tc gridSpan="3">
                  <a:txBody>
                    <a:bodyPr/>
                    <a:lstStyle/>
                    <a:p>
                      <a:r>
                        <a:rPr lang="en-US" sz="2000" b="1" dirty="0"/>
                        <a:t>                                                    Focus </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740822932"/>
                  </a:ext>
                </a:extLst>
              </a:tr>
            </a:tbl>
          </a:graphicData>
        </a:graphic>
      </p:graphicFrame>
      <p:sp>
        <p:nvSpPr>
          <p:cNvPr id="2" name="Date Placeholder 1"/>
          <p:cNvSpPr>
            <a:spLocks noGrp="1"/>
          </p:cNvSpPr>
          <p:nvPr>
            <p:ph type="dt" sz="half" idx="10"/>
          </p:nvPr>
        </p:nvSpPr>
        <p:spPr/>
        <p:txBody>
          <a:bodyPr/>
          <a:lstStyle/>
          <a:p>
            <a:fld id="{9E3944FC-E333-4CB7-AE69-4C8894437B38}" type="datetime1">
              <a:rPr lang="en-US" smtClean="0"/>
              <a:t>6/25/2019</a:t>
            </a:fld>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21</a:t>
            </a:fld>
            <a:endParaRPr lang="en-US"/>
          </a:p>
        </p:txBody>
      </p:sp>
    </p:spTree>
    <p:extLst>
      <p:ext uri="{BB962C8B-B14F-4D97-AF65-F5344CB8AC3E}">
        <p14:creationId xmlns:p14="http://schemas.microsoft.com/office/powerpoint/2010/main" val="9951341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30887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In order to ensure that the most significant risks are addressed, the strategic risk identification needs to occur before operational or case-based risks are identified. </a:t>
            </a:r>
          </a:p>
          <a:p>
            <a:pPr algn="just"/>
            <a:endParaRPr lang="en-US" sz="1400" b="1" dirty="0">
              <a:solidFill>
                <a:srgbClr val="002060"/>
              </a:solidFill>
              <a:latin typeface="+mj-lt"/>
            </a:endParaRPr>
          </a:p>
          <a:p>
            <a:pPr algn="just"/>
            <a:r>
              <a:rPr lang="en-US" sz="3200" b="1" dirty="0">
                <a:solidFill>
                  <a:srgbClr val="002060"/>
                </a:solidFill>
                <a:latin typeface="+mj-lt"/>
              </a:rPr>
              <a:t>Just as environmental scanning sets the context within which strategic risks can be effectively identified, identification of strategic risks represents the context within which operational or case-based risk identification occurs. </a:t>
            </a:r>
          </a:p>
        </p:txBody>
      </p:sp>
      <p:sp>
        <p:nvSpPr>
          <p:cNvPr id="2" name="Date Placeholder 1"/>
          <p:cNvSpPr>
            <a:spLocks noGrp="1"/>
          </p:cNvSpPr>
          <p:nvPr>
            <p:ph type="dt" sz="half" idx="10"/>
          </p:nvPr>
        </p:nvSpPr>
        <p:spPr/>
        <p:txBody>
          <a:bodyPr/>
          <a:lstStyle/>
          <a:p>
            <a:fld id="{9E8D0BFD-4307-46CD-A8A3-9F3F4D2255E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22</a:t>
            </a:fld>
            <a:endParaRPr lang="en-US"/>
          </a:p>
        </p:txBody>
      </p:sp>
    </p:spTree>
    <p:extLst>
      <p:ext uri="{BB962C8B-B14F-4D97-AF65-F5344CB8AC3E}">
        <p14:creationId xmlns:p14="http://schemas.microsoft.com/office/powerpoint/2010/main" val="18341911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90876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Strategic risk identification done through the continuous accumulation of data that is progressively transformed into intelligence and knowledge. </a:t>
            </a:r>
          </a:p>
          <a:p>
            <a:pPr algn="just"/>
            <a:endParaRPr lang="en-US" sz="1200" b="1" dirty="0">
              <a:solidFill>
                <a:srgbClr val="002060"/>
              </a:solidFill>
              <a:latin typeface="+mj-lt"/>
            </a:endParaRPr>
          </a:p>
          <a:p>
            <a:pPr algn="just"/>
            <a:r>
              <a:rPr lang="en-US" sz="3200" b="1" dirty="0">
                <a:solidFill>
                  <a:srgbClr val="002060"/>
                </a:solidFill>
                <a:latin typeface="+mj-lt"/>
              </a:rPr>
              <a:t>This data  accumulation can often occur, in part, because of past operational risk treatments. Analysis of anomalies is a useful way to ensure continuous improvement in the risk identification process. </a:t>
            </a:r>
          </a:p>
        </p:txBody>
      </p:sp>
      <p:sp>
        <p:nvSpPr>
          <p:cNvPr id="2" name="Date Placeholder 1"/>
          <p:cNvSpPr>
            <a:spLocks noGrp="1"/>
          </p:cNvSpPr>
          <p:nvPr>
            <p:ph type="dt" sz="half" idx="10"/>
          </p:nvPr>
        </p:nvSpPr>
        <p:spPr/>
        <p:txBody>
          <a:bodyPr/>
          <a:lstStyle/>
          <a:p>
            <a:fld id="{9CC110EB-3694-4CCF-9F54-A6F3362D1CD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23</a:t>
            </a:fld>
            <a:endParaRPr lang="en-US"/>
          </a:p>
        </p:txBody>
      </p:sp>
    </p:spTree>
    <p:extLst>
      <p:ext uri="{BB962C8B-B14F-4D97-AF65-F5344CB8AC3E}">
        <p14:creationId xmlns:p14="http://schemas.microsoft.com/office/powerpoint/2010/main" val="33351465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69331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IDENTIFICATION </a:t>
            </a:r>
          </a:p>
          <a:p>
            <a:pPr algn="just"/>
            <a:r>
              <a:rPr lang="en-US" sz="3200" b="1" dirty="0">
                <a:solidFill>
                  <a:srgbClr val="002060"/>
                </a:solidFill>
                <a:latin typeface="+mj-lt"/>
              </a:rPr>
              <a:t>Finally, good channels of communication between risk strategists and frontline compliance staff are necessary to ensure validation and identification of risks. </a:t>
            </a:r>
          </a:p>
          <a:p>
            <a:pPr algn="just"/>
            <a:endParaRPr lang="en-US" sz="2000" b="1" dirty="0">
              <a:solidFill>
                <a:srgbClr val="002060"/>
              </a:solidFill>
              <a:latin typeface="+mj-lt"/>
            </a:endParaRPr>
          </a:p>
          <a:p>
            <a:pPr algn="just"/>
            <a:r>
              <a:rPr lang="en-US" sz="3200" b="1" dirty="0">
                <a:solidFill>
                  <a:srgbClr val="002060"/>
                </a:solidFill>
                <a:latin typeface="+mj-lt"/>
              </a:rPr>
              <a:t>This two-way feedback process will enhance the overall risk identification strategy.</a:t>
            </a:r>
          </a:p>
          <a:p>
            <a:r>
              <a:rPr lang="en-US" dirty="0"/>
              <a:t> </a:t>
            </a:r>
          </a:p>
        </p:txBody>
      </p:sp>
      <p:sp>
        <p:nvSpPr>
          <p:cNvPr id="2" name="Date Placeholder 1"/>
          <p:cNvSpPr>
            <a:spLocks noGrp="1"/>
          </p:cNvSpPr>
          <p:nvPr>
            <p:ph type="dt" sz="half" idx="10"/>
          </p:nvPr>
        </p:nvSpPr>
        <p:spPr/>
        <p:txBody>
          <a:bodyPr/>
          <a:lstStyle/>
          <a:p>
            <a:fld id="{D5A5C1C8-0AD7-430A-84A6-0AB3DA11888F}"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24</a:t>
            </a:fld>
            <a:endParaRPr lang="en-US"/>
          </a:p>
        </p:txBody>
      </p:sp>
    </p:spTree>
    <p:extLst>
      <p:ext uri="{BB962C8B-B14F-4D97-AF65-F5344CB8AC3E}">
        <p14:creationId xmlns:p14="http://schemas.microsoft.com/office/powerpoint/2010/main" val="2852265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35476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Risk analysis is the systematic examination of detailed taxpayers information to discover patterns and common characteristics. </a:t>
            </a:r>
          </a:p>
          <a:p>
            <a:pPr algn="just"/>
            <a:endParaRPr lang="en-US" sz="1600" b="1" dirty="0">
              <a:solidFill>
                <a:srgbClr val="002060"/>
              </a:solidFill>
              <a:latin typeface="+mj-lt"/>
            </a:endParaRPr>
          </a:p>
          <a:p>
            <a:pPr algn="just"/>
            <a:r>
              <a:rPr lang="en-US" sz="3200" b="1" dirty="0">
                <a:solidFill>
                  <a:srgbClr val="002060"/>
                </a:solidFill>
                <a:latin typeface="+mj-lt"/>
              </a:rPr>
              <a:t>The number and category  of risks and risky taxpayers, likelihood that the risk materializes and potential consequence on tax revenue are analyzed and grouped according to similar characteristics .  </a:t>
            </a:r>
          </a:p>
        </p:txBody>
      </p:sp>
      <p:sp>
        <p:nvSpPr>
          <p:cNvPr id="2" name="Date Placeholder 1"/>
          <p:cNvSpPr>
            <a:spLocks noGrp="1"/>
          </p:cNvSpPr>
          <p:nvPr>
            <p:ph type="dt" sz="half" idx="10"/>
          </p:nvPr>
        </p:nvSpPr>
        <p:spPr/>
        <p:txBody>
          <a:bodyPr/>
          <a:lstStyle/>
          <a:p>
            <a:fld id="{58607B32-F422-4DFE-A872-4D32DEDF832D}"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25</a:t>
            </a:fld>
            <a:endParaRPr lang="en-US"/>
          </a:p>
        </p:txBody>
      </p:sp>
    </p:spTree>
    <p:extLst>
      <p:ext uri="{BB962C8B-B14F-4D97-AF65-F5344CB8AC3E}">
        <p14:creationId xmlns:p14="http://schemas.microsoft.com/office/powerpoint/2010/main" val="16510820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7831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Finding out what is occurring and who is doing it is not enough. Risk analysis should include the why question: what is the reason for non-compliant behavior in the specific areas.</a:t>
            </a:r>
          </a:p>
          <a:p>
            <a:pPr algn="just"/>
            <a:endParaRPr lang="en-US" sz="1400" b="1" dirty="0">
              <a:solidFill>
                <a:srgbClr val="002060"/>
              </a:solidFill>
              <a:latin typeface="+mj-lt"/>
            </a:endParaRPr>
          </a:p>
          <a:p>
            <a:pPr algn="just"/>
            <a:r>
              <a:rPr lang="en-US" sz="3200" b="1" dirty="0">
                <a:solidFill>
                  <a:srgbClr val="002060"/>
                </a:solidFill>
                <a:latin typeface="+mj-lt"/>
              </a:rPr>
              <a:t>This is important because it contributes to the assessment and the choice of the most efficient and effective treatment strategies. </a:t>
            </a:r>
          </a:p>
          <a:p>
            <a:pPr algn="just"/>
            <a:endParaRPr lang="en-US" sz="1200" b="1" dirty="0">
              <a:solidFill>
                <a:srgbClr val="002060"/>
              </a:solidFill>
              <a:latin typeface="+mj-lt"/>
            </a:endParaRPr>
          </a:p>
          <a:p>
            <a:pPr algn="just"/>
            <a:r>
              <a:rPr lang="en-US" sz="3200" b="1" dirty="0">
                <a:solidFill>
                  <a:srgbClr val="002060"/>
                </a:solidFill>
                <a:latin typeface="+mj-lt"/>
              </a:rPr>
              <a:t>For example, if the reason for non-compliance is the complexity of a specific part of the tax legislation, a possible treatment strategy can be education. </a:t>
            </a:r>
          </a:p>
        </p:txBody>
      </p:sp>
      <p:sp>
        <p:nvSpPr>
          <p:cNvPr id="2" name="Date Placeholder 1"/>
          <p:cNvSpPr>
            <a:spLocks noGrp="1"/>
          </p:cNvSpPr>
          <p:nvPr>
            <p:ph type="dt" sz="half" idx="10"/>
          </p:nvPr>
        </p:nvSpPr>
        <p:spPr/>
        <p:txBody>
          <a:bodyPr/>
          <a:lstStyle/>
          <a:p>
            <a:fld id="{948011E7-C0C0-478D-92DA-80A9E59F4F2F}"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26</a:t>
            </a:fld>
            <a:endParaRPr lang="en-US"/>
          </a:p>
        </p:txBody>
      </p:sp>
    </p:spTree>
    <p:extLst>
      <p:ext uri="{BB962C8B-B14F-4D97-AF65-F5344CB8AC3E}">
        <p14:creationId xmlns:p14="http://schemas.microsoft.com/office/powerpoint/2010/main" val="13819979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09342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r>
              <a:rPr lang="en-US" sz="3200" b="1" dirty="0">
                <a:solidFill>
                  <a:srgbClr val="002060"/>
                </a:solidFill>
                <a:latin typeface="+mj-lt"/>
              </a:rPr>
              <a:t>Risk analysis is done on the bases of data gathered from different sources:</a:t>
            </a:r>
          </a:p>
          <a:p>
            <a:pPr marL="457200" lvl="0" indent="-457200">
              <a:buFont typeface="Wingdings" panose="05000000000000000000" pitchFamily="2" charset="2"/>
              <a:buChar char="q"/>
            </a:pPr>
            <a:r>
              <a:rPr lang="en-US" sz="3200" b="1" dirty="0">
                <a:solidFill>
                  <a:srgbClr val="002060"/>
                </a:solidFill>
                <a:latin typeface="+mj-lt"/>
              </a:rPr>
              <a:t>Economic and tax data, for example, ratio's about the economic growth, average wages;</a:t>
            </a:r>
          </a:p>
          <a:p>
            <a:pPr marL="457200" lvl="0" indent="-457200">
              <a:buFont typeface="Wingdings" panose="05000000000000000000" pitchFamily="2" charset="2"/>
              <a:buChar char="q"/>
            </a:pPr>
            <a:r>
              <a:rPr lang="en-US" sz="3200" b="1" dirty="0">
                <a:solidFill>
                  <a:srgbClr val="002060"/>
                </a:solidFill>
                <a:latin typeface="+mj-lt"/>
              </a:rPr>
              <a:t>Data supplied by taxpayers, for example, tax return(s);</a:t>
            </a:r>
          </a:p>
          <a:p>
            <a:pPr marL="457200" lvl="0" indent="-457200">
              <a:buFont typeface="Wingdings" panose="05000000000000000000" pitchFamily="2" charset="2"/>
              <a:buChar char="q"/>
            </a:pPr>
            <a:r>
              <a:rPr lang="en-US" sz="3200" b="1" dirty="0">
                <a:solidFill>
                  <a:srgbClr val="002060"/>
                </a:solidFill>
                <a:latin typeface="+mj-lt"/>
              </a:rPr>
              <a:t>Tax data acquired by administrations, for example, the date of last compliance activity, number of returns filed late; </a:t>
            </a:r>
          </a:p>
        </p:txBody>
      </p:sp>
      <p:sp>
        <p:nvSpPr>
          <p:cNvPr id="2" name="Date Placeholder 1"/>
          <p:cNvSpPr>
            <a:spLocks noGrp="1"/>
          </p:cNvSpPr>
          <p:nvPr>
            <p:ph type="dt" sz="half" idx="10"/>
          </p:nvPr>
        </p:nvSpPr>
        <p:spPr/>
        <p:txBody>
          <a:bodyPr/>
          <a:lstStyle/>
          <a:p>
            <a:fld id="{3C59AAE2-DF2C-4477-ABA2-512599839371}"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27</a:t>
            </a:fld>
            <a:endParaRPr lang="en-US"/>
          </a:p>
        </p:txBody>
      </p:sp>
    </p:spTree>
    <p:extLst>
      <p:ext uri="{BB962C8B-B14F-4D97-AF65-F5344CB8AC3E}">
        <p14:creationId xmlns:p14="http://schemas.microsoft.com/office/powerpoint/2010/main" val="41280551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8587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marL="457200" indent="-457200" algn="just">
              <a:buFont typeface="Wingdings" panose="05000000000000000000" pitchFamily="2" charset="2"/>
              <a:buChar char="q"/>
            </a:pPr>
            <a:r>
              <a:rPr lang="en-US" sz="3200" b="1" dirty="0">
                <a:solidFill>
                  <a:srgbClr val="002060"/>
                </a:solidFill>
                <a:latin typeface="+mj-lt"/>
              </a:rPr>
              <a:t>Data supplied by a third party, for example, a bank statement;</a:t>
            </a:r>
          </a:p>
          <a:p>
            <a:pPr marL="457200" indent="-457200" algn="just">
              <a:buFont typeface="Wingdings" panose="05000000000000000000" pitchFamily="2" charset="2"/>
              <a:buChar char="q"/>
            </a:pPr>
            <a:r>
              <a:rPr lang="en-US" sz="3200" b="1" dirty="0">
                <a:solidFill>
                  <a:srgbClr val="002060"/>
                </a:solidFill>
                <a:latin typeface="+mj-lt"/>
              </a:rPr>
              <a:t>Information from law enforcement agencies; and  </a:t>
            </a:r>
          </a:p>
          <a:p>
            <a:pPr marL="457200" indent="-457200" algn="just">
              <a:buFont typeface="Wingdings" panose="05000000000000000000" pitchFamily="2" charset="2"/>
              <a:buChar char="q"/>
            </a:pPr>
            <a:r>
              <a:rPr lang="en-US" sz="3200" b="1" dirty="0">
                <a:solidFill>
                  <a:srgbClr val="002060"/>
                </a:solidFill>
                <a:latin typeface="+mj-lt"/>
              </a:rPr>
              <a:t>Information available on the Internet.</a:t>
            </a:r>
          </a:p>
          <a:p>
            <a:pPr algn="just"/>
            <a:endParaRPr lang="en-US" b="1" dirty="0">
              <a:solidFill>
                <a:srgbClr val="002060"/>
              </a:solidFill>
              <a:latin typeface="+mj-lt"/>
            </a:endParaRPr>
          </a:p>
          <a:p>
            <a:pPr algn="just"/>
            <a:r>
              <a:rPr lang="en-US" sz="3200" b="1" dirty="0">
                <a:solidFill>
                  <a:srgbClr val="002060"/>
                </a:solidFill>
                <a:latin typeface="+mj-lt"/>
              </a:rPr>
              <a:t>During the analysis, the risks are examined in order to discover essential components and features. </a:t>
            </a:r>
          </a:p>
          <a:p>
            <a:pPr algn="just"/>
            <a:endParaRPr lang="en-US" sz="1400" b="1" dirty="0">
              <a:solidFill>
                <a:srgbClr val="002060"/>
              </a:solidFill>
              <a:latin typeface="+mj-lt"/>
            </a:endParaRPr>
          </a:p>
          <a:p>
            <a:pPr algn="just"/>
            <a:r>
              <a:rPr lang="en-US" sz="3200" b="1" dirty="0">
                <a:solidFill>
                  <a:srgbClr val="002060"/>
                </a:solidFill>
                <a:latin typeface="+mj-lt"/>
              </a:rPr>
              <a:t>Risk analysis is performed by logically manipulating and matching data, human knowledge and intelligence. </a:t>
            </a:r>
          </a:p>
        </p:txBody>
      </p:sp>
      <p:sp>
        <p:nvSpPr>
          <p:cNvPr id="2" name="Date Placeholder 1"/>
          <p:cNvSpPr>
            <a:spLocks noGrp="1"/>
          </p:cNvSpPr>
          <p:nvPr>
            <p:ph type="dt" sz="half" idx="10"/>
          </p:nvPr>
        </p:nvSpPr>
        <p:spPr/>
        <p:txBody>
          <a:bodyPr/>
          <a:lstStyle/>
          <a:p>
            <a:fld id="{AA8975E8-4914-419E-99C6-7923CB0FF98A}"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28</a:t>
            </a:fld>
            <a:endParaRPr lang="en-US"/>
          </a:p>
        </p:txBody>
      </p:sp>
    </p:spTree>
    <p:extLst>
      <p:ext uri="{BB962C8B-B14F-4D97-AF65-F5344CB8AC3E}">
        <p14:creationId xmlns:p14="http://schemas.microsoft.com/office/powerpoint/2010/main" val="13941916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38609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Data put together results in information that gives meaning. Knowledge is a deeper understanding of this information. </a:t>
            </a:r>
          </a:p>
          <a:p>
            <a:pPr algn="just"/>
            <a:endParaRPr lang="en-US" sz="1200" b="1" dirty="0">
              <a:solidFill>
                <a:srgbClr val="002060"/>
              </a:solidFill>
              <a:latin typeface="+mj-lt"/>
            </a:endParaRPr>
          </a:p>
          <a:p>
            <a:pPr algn="just"/>
            <a:endParaRPr lang="en-US" sz="1200" b="1" dirty="0">
              <a:solidFill>
                <a:srgbClr val="002060"/>
              </a:solidFill>
              <a:latin typeface="+mj-lt"/>
            </a:endParaRPr>
          </a:p>
          <a:p>
            <a:pPr algn="just"/>
            <a:r>
              <a:rPr lang="en-US" sz="3200" b="1" dirty="0">
                <a:solidFill>
                  <a:srgbClr val="002060"/>
                </a:solidFill>
                <a:latin typeface="+mj-lt"/>
              </a:rPr>
              <a:t>It is like a big jigsaw puzzle. The data are the pieces. When put together with the picture, information arises. With the understanding of the meaning of the picture, knowledge is born.</a:t>
            </a:r>
          </a:p>
          <a:p>
            <a:pPr algn="just"/>
            <a:endParaRPr lang="en-US" sz="1200" b="1" dirty="0">
              <a:solidFill>
                <a:srgbClr val="002060"/>
              </a:solidFill>
              <a:latin typeface="+mj-lt"/>
            </a:endParaRPr>
          </a:p>
          <a:p>
            <a:pPr algn="just"/>
            <a:endParaRPr lang="en-US" sz="1000" b="1" dirty="0">
              <a:solidFill>
                <a:srgbClr val="002060"/>
              </a:solidFill>
              <a:latin typeface="+mj-lt"/>
            </a:endParaRPr>
          </a:p>
          <a:p>
            <a:pPr algn="just"/>
            <a:r>
              <a:rPr lang="en-US" sz="3200" b="1" dirty="0">
                <a:solidFill>
                  <a:srgbClr val="002060"/>
                </a:solidFill>
                <a:latin typeface="+mj-lt"/>
              </a:rPr>
              <a:t>Data on their own have no ‘value’. They get their value by being compared or related with others, often referred to as data matching. </a:t>
            </a:r>
          </a:p>
        </p:txBody>
      </p:sp>
      <p:sp>
        <p:nvSpPr>
          <p:cNvPr id="2" name="Date Placeholder 1"/>
          <p:cNvSpPr>
            <a:spLocks noGrp="1"/>
          </p:cNvSpPr>
          <p:nvPr>
            <p:ph type="dt" sz="half" idx="10"/>
          </p:nvPr>
        </p:nvSpPr>
        <p:spPr/>
        <p:txBody>
          <a:bodyPr/>
          <a:lstStyle/>
          <a:p>
            <a:fld id="{42D0FFA0-CD53-4E17-BDAA-3500C68E066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29</a:t>
            </a:fld>
            <a:endParaRPr lang="en-US"/>
          </a:p>
        </p:txBody>
      </p:sp>
    </p:spTree>
    <p:extLst>
      <p:ext uri="{BB962C8B-B14F-4D97-AF65-F5344CB8AC3E}">
        <p14:creationId xmlns:p14="http://schemas.microsoft.com/office/powerpoint/2010/main" val="29432146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70925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b="1" dirty="0">
                <a:solidFill>
                  <a:srgbClr val="002060"/>
                </a:solidFill>
                <a:latin typeface="+mj-lt"/>
              </a:rPr>
              <a:t>In an ideal law-abiding society, people would pay the taxes they owe. Revenue authorities  would only facilitate citizens to carry out their responsibility. That would be excellent! </a:t>
            </a:r>
          </a:p>
          <a:p>
            <a:pPr algn="just"/>
            <a:endParaRPr lang="en-US" sz="1100" b="1" dirty="0">
              <a:solidFill>
                <a:srgbClr val="002060"/>
              </a:solidFill>
              <a:latin typeface="+mj-lt"/>
            </a:endParaRPr>
          </a:p>
          <a:p>
            <a:pPr algn="just"/>
            <a:r>
              <a:rPr lang="en-US" sz="3200" b="1" dirty="0">
                <a:solidFill>
                  <a:srgbClr val="002060"/>
                </a:solidFill>
                <a:latin typeface="+mj-lt"/>
              </a:rPr>
              <a:t>No such society exists. </a:t>
            </a:r>
          </a:p>
          <a:p>
            <a:pPr algn="just"/>
            <a:endParaRPr lang="en-US" sz="1600" b="1" dirty="0">
              <a:solidFill>
                <a:srgbClr val="002060"/>
              </a:solidFill>
              <a:latin typeface="+mj-lt"/>
            </a:endParaRPr>
          </a:p>
          <a:p>
            <a:pPr algn="just"/>
            <a:r>
              <a:rPr lang="en-US" sz="3200" b="1" dirty="0">
                <a:solidFill>
                  <a:srgbClr val="002060"/>
                </a:solidFill>
                <a:latin typeface="+mj-lt"/>
              </a:rPr>
              <a:t>Compliance with tax laws must therefore be created, cultivated, monitored and enforced in any society.</a:t>
            </a:r>
          </a:p>
          <a:p>
            <a:pPr algn="just"/>
            <a:endParaRPr lang="en-US" sz="1400" b="1" dirty="0">
              <a:solidFill>
                <a:srgbClr val="002060"/>
              </a:solidFill>
              <a:latin typeface="+mj-lt"/>
            </a:endParaRPr>
          </a:p>
          <a:p>
            <a:pPr algn="just"/>
            <a:r>
              <a:rPr lang="en-US" sz="3200" b="1" dirty="0">
                <a:solidFill>
                  <a:srgbClr val="002060"/>
                </a:solidFill>
                <a:latin typeface="+mj-lt"/>
              </a:rPr>
              <a:t>The objective of risk management is to enable tax administration  accomplish its mission by helping management make better decisions. </a:t>
            </a:r>
          </a:p>
        </p:txBody>
      </p:sp>
      <p:sp>
        <p:nvSpPr>
          <p:cNvPr id="2" name="Date Placeholder 1"/>
          <p:cNvSpPr>
            <a:spLocks noGrp="1"/>
          </p:cNvSpPr>
          <p:nvPr>
            <p:ph type="dt" sz="half" idx="10"/>
          </p:nvPr>
        </p:nvSpPr>
        <p:spPr/>
        <p:txBody>
          <a:bodyPr/>
          <a:lstStyle/>
          <a:p>
            <a:fld id="{55D06231-192C-414E-82C9-BCDA850A0A1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a:t>
            </a:fld>
            <a:endParaRPr lang="en-US"/>
          </a:p>
        </p:txBody>
      </p:sp>
    </p:spTree>
    <p:extLst>
      <p:ext uri="{BB962C8B-B14F-4D97-AF65-F5344CB8AC3E}">
        <p14:creationId xmlns:p14="http://schemas.microsoft.com/office/powerpoint/2010/main" val="6856526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41632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In risk analysis, specific knowledge is necessary and the use of techniques such as data mining and data warehousing acquire knowledge on EDP. </a:t>
            </a:r>
          </a:p>
          <a:p>
            <a:pPr algn="just"/>
            <a:endParaRPr lang="en-US" sz="1600" b="1" dirty="0">
              <a:solidFill>
                <a:srgbClr val="002060"/>
              </a:solidFill>
              <a:latin typeface="+mj-lt"/>
            </a:endParaRPr>
          </a:p>
          <a:p>
            <a:pPr algn="just"/>
            <a:r>
              <a:rPr lang="en-US" sz="3200" b="1" dirty="0">
                <a:solidFill>
                  <a:srgbClr val="002060"/>
                </a:solidFill>
                <a:latin typeface="+mj-lt"/>
              </a:rPr>
              <a:t>Development in automation means  that possibilities in this area is wide open.</a:t>
            </a:r>
          </a:p>
        </p:txBody>
      </p:sp>
      <p:sp>
        <p:nvSpPr>
          <p:cNvPr id="2" name="Date Placeholder 1"/>
          <p:cNvSpPr>
            <a:spLocks noGrp="1"/>
          </p:cNvSpPr>
          <p:nvPr>
            <p:ph type="dt" sz="half" idx="10"/>
          </p:nvPr>
        </p:nvSpPr>
        <p:spPr/>
        <p:txBody>
          <a:bodyPr/>
          <a:lstStyle/>
          <a:p>
            <a:fld id="{CD5D202F-BC4D-402F-B63F-B9BEDA4F6DE0}"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30</a:t>
            </a:fld>
            <a:endParaRPr lang="en-US"/>
          </a:p>
        </p:txBody>
      </p:sp>
    </p:spTree>
    <p:extLst>
      <p:ext uri="{BB962C8B-B14F-4D97-AF65-F5344CB8AC3E}">
        <p14:creationId xmlns:p14="http://schemas.microsoft.com/office/powerpoint/2010/main" val="420705519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90876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Risk can also be analyzed at the operational, case by case level where frontline personnel examine detailed documents and data of a taxpayer. </a:t>
            </a:r>
          </a:p>
          <a:p>
            <a:pPr algn="just"/>
            <a:endParaRPr lang="en-US" sz="1400" b="1" dirty="0">
              <a:solidFill>
                <a:srgbClr val="002060"/>
              </a:solidFill>
              <a:latin typeface="+mj-lt"/>
            </a:endParaRPr>
          </a:p>
          <a:p>
            <a:pPr algn="just"/>
            <a:r>
              <a:rPr lang="en-US" sz="3200" b="1" dirty="0">
                <a:solidFill>
                  <a:srgbClr val="002060"/>
                </a:solidFill>
                <a:latin typeface="+mj-lt"/>
              </a:rPr>
              <a:t>Traditionally, when looking at registration risk, the aim of revenue authorities has been to ensure that anyone making taxable supplies is identified and registered at the appropriate time. </a:t>
            </a:r>
          </a:p>
        </p:txBody>
      </p:sp>
      <p:sp>
        <p:nvSpPr>
          <p:cNvPr id="2" name="Date Placeholder 1"/>
          <p:cNvSpPr>
            <a:spLocks noGrp="1"/>
          </p:cNvSpPr>
          <p:nvPr>
            <p:ph type="dt" sz="half" idx="10"/>
          </p:nvPr>
        </p:nvSpPr>
        <p:spPr/>
        <p:txBody>
          <a:bodyPr/>
          <a:lstStyle/>
          <a:p>
            <a:fld id="{6ED023C4-4351-4F31-868F-62BA03AD818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31</a:t>
            </a:fld>
            <a:endParaRPr lang="en-US"/>
          </a:p>
        </p:txBody>
      </p:sp>
    </p:spTree>
    <p:extLst>
      <p:ext uri="{BB962C8B-B14F-4D97-AF65-F5344CB8AC3E}">
        <p14:creationId xmlns:p14="http://schemas.microsoft.com/office/powerpoint/2010/main" val="19853368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33965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It is imperative that checks are made to ensure that the applicant has a lawful reason to become registered. </a:t>
            </a:r>
          </a:p>
          <a:p>
            <a:pPr algn="just"/>
            <a:endParaRPr lang="en-US" sz="1600" b="1" dirty="0">
              <a:solidFill>
                <a:srgbClr val="002060"/>
              </a:solidFill>
              <a:latin typeface="+mj-lt"/>
            </a:endParaRPr>
          </a:p>
          <a:p>
            <a:pPr algn="just"/>
            <a:r>
              <a:rPr lang="en-US" sz="3200" b="1" dirty="0">
                <a:solidFill>
                  <a:srgbClr val="002060"/>
                </a:solidFill>
                <a:latin typeface="+mj-lt"/>
              </a:rPr>
              <a:t>As part of the registration process, a revenue authority may wish to compare a new applicant with such items as:</a:t>
            </a:r>
          </a:p>
          <a:p>
            <a:pPr marL="457200" lvl="0" indent="-457200">
              <a:buFont typeface="Wingdings" panose="05000000000000000000" pitchFamily="2" charset="2"/>
              <a:buChar char="q"/>
            </a:pPr>
            <a:r>
              <a:rPr lang="en-US" sz="3200" b="1" dirty="0">
                <a:solidFill>
                  <a:srgbClr val="002060"/>
                </a:solidFill>
                <a:latin typeface="+mj-lt"/>
              </a:rPr>
              <a:t>Other registrations at the same postal code;</a:t>
            </a:r>
          </a:p>
          <a:p>
            <a:pPr marL="457200" lvl="0" indent="-457200">
              <a:buFont typeface="Wingdings" panose="05000000000000000000" pitchFamily="2" charset="2"/>
              <a:buChar char="q"/>
            </a:pPr>
            <a:r>
              <a:rPr lang="en-US" sz="3200" b="1" dirty="0">
                <a:solidFill>
                  <a:srgbClr val="002060"/>
                </a:solidFill>
                <a:latin typeface="+mj-lt"/>
              </a:rPr>
              <a:t>Known addresses;</a:t>
            </a:r>
          </a:p>
          <a:p>
            <a:pPr marL="457200" lvl="0" indent="-457200">
              <a:buFont typeface="Wingdings" panose="05000000000000000000" pitchFamily="2" charset="2"/>
              <a:buChar char="q"/>
            </a:pPr>
            <a:r>
              <a:rPr lang="en-US" sz="3200" b="1" dirty="0">
                <a:solidFill>
                  <a:srgbClr val="002060"/>
                </a:solidFill>
                <a:latin typeface="+mj-lt"/>
              </a:rPr>
              <a:t>Mobile phone;</a:t>
            </a:r>
          </a:p>
        </p:txBody>
      </p:sp>
      <p:sp>
        <p:nvSpPr>
          <p:cNvPr id="2" name="Date Placeholder 1"/>
          <p:cNvSpPr>
            <a:spLocks noGrp="1"/>
          </p:cNvSpPr>
          <p:nvPr>
            <p:ph type="dt" sz="half" idx="10"/>
          </p:nvPr>
        </p:nvSpPr>
        <p:spPr/>
        <p:txBody>
          <a:bodyPr/>
          <a:lstStyle/>
          <a:p>
            <a:fld id="{42B5483C-3D26-4085-B88E-62867085357B}"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32</a:t>
            </a:fld>
            <a:endParaRPr lang="en-US"/>
          </a:p>
        </p:txBody>
      </p:sp>
    </p:spTree>
    <p:extLst>
      <p:ext uri="{BB962C8B-B14F-4D97-AF65-F5344CB8AC3E}">
        <p14:creationId xmlns:p14="http://schemas.microsoft.com/office/powerpoint/2010/main" val="10391718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90876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marL="457200" lvl="0" indent="-457200">
              <a:buFont typeface="Wingdings" panose="05000000000000000000" pitchFamily="2" charset="2"/>
              <a:buChar char="q"/>
            </a:pPr>
            <a:r>
              <a:rPr lang="en-US" sz="3200" b="1" dirty="0">
                <a:solidFill>
                  <a:srgbClr val="002060"/>
                </a:solidFill>
                <a:latin typeface="+mj-lt"/>
              </a:rPr>
              <a:t>Bank accounts;</a:t>
            </a:r>
          </a:p>
          <a:p>
            <a:pPr marL="457200" lvl="0" indent="-457200">
              <a:buFont typeface="Wingdings" panose="05000000000000000000" pitchFamily="2" charset="2"/>
              <a:buChar char="q"/>
            </a:pPr>
            <a:r>
              <a:rPr lang="en-US" sz="3200" b="1" dirty="0">
                <a:solidFill>
                  <a:srgbClr val="002060"/>
                </a:solidFill>
                <a:latin typeface="+mj-lt"/>
              </a:rPr>
              <a:t>Suspect databases;</a:t>
            </a:r>
          </a:p>
          <a:p>
            <a:pPr marL="457200" lvl="0" indent="-457200">
              <a:buFont typeface="Wingdings" panose="05000000000000000000" pitchFamily="2" charset="2"/>
              <a:buChar char="q"/>
            </a:pPr>
            <a:r>
              <a:rPr lang="en-US" sz="3200" b="1" dirty="0">
                <a:solidFill>
                  <a:srgbClr val="002060"/>
                </a:solidFill>
                <a:latin typeface="+mj-lt"/>
              </a:rPr>
              <a:t>Credit reference agencies;</a:t>
            </a:r>
          </a:p>
          <a:p>
            <a:pPr marL="457200" lvl="0" indent="-457200">
              <a:buFont typeface="Wingdings" panose="05000000000000000000" pitchFamily="2" charset="2"/>
              <a:buChar char="q"/>
            </a:pPr>
            <a:r>
              <a:rPr lang="en-US" sz="3200" b="1" dirty="0">
                <a:solidFill>
                  <a:srgbClr val="002060"/>
                </a:solidFill>
                <a:latin typeface="+mj-lt"/>
              </a:rPr>
              <a:t>Other government department data, etc.</a:t>
            </a:r>
          </a:p>
          <a:p>
            <a:pPr lvl="0"/>
            <a:endParaRPr lang="en-US" sz="1600" b="1" dirty="0">
              <a:solidFill>
                <a:srgbClr val="002060"/>
              </a:solidFill>
              <a:latin typeface="+mj-lt"/>
            </a:endParaRPr>
          </a:p>
          <a:p>
            <a:pPr algn="just"/>
            <a:r>
              <a:rPr lang="en-US" sz="3200" b="1" dirty="0">
                <a:solidFill>
                  <a:srgbClr val="002060"/>
                </a:solidFill>
                <a:latin typeface="+mj-lt"/>
              </a:rPr>
              <a:t>Early contact with a taxpayer to establish that he exists can be considered in an attempt to thwart fraud. </a:t>
            </a:r>
          </a:p>
        </p:txBody>
      </p:sp>
      <p:sp>
        <p:nvSpPr>
          <p:cNvPr id="2" name="Date Placeholder 1"/>
          <p:cNvSpPr>
            <a:spLocks noGrp="1"/>
          </p:cNvSpPr>
          <p:nvPr>
            <p:ph type="dt" sz="half" idx="10"/>
          </p:nvPr>
        </p:nvSpPr>
        <p:spPr/>
        <p:txBody>
          <a:bodyPr/>
          <a:lstStyle/>
          <a:p>
            <a:fld id="{53379526-12D9-42D8-A789-A934D8ECB67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33</a:t>
            </a:fld>
            <a:endParaRPr lang="en-US"/>
          </a:p>
        </p:txBody>
      </p:sp>
    </p:spTree>
    <p:extLst>
      <p:ext uri="{BB962C8B-B14F-4D97-AF65-F5344CB8AC3E}">
        <p14:creationId xmlns:p14="http://schemas.microsoft.com/office/powerpoint/2010/main" val="17698067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5509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Notwithstanding this, there are strategies for treating potential risks even before a taxpayer becomes registered.</a:t>
            </a:r>
          </a:p>
          <a:p>
            <a:pPr algn="just"/>
            <a:endParaRPr lang="en-US" sz="1400" b="1" dirty="0">
              <a:solidFill>
                <a:srgbClr val="002060"/>
              </a:solidFill>
              <a:latin typeface="+mj-lt"/>
            </a:endParaRPr>
          </a:p>
          <a:p>
            <a:pPr algn="just"/>
            <a:r>
              <a:rPr lang="en-US" sz="3200" b="1" dirty="0">
                <a:solidFill>
                  <a:srgbClr val="002060"/>
                </a:solidFill>
                <a:latin typeface="+mj-lt"/>
              </a:rPr>
              <a:t>These will include the provision of clear and helpful advice and education. A  prevention rather than cure approach. </a:t>
            </a:r>
          </a:p>
          <a:p>
            <a:pPr algn="just"/>
            <a:endParaRPr lang="en-US" sz="1600" b="1" dirty="0">
              <a:solidFill>
                <a:srgbClr val="002060"/>
              </a:solidFill>
              <a:latin typeface="+mj-lt"/>
            </a:endParaRPr>
          </a:p>
          <a:p>
            <a:pPr algn="just"/>
            <a:r>
              <a:rPr lang="en-US" sz="3200" b="1" dirty="0">
                <a:solidFill>
                  <a:srgbClr val="002060"/>
                </a:solidFill>
                <a:latin typeface="+mj-lt"/>
              </a:rPr>
              <a:t>Except for advice and education regarding filing, payment and declaration risks, intervention can only take place when the possibility of a risk materializes and that is after registration. </a:t>
            </a:r>
          </a:p>
        </p:txBody>
      </p:sp>
      <p:sp>
        <p:nvSpPr>
          <p:cNvPr id="2" name="Date Placeholder 1"/>
          <p:cNvSpPr>
            <a:spLocks noGrp="1"/>
          </p:cNvSpPr>
          <p:nvPr>
            <p:ph type="dt" sz="half" idx="10"/>
          </p:nvPr>
        </p:nvSpPr>
        <p:spPr/>
        <p:txBody>
          <a:bodyPr/>
          <a:lstStyle/>
          <a:p>
            <a:fld id="{FF8C0A9A-4D7B-4FA8-8CB5-4F965CD72AC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34</a:t>
            </a:fld>
            <a:endParaRPr lang="en-US"/>
          </a:p>
        </p:txBody>
      </p:sp>
    </p:spTree>
    <p:extLst>
      <p:ext uri="{BB962C8B-B14F-4D97-AF65-F5344CB8AC3E}">
        <p14:creationId xmlns:p14="http://schemas.microsoft.com/office/powerpoint/2010/main" val="23194766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13986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There are several opportunities for risk analysis. When returns from a taxpayer are received, it is possible to carry out a number of ‘rule based’ checks:</a:t>
            </a:r>
          </a:p>
          <a:p>
            <a:pPr algn="just"/>
            <a:endParaRPr lang="en-US" b="1" dirty="0">
              <a:solidFill>
                <a:srgbClr val="002060"/>
              </a:solidFill>
              <a:latin typeface="+mj-lt"/>
            </a:endParaRPr>
          </a:p>
          <a:p>
            <a:pPr marL="457200" lvl="0" indent="-457200" algn="just">
              <a:buFont typeface="Wingdings" panose="05000000000000000000" pitchFamily="2" charset="2"/>
              <a:buChar char="q"/>
            </a:pPr>
            <a:r>
              <a:rPr lang="en-US" sz="3200" b="1" dirty="0">
                <a:solidFill>
                  <a:srgbClr val="002060"/>
                </a:solidFill>
                <a:latin typeface="+mj-lt"/>
              </a:rPr>
              <a:t>The inter-relationship of different figures on the return can be checked to test both accuracy and the credibility of the tax declared;</a:t>
            </a:r>
          </a:p>
          <a:p>
            <a:pPr lvl="0" algn="just"/>
            <a:endParaRPr lang="en-US" b="1" dirty="0">
              <a:solidFill>
                <a:srgbClr val="002060"/>
              </a:solidFill>
              <a:latin typeface="+mj-lt"/>
            </a:endParaRPr>
          </a:p>
          <a:p>
            <a:pPr marL="457200" lvl="0" indent="-457200" algn="just">
              <a:buFont typeface="Wingdings" panose="05000000000000000000" pitchFamily="2" charset="2"/>
              <a:buChar char="q"/>
            </a:pPr>
            <a:r>
              <a:rPr lang="en-US" sz="3200" b="1" dirty="0">
                <a:solidFill>
                  <a:srgbClr val="002060"/>
                </a:solidFill>
                <a:latin typeface="+mj-lt"/>
              </a:rPr>
              <a:t>The return received can be compared with previous returns submitted by that taxpayer to highlight apparent inconsistencies;</a:t>
            </a:r>
          </a:p>
        </p:txBody>
      </p:sp>
      <p:sp>
        <p:nvSpPr>
          <p:cNvPr id="2" name="Date Placeholder 1"/>
          <p:cNvSpPr>
            <a:spLocks noGrp="1"/>
          </p:cNvSpPr>
          <p:nvPr>
            <p:ph type="dt" sz="half" idx="10"/>
          </p:nvPr>
        </p:nvSpPr>
        <p:spPr/>
        <p:txBody>
          <a:bodyPr/>
          <a:lstStyle/>
          <a:p>
            <a:fld id="{FCEEC959-6C66-4043-A3A6-C37514C7C92A}"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35</a:t>
            </a:fld>
            <a:endParaRPr lang="en-US"/>
          </a:p>
        </p:txBody>
      </p:sp>
    </p:spTree>
    <p:extLst>
      <p:ext uri="{BB962C8B-B14F-4D97-AF65-F5344CB8AC3E}">
        <p14:creationId xmlns:p14="http://schemas.microsoft.com/office/powerpoint/2010/main" val="7817306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6278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marL="457200" lvl="0" indent="-457200" algn="just">
              <a:buFont typeface="Wingdings" panose="05000000000000000000" pitchFamily="2" charset="2"/>
              <a:buChar char="q"/>
            </a:pPr>
            <a:r>
              <a:rPr lang="en-US" sz="3200" b="1" dirty="0">
                <a:solidFill>
                  <a:srgbClr val="002060"/>
                </a:solidFill>
                <a:latin typeface="+mj-lt"/>
              </a:rPr>
              <a:t>Comparisons can be made with other taxpayers who have a similar profile (size, type of trade, mark up, etc.); and,</a:t>
            </a:r>
          </a:p>
          <a:p>
            <a:pPr marL="457200" lvl="0" indent="-457200" algn="just">
              <a:buFont typeface="Wingdings" panose="05000000000000000000" pitchFamily="2" charset="2"/>
              <a:buChar char="q"/>
            </a:pPr>
            <a:r>
              <a:rPr lang="en-US" sz="3200" b="1" dirty="0">
                <a:solidFill>
                  <a:srgbClr val="002060"/>
                </a:solidFill>
                <a:latin typeface="+mj-lt"/>
              </a:rPr>
              <a:t>Comparisons with industry, norms and standards.</a:t>
            </a:r>
          </a:p>
          <a:p>
            <a:pPr lvl="0" algn="just"/>
            <a:endParaRPr lang="en-US" sz="1050" b="1" dirty="0">
              <a:solidFill>
                <a:srgbClr val="002060"/>
              </a:solidFill>
              <a:latin typeface="+mj-lt"/>
            </a:endParaRPr>
          </a:p>
          <a:p>
            <a:pPr algn="just"/>
            <a:r>
              <a:rPr lang="en-US" sz="3200" b="1" dirty="0">
                <a:solidFill>
                  <a:srgbClr val="002060"/>
                </a:solidFill>
                <a:latin typeface="+mj-lt"/>
              </a:rPr>
              <a:t>These checks are particularly useful when a tax refund or credit is being claimed.</a:t>
            </a:r>
          </a:p>
          <a:p>
            <a:pPr algn="just"/>
            <a:endParaRPr lang="en-US" sz="1600" b="1" dirty="0">
              <a:solidFill>
                <a:srgbClr val="002060"/>
              </a:solidFill>
              <a:latin typeface="+mj-lt"/>
            </a:endParaRPr>
          </a:p>
          <a:p>
            <a:pPr algn="just"/>
            <a:r>
              <a:rPr lang="en-US" sz="3200" b="1" dirty="0">
                <a:solidFill>
                  <a:srgbClr val="002060"/>
                </a:solidFill>
                <a:latin typeface="+mj-lt"/>
              </a:rPr>
              <a:t>The results of any check will inform the decision process on the type of action needed to address the perceived risk.</a:t>
            </a:r>
          </a:p>
        </p:txBody>
      </p:sp>
      <p:sp>
        <p:nvSpPr>
          <p:cNvPr id="2" name="Date Placeholder 1"/>
          <p:cNvSpPr>
            <a:spLocks noGrp="1"/>
          </p:cNvSpPr>
          <p:nvPr>
            <p:ph type="dt" sz="half" idx="10"/>
          </p:nvPr>
        </p:nvSpPr>
        <p:spPr/>
        <p:txBody>
          <a:bodyPr/>
          <a:lstStyle/>
          <a:p>
            <a:fld id="{163927E4-37D6-4993-B9EC-13077371020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36</a:t>
            </a:fld>
            <a:endParaRPr lang="en-US"/>
          </a:p>
        </p:txBody>
      </p:sp>
    </p:spTree>
    <p:extLst>
      <p:ext uri="{BB962C8B-B14F-4D97-AF65-F5344CB8AC3E}">
        <p14:creationId xmlns:p14="http://schemas.microsoft.com/office/powerpoint/2010/main" val="165961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86287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algn="just"/>
            <a:r>
              <a:rPr lang="en-US" sz="3200" b="1" dirty="0">
                <a:solidFill>
                  <a:srgbClr val="002060"/>
                </a:solidFill>
                <a:latin typeface="+mj-lt"/>
              </a:rPr>
              <a:t>Sometimes the sources for analysis are not structured. In that case, the analysis has to be carried out as soon as possible after the data are obtained. </a:t>
            </a:r>
          </a:p>
          <a:p>
            <a:pPr algn="just"/>
            <a:endParaRPr lang="en-US" sz="1600" b="1" dirty="0">
              <a:solidFill>
                <a:srgbClr val="002060"/>
              </a:solidFill>
              <a:latin typeface="+mj-lt"/>
            </a:endParaRPr>
          </a:p>
          <a:p>
            <a:pPr algn="just"/>
            <a:r>
              <a:rPr lang="en-US" sz="3200" b="1" dirty="0">
                <a:solidFill>
                  <a:srgbClr val="002060"/>
                </a:solidFill>
                <a:latin typeface="+mj-lt"/>
              </a:rPr>
              <a:t>In the end, risk analysis results in the knowledge about one or more from the following areas:</a:t>
            </a:r>
          </a:p>
          <a:p>
            <a:pPr marL="457200" lvl="0" indent="-457200" algn="just">
              <a:buFont typeface="Wingdings" panose="05000000000000000000" pitchFamily="2" charset="2"/>
              <a:buChar char="q"/>
            </a:pPr>
            <a:r>
              <a:rPr lang="en-US" sz="3200" b="1" dirty="0">
                <a:solidFill>
                  <a:srgbClr val="002060"/>
                </a:solidFill>
                <a:latin typeface="+mj-lt"/>
              </a:rPr>
              <a:t>The characteristics of the taxpayers involved;</a:t>
            </a:r>
          </a:p>
          <a:p>
            <a:pPr marL="457200" lvl="0" indent="-457200" algn="just">
              <a:buFont typeface="Wingdings" panose="05000000000000000000" pitchFamily="2" charset="2"/>
              <a:buChar char="q"/>
            </a:pPr>
            <a:r>
              <a:rPr lang="en-US" sz="3200" b="1" dirty="0">
                <a:solidFill>
                  <a:srgbClr val="002060"/>
                </a:solidFill>
                <a:latin typeface="+mj-lt"/>
              </a:rPr>
              <a:t>The reasons for taxpayer behavior;</a:t>
            </a:r>
          </a:p>
          <a:p>
            <a:pPr marL="457200" lvl="0" indent="-457200" algn="just">
              <a:buFont typeface="Wingdings" panose="05000000000000000000" pitchFamily="2" charset="2"/>
              <a:buChar char="q"/>
            </a:pPr>
            <a:r>
              <a:rPr lang="en-US" sz="3200" b="1" dirty="0">
                <a:solidFill>
                  <a:srgbClr val="002060"/>
                </a:solidFill>
                <a:latin typeface="+mj-lt"/>
              </a:rPr>
              <a:t>The likelihood or frequency of the risk;</a:t>
            </a:r>
          </a:p>
        </p:txBody>
      </p:sp>
      <p:sp>
        <p:nvSpPr>
          <p:cNvPr id="2" name="Date Placeholder 1"/>
          <p:cNvSpPr>
            <a:spLocks noGrp="1"/>
          </p:cNvSpPr>
          <p:nvPr>
            <p:ph type="dt" sz="half" idx="10"/>
          </p:nvPr>
        </p:nvSpPr>
        <p:spPr/>
        <p:txBody>
          <a:bodyPr/>
          <a:lstStyle/>
          <a:p>
            <a:fld id="{82313BBE-D7E7-4B14-947E-97B0E8E7DFBF}"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37</a:t>
            </a:fld>
            <a:endParaRPr lang="en-US"/>
          </a:p>
        </p:txBody>
      </p:sp>
    </p:spTree>
    <p:extLst>
      <p:ext uri="{BB962C8B-B14F-4D97-AF65-F5344CB8AC3E}">
        <p14:creationId xmlns:p14="http://schemas.microsoft.com/office/powerpoint/2010/main" val="8236501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10854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ANALYSIS</a:t>
            </a:r>
          </a:p>
          <a:p>
            <a:pPr indent="-457200" algn="just">
              <a:buFont typeface="Wingdings" panose="05000000000000000000" pitchFamily="2" charset="2"/>
              <a:buChar char="q"/>
            </a:pPr>
            <a:r>
              <a:rPr lang="en-US" sz="3200" b="1" dirty="0">
                <a:solidFill>
                  <a:srgbClr val="002060"/>
                </a:solidFill>
                <a:latin typeface="+mj-lt"/>
              </a:rPr>
              <a:t>The indicators/ selection rules and parameters;</a:t>
            </a:r>
          </a:p>
          <a:p>
            <a:pPr indent="-457200" algn="just">
              <a:buFont typeface="Wingdings" panose="05000000000000000000" pitchFamily="2" charset="2"/>
              <a:buChar char="q"/>
            </a:pPr>
            <a:r>
              <a:rPr lang="en-US" sz="3200" b="1" dirty="0">
                <a:solidFill>
                  <a:srgbClr val="002060"/>
                </a:solidFill>
                <a:latin typeface="+mj-lt"/>
              </a:rPr>
              <a:t>The consequences;</a:t>
            </a:r>
          </a:p>
          <a:p>
            <a:pPr indent="-457200" algn="just">
              <a:buFont typeface="Wingdings" panose="05000000000000000000" pitchFamily="2" charset="2"/>
              <a:buChar char="q"/>
            </a:pPr>
            <a:r>
              <a:rPr lang="en-US" sz="3200" b="1" dirty="0">
                <a:solidFill>
                  <a:srgbClr val="002060"/>
                </a:solidFill>
                <a:latin typeface="+mj-lt"/>
              </a:rPr>
              <a:t>The trend, i.e. is the risk becoming more or less severe;</a:t>
            </a:r>
          </a:p>
          <a:p>
            <a:pPr indent="-457200" algn="just">
              <a:buFont typeface="Wingdings" panose="05000000000000000000" pitchFamily="2" charset="2"/>
              <a:buChar char="q"/>
            </a:pPr>
            <a:r>
              <a:rPr lang="en-US" sz="3200" b="1" dirty="0">
                <a:solidFill>
                  <a:srgbClr val="002060"/>
                </a:solidFill>
                <a:latin typeface="+mj-lt"/>
              </a:rPr>
              <a:t>Possible treatment strategies; and </a:t>
            </a:r>
          </a:p>
          <a:p>
            <a:pPr indent="-457200" algn="just">
              <a:buFont typeface="Wingdings" panose="05000000000000000000" pitchFamily="2" charset="2"/>
              <a:buChar char="q"/>
            </a:pPr>
            <a:r>
              <a:rPr lang="en-US" sz="3200" b="1" dirty="0">
                <a:solidFill>
                  <a:srgbClr val="002060"/>
                </a:solidFill>
                <a:latin typeface="+mj-lt"/>
              </a:rPr>
              <a:t>Cost of treatment.</a:t>
            </a:r>
          </a:p>
        </p:txBody>
      </p:sp>
      <p:sp>
        <p:nvSpPr>
          <p:cNvPr id="2" name="Date Placeholder 1"/>
          <p:cNvSpPr>
            <a:spLocks noGrp="1"/>
          </p:cNvSpPr>
          <p:nvPr>
            <p:ph type="dt" sz="half" idx="10"/>
          </p:nvPr>
        </p:nvSpPr>
        <p:spPr/>
        <p:txBody>
          <a:bodyPr/>
          <a:lstStyle/>
          <a:p>
            <a:fld id="{FEA30D05-AE44-4079-8578-C2DBC1505E6A}"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38</a:t>
            </a:fld>
            <a:endParaRPr lang="en-US"/>
          </a:p>
        </p:txBody>
      </p:sp>
    </p:spTree>
    <p:extLst>
      <p:ext uri="{BB962C8B-B14F-4D97-AF65-F5344CB8AC3E}">
        <p14:creationId xmlns:p14="http://schemas.microsoft.com/office/powerpoint/2010/main" val="38224692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29320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EVALUATION</a:t>
            </a:r>
          </a:p>
          <a:p>
            <a:pPr algn="just"/>
            <a:r>
              <a:rPr lang="en-US" sz="3200" b="1" dirty="0">
                <a:solidFill>
                  <a:srgbClr val="002060"/>
                </a:solidFill>
                <a:latin typeface="+mj-lt"/>
              </a:rPr>
              <a:t>Risk evaluation is a process of carefully assessing the likelihood, consequences and severity of risks identified and analyzed. </a:t>
            </a:r>
          </a:p>
          <a:p>
            <a:pPr algn="just"/>
            <a:endParaRPr lang="en-US" sz="1200" b="1" dirty="0">
              <a:solidFill>
                <a:srgbClr val="002060"/>
              </a:solidFill>
              <a:latin typeface="+mj-lt"/>
            </a:endParaRPr>
          </a:p>
          <a:p>
            <a:pPr algn="just"/>
            <a:r>
              <a:rPr lang="en-US" sz="3200" b="1" dirty="0">
                <a:solidFill>
                  <a:srgbClr val="002060"/>
                </a:solidFill>
                <a:latin typeface="+mj-lt"/>
              </a:rPr>
              <a:t>The central goal of risk evaluation is to facilitate informed and evidence-based decisions about risk treatment strategies and  available resources. </a:t>
            </a:r>
          </a:p>
        </p:txBody>
      </p:sp>
      <p:sp>
        <p:nvSpPr>
          <p:cNvPr id="2" name="Date Placeholder 1"/>
          <p:cNvSpPr>
            <a:spLocks noGrp="1"/>
          </p:cNvSpPr>
          <p:nvPr>
            <p:ph type="dt" sz="half" idx="10"/>
          </p:nvPr>
        </p:nvSpPr>
        <p:spPr/>
        <p:txBody>
          <a:bodyPr/>
          <a:lstStyle/>
          <a:p>
            <a:fld id="{E2F53292-4EA3-4AF2-A4F7-5F3F39D206F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39</a:t>
            </a:fld>
            <a:endParaRPr lang="en-US"/>
          </a:p>
        </p:txBody>
      </p:sp>
    </p:spTree>
    <p:extLst>
      <p:ext uri="{BB962C8B-B14F-4D97-AF65-F5344CB8AC3E}">
        <p14:creationId xmlns:p14="http://schemas.microsoft.com/office/powerpoint/2010/main" val="24308559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816977"/>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b="1" dirty="0">
                <a:solidFill>
                  <a:srgbClr val="002060"/>
                </a:solidFill>
                <a:latin typeface="+mj-lt"/>
              </a:rPr>
              <a:t>Risk management is a structured process, consisting of well-defined steps: </a:t>
            </a:r>
          </a:p>
          <a:p>
            <a:pPr marL="457200" indent="-457200" algn="just">
              <a:buFont typeface="Wingdings" panose="05000000000000000000" pitchFamily="2" charset="2"/>
              <a:buChar char="q"/>
            </a:pPr>
            <a:r>
              <a:rPr lang="en-US" sz="3200" b="1" dirty="0">
                <a:solidFill>
                  <a:srgbClr val="002060"/>
                </a:solidFill>
                <a:latin typeface="+mj-lt"/>
              </a:rPr>
              <a:t>Systematic risk identification</a:t>
            </a:r>
          </a:p>
          <a:p>
            <a:pPr marL="457200" indent="-457200" algn="just">
              <a:buFont typeface="Wingdings" panose="05000000000000000000" pitchFamily="2" charset="2"/>
              <a:buChar char="q"/>
            </a:pPr>
            <a:r>
              <a:rPr lang="en-US" sz="3200" b="1" dirty="0">
                <a:solidFill>
                  <a:srgbClr val="002060"/>
                </a:solidFill>
                <a:latin typeface="+mj-lt"/>
              </a:rPr>
              <a:t>Risk analysis</a:t>
            </a:r>
          </a:p>
          <a:p>
            <a:pPr marL="457200" indent="-457200" algn="just">
              <a:buFont typeface="Wingdings" panose="05000000000000000000" pitchFamily="2" charset="2"/>
              <a:buChar char="q"/>
            </a:pPr>
            <a:r>
              <a:rPr lang="en-US" sz="3200" b="1" dirty="0">
                <a:solidFill>
                  <a:srgbClr val="002060"/>
                </a:solidFill>
                <a:latin typeface="+mj-lt"/>
              </a:rPr>
              <a:t>Risk evaluation </a:t>
            </a:r>
          </a:p>
          <a:p>
            <a:pPr marL="457200" indent="-457200" algn="just">
              <a:buFont typeface="Wingdings" panose="05000000000000000000" pitchFamily="2" charset="2"/>
              <a:buChar char="q"/>
            </a:pPr>
            <a:r>
              <a:rPr lang="en-US" sz="3200" b="1" dirty="0">
                <a:solidFill>
                  <a:srgbClr val="002060"/>
                </a:solidFill>
                <a:latin typeface="+mj-lt"/>
              </a:rPr>
              <a:t>Risk prioritization</a:t>
            </a:r>
          </a:p>
          <a:p>
            <a:pPr marL="457200" indent="-457200" algn="just">
              <a:buFont typeface="Wingdings" panose="05000000000000000000" pitchFamily="2" charset="2"/>
              <a:buChar char="q"/>
            </a:pPr>
            <a:r>
              <a:rPr lang="en-US" sz="3200" b="1" dirty="0">
                <a:solidFill>
                  <a:srgbClr val="002060"/>
                </a:solidFill>
                <a:latin typeface="+mj-lt"/>
              </a:rPr>
              <a:t>Risk treatment</a:t>
            </a:r>
          </a:p>
          <a:p>
            <a:pPr marL="457200" indent="-457200" algn="just">
              <a:buFont typeface="Wingdings" panose="05000000000000000000" pitchFamily="2" charset="2"/>
              <a:buChar char="q"/>
            </a:pPr>
            <a:r>
              <a:rPr lang="en-US" sz="3200" b="1" dirty="0">
                <a:solidFill>
                  <a:srgbClr val="002060"/>
                </a:solidFill>
                <a:latin typeface="+mj-lt"/>
              </a:rPr>
              <a:t>Risk monitoring and review</a:t>
            </a:r>
          </a:p>
          <a:p>
            <a:pPr algn="just"/>
            <a:endParaRPr lang="en-US" sz="800" b="1" dirty="0">
              <a:solidFill>
                <a:srgbClr val="002060"/>
              </a:solidFill>
              <a:latin typeface="+mj-lt"/>
            </a:endParaRPr>
          </a:p>
          <a:p>
            <a:pPr algn="just"/>
            <a:r>
              <a:rPr lang="en-US" sz="3200" b="1" dirty="0">
                <a:solidFill>
                  <a:srgbClr val="002060"/>
                </a:solidFill>
                <a:latin typeface="+mj-lt"/>
              </a:rPr>
              <a:t>Risk Management guides us in making the best possible choices each time we have to make decision. </a:t>
            </a:r>
          </a:p>
        </p:txBody>
      </p:sp>
      <p:sp>
        <p:nvSpPr>
          <p:cNvPr id="2" name="Date Placeholder 1"/>
          <p:cNvSpPr>
            <a:spLocks noGrp="1"/>
          </p:cNvSpPr>
          <p:nvPr>
            <p:ph type="dt" sz="half" idx="10"/>
          </p:nvPr>
        </p:nvSpPr>
        <p:spPr/>
        <p:txBody>
          <a:bodyPr/>
          <a:lstStyle/>
          <a:p>
            <a:fld id="{99807230-17B4-44C8-83C8-96859ABF67A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a:t>
            </a:fld>
            <a:endParaRPr lang="en-US"/>
          </a:p>
        </p:txBody>
      </p:sp>
    </p:spTree>
    <p:extLst>
      <p:ext uri="{BB962C8B-B14F-4D97-AF65-F5344CB8AC3E}">
        <p14:creationId xmlns:p14="http://schemas.microsoft.com/office/powerpoint/2010/main" val="24679120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2431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EVALUATION – Likelihood Measure</a:t>
            </a: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48768976"/>
              </p:ext>
            </p:extLst>
          </p:nvPr>
        </p:nvGraphicFramePr>
        <p:xfrm>
          <a:off x="1916740" y="1124610"/>
          <a:ext cx="8128000" cy="3464052"/>
        </p:xfrm>
        <a:graphic>
          <a:graphicData uri="http://schemas.openxmlformats.org/drawingml/2006/table">
            <a:tbl>
              <a:tblPr firstRow="1" bandRow="1">
                <a:tableStyleId>{5C22544A-7EE6-4342-B048-85BDC9FD1C3A}</a:tableStyleId>
              </a:tblPr>
              <a:tblGrid>
                <a:gridCol w="788040">
                  <a:extLst>
                    <a:ext uri="{9D8B030D-6E8A-4147-A177-3AD203B41FA5}">
                      <a16:colId xmlns:a16="http://schemas.microsoft.com/office/drawing/2014/main" val="2467171277"/>
                    </a:ext>
                  </a:extLst>
                </a:gridCol>
                <a:gridCol w="1605963">
                  <a:extLst>
                    <a:ext uri="{9D8B030D-6E8A-4147-A177-3AD203B41FA5}">
                      <a16:colId xmlns:a16="http://schemas.microsoft.com/office/drawing/2014/main" val="3156036040"/>
                    </a:ext>
                  </a:extLst>
                </a:gridCol>
                <a:gridCol w="2735516">
                  <a:extLst>
                    <a:ext uri="{9D8B030D-6E8A-4147-A177-3AD203B41FA5}">
                      <a16:colId xmlns:a16="http://schemas.microsoft.com/office/drawing/2014/main" val="2457309071"/>
                    </a:ext>
                  </a:extLst>
                </a:gridCol>
                <a:gridCol w="2998481">
                  <a:extLst>
                    <a:ext uri="{9D8B030D-6E8A-4147-A177-3AD203B41FA5}">
                      <a16:colId xmlns:a16="http://schemas.microsoft.com/office/drawing/2014/main" val="3103612663"/>
                    </a:ext>
                  </a:extLst>
                </a:gridCol>
              </a:tblGrid>
              <a:tr h="370840">
                <a:tc rowSpan="2">
                  <a:txBody>
                    <a:bodyPr/>
                    <a:lstStyle/>
                    <a:p>
                      <a:endParaRPr lang="en-US" dirty="0"/>
                    </a:p>
                    <a:p>
                      <a:r>
                        <a:rPr lang="en-US" dirty="0"/>
                        <a:t>Risk Rating </a:t>
                      </a:r>
                    </a:p>
                  </a:txBody>
                  <a:tcPr/>
                </a:tc>
                <a:tc rowSpan="2">
                  <a:txBody>
                    <a:bodyPr/>
                    <a:lstStyle/>
                    <a:p>
                      <a:endParaRPr lang="en-US" dirty="0"/>
                    </a:p>
                    <a:p>
                      <a:r>
                        <a:rPr lang="en-US" dirty="0"/>
                        <a:t>Likelihood measures </a:t>
                      </a:r>
                    </a:p>
                  </a:txBody>
                  <a:tcPr/>
                </a:tc>
                <a:tc gridSpan="2">
                  <a:txBody>
                    <a:bodyPr/>
                    <a:lstStyle/>
                    <a:p>
                      <a:pPr marL="0" algn="l" defTabSz="914400" rtl="0" eaLnBrk="1" latinLnBrk="0" hangingPunct="1"/>
                      <a:r>
                        <a:rPr lang="en-US" sz="1800" b="1" kern="1200" dirty="0">
                          <a:solidFill>
                            <a:schemeClr val="lt1"/>
                          </a:solidFill>
                          <a:latin typeface="+mn-lt"/>
                          <a:ea typeface="+mn-ea"/>
                          <a:cs typeface="+mn-cs"/>
                        </a:rPr>
                        <a:t>Illustrative definitions to help determine the likelihood</a:t>
                      </a:r>
                    </a:p>
                    <a:p>
                      <a:pPr marL="0" algn="l" defTabSz="914400" rtl="0" eaLnBrk="1" latinLnBrk="0" hangingPunct="1"/>
                      <a:r>
                        <a:rPr lang="en-US" sz="1800" b="1" kern="1200" dirty="0">
                          <a:solidFill>
                            <a:schemeClr val="lt1"/>
                          </a:solidFill>
                          <a:latin typeface="+mn-lt"/>
                          <a:ea typeface="+mn-ea"/>
                          <a:cs typeface="+mn-cs"/>
                        </a:rPr>
                        <a:t>rating</a:t>
                      </a:r>
                    </a:p>
                  </a:txBody>
                  <a:tcPr/>
                </a:tc>
                <a:tc hMerge="1">
                  <a:txBody>
                    <a:bodyPr/>
                    <a:lstStyle/>
                    <a:p>
                      <a:endParaRPr lang="en-US" dirty="0"/>
                    </a:p>
                  </a:txBody>
                  <a:tcPr/>
                </a:tc>
                <a:extLst>
                  <a:ext uri="{0D108BD9-81ED-4DB2-BD59-A6C34878D82A}">
                    <a16:rowId xmlns:a16="http://schemas.microsoft.com/office/drawing/2014/main" val="1900962211"/>
                  </a:ext>
                </a:extLst>
              </a:tr>
              <a:tr h="0">
                <a:tc vMerge="1">
                  <a:txBody>
                    <a:bodyPr/>
                    <a:lstStyle/>
                    <a:p>
                      <a:endParaRPr lang="en-US" dirty="0"/>
                    </a:p>
                  </a:txBody>
                  <a:tcPr/>
                </a:tc>
                <a:tc vMerge="1">
                  <a:txBody>
                    <a:bodyPr/>
                    <a:lstStyle/>
                    <a:p>
                      <a:endParaRPr lang="en-US" dirty="0"/>
                    </a:p>
                  </a:txBody>
                  <a:tcPr/>
                </a:tc>
                <a:tc>
                  <a:txBody>
                    <a:bodyPr/>
                    <a:lstStyle/>
                    <a:p>
                      <a:r>
                        <a:rPr lang="en-US" dirty="0"/>
                        <a:t>Subjective definitions </a:t>
                      </a:r>
                    </a:p>
                  </a:txBody>
                  <a:tcPr/>
                </a:tc>
                <a:tc>
                  <a:txBody>
                    <a:bodyPr/>
                    <a:lstStyle/>
                    <a:p>
                      <a:r>
                        <a:rPr lang="en-US" dirty="0"/>
                        <a:t>Objective definitions </a:t>
                      </a:r>
                    </a:p>
                  </a:txBody>
                  <a:tcPr/>
                </a:tc>
                <a:extLst>
                  <a:ext uri="{0D108BD9-81ED-4DB2-BD59-A6C34878D82A}">
                    <a16:rowId xmlns:a16="http://schemas.microsoft.com/office/drawing/2014/main" val="3422956878"/>
                  </a:ext>
                </a:extLst>
              </a:tr>
              <a:tr h="370840">
                <a:tc>
                  <a:txBody>
                    <a:bodyPr/>
                    <a:lstStyle/>
                    <a:p>
                      <a:pPr algn="ctr"/>
                      <a:r>
                        <a:rPr lang="en-US" sz="1600" dirty="0"/>
                        <a:t>1</a:t>
                      </a:r>
                    </a:p>
                  </a:txBody>
                  <a:tcPr/>
                </a:tc>
                <a:tc>
                  <a:txBody>
                    <a:bodyPr/>
                    <a:lstStyle/>
                    <a:p>
                      <a:pPr algn="ctr"/>
                      <a:r>
                        <a:rPr lang="en-US" sz="1600" dirty="0"/>
                        <a:t>Rare</a:t>
                      </a:r>
                      <a:r>
                        <a:rPr lang="en-US" sz="1600" baseline="0" dirty="0"/>
                        <a:t> </a:t>
                      </a:r>
                      <a:endParaRPr lang="en-US" sz="1600" dirty="0"/>
                    </a:p>
                  </a:txBody>
                  <a:tcPr/>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May occur only in exceptional circumstances </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Likely to occur once in 25-50 years </a:t>
                      </a:r>
                    </a:p>
                  </a:txBody>
                  <a:tcPr marL="68580" marR="68580" marT="0" marB="0"/>
                </a:tc>
                <a:extLst>
                  <a:ext uri="{0D108BD9-81ED-4DB2-BD59-A6C34878D82A}">
                    <a16:rowId xmlns:a16="http://schemas.microsoft.com/office/drawing/2014/main" val="2631624388"/>
                  </a:ext>
                </a:extLst>
              </a:tr>
              <a:tr h="370840">
                <a:tc>
                  <a:txBody>
                    <a:bodyPr/>
                    <a:lstStyle/>
                    <a:p>
                      <a:pPr algn="ctr"/>
                      <a:r>
                        <a:rPr lang="en-US" sz="1600" dirty="0"/>
                        <a:t>2</a:t>
                      </a:r>
                    </a:p>
                  </a:txBody>
                  <a:tcPr/>
                </a:tc>
                <a:tc>
                  <a:txBody>
                    <a:bodyPr/>
                    <a:lstStyle/>
                    <a:p>
                      <a:pPr algn="ctr"/>
                      <a:r>
                        <a:rPr lang="en-US" sz="1600" dirty="0"/>
                        <a:t>Unlikely </a:t>
                      </a:r>
                    </a:p>
                  </a:txBody>
                  <a:tcPr/>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Could occur at some time </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Likely to occur once in 10-24 years </a:t>
                      </a:r>
                    </a:p>
                  </a:txBody>
                  <a:tcPr marL="68580" marR="68580" marT="0" marB="0"/>
                </a:tc>
                <a:extLst>
                  <a:ext uri="{0D108BD9-81ED-4DB2-BD59-A6C34878D82A}">
                    <a16:rowId xmlns:a16="http://schemas.microsoft.com/office/drawing/2014/main" val="2352048705"/>
                  </a:ext>
                </a:extLst>
              </a:tr>
              <a:tr h="370840">
                <a:tc>
                  <a:txBody>
                    <a:bodyPr/>
                    <a:lstStyle/>
                    <a:p>
                      <a:pPr algn="ctr"/>
                      <a:r>
                        <a:rPr lang="en-US" sz="1600" dirty="0"/>
                        <a:t>3</a:t>
                      </a:r>
                    </a:p>
                  </a:txBody>
                  <a:tcPr/>
                </a:tc>
                <a:tc>
                  <a:txBody>
                    <a:bodyPr/>
                    <a:lstStyle/>
                    <a:p>
                      <a:pPr algn="ctr"/>
                      <a:r>
                        <a:rPr lang="en-US" sz="1600" dirty="0"/>
                        <a:t>Moderately</a:t>
                      </a:r>
                      <a:r>
                        <a:rPr lang="en-US" sz="1600" baseline="0" dirty="0"/>
                        <a:t> likely </a:t>
                      </a:r>
                      <a:endParaRPr lang="en-US" sz="1600" dirty="0"/>
                    </a:p>
                  </a:txBody>
                  <a:tcPr/>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Might occur at some time </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Likely to occur once in the next 3 years </a:t>
                      </a:r>
                    </a:p>
                  </a:txBody>
                  <a:tcPr marL="68580" marR="68580" marT="0" marB="0"/>
                </a:tc>
                <a:extLst>
                  <a:ext uri="{0D108BD9-81ED-4DB2-BD59-A6C34878D82A}">
                    <a16:rowId xmlns:a16="http://schemas.microsoft.com/office/drawing/2014/main" val="666801711"/>
                  </a:ext>
                </a:extLst>
              </a:tr>
              <a:tr h="370840">
                <a:tc>
                  <a:txBody>
                    <a:bodyPr/>
                    <a:lstStyle/>
                    <a:p>
                      <a:pPr algn="ctr"/>
                      <a:r>
                        <a:rPr lang="en-US" sz="1600" dirty="0"/>
                        <a:t>4</a:t>
                      </a:r>
                    </a:p>
                  </a:txBody>
                  <a:tcPr/>
                </a:tc>
                <a:tc>
                  <a:txBody>
                    <a:bodyPr/>
                    <a:lstStyle/>
                    <a:p>
                      <a:pPr algn="ctr"/>
                      <a:r>
                        <a:rPr lang="en-US" sz="1600" dirty="0"/>
                        <a:t>Likely </a:t>
                      </a:r>
                    </a:p>
                  </a:txBody>
                  <a:tcPr/>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Will probably occur in most circumstances </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Likely to occur more than once in the risk three years </a:t>
                      </a:r>
                    </a:p>
                  </a:txBody>
                  <a:tcPr marL="68580" marR="68580" marT="0" marB="0"/>
                </a:tc>
                <a:extLst>
                  <a:ext uri="{0D108BD9-81ED-4DB2-BD59-A6C34878D82A}">
                    <a16:rowId xmlns:a16="http://schemas.microsoft.com/office/drawing/2014/main" val="2840450552"/>
                  </a:ext>
                </a:extLst>
              </a:tr>
              <a:tr h="370840">
                <a:tc>
                  <a:txBody>
                    <a:bodyPr/>
                    <a:lstStyle/>
                    <a:p>
                      <a:pPr algn="ctr"/>
                      <a:r>
                        <a:rPr lang="en-US" sz="1600" dirty="0"/>
                        <a:t>5</a:t>
                      </a:r>
                    </a:p>
                  </a:txBody>
                  <a:tcPr/>
                </a:tc>
                <a:tc>
                  <a:txBody>
                    <a:bodyPr/>
                    <a:lstStyle/>
                    <a:p>
                      <a:pPr algn="ctr"/>
                      <a:r>
                        <a:rPr lang="en-US" sz="1600" dirty="0"/>
                        <a:t>Almost Certain</a:t>
                      </a:r>
                      <a:r>
                        <a:rPr lang="en-US" sz="1600" baseline="0" dirty="0"/>
                        <a:t> </a:t>
                      </a:r>
                      <a:endParaRPr lang="en-US" sz="1600" dirty="0"/>
                    </a:p>
                  </a:txBody>
                  <a:tcPr/>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Is expected to occur in most circumstances </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Likely to occur this year or at frequent intervals </a:t>
                      </a:r>
                    </a:p>
                  </a:txBody>
                  <a:tcPr marL="68580" marR="68580" marT="0" marB="0"/>
                </a:tc>
                <a:extLst>
                  <a:ext uri="{0D108BD9-81ED-4DB2-BD59-A6C34878D82A}">
                    <a16:rowId xmlns:a16="http://schemas.microsoft.com/office/drawing/2014/main" val="1450205094"/>
                  </a:ext>
                </a:extLst>
              </a:tr>
            </a:tbl>
          </a:graphicData>
        </a:graphic>
      </p:graphicFrame>
      <p:sp>
        <p:nvSpPr>
          <p:cNvPr id="3" name="Date Placeholder 2"/>
          <p:cNvSpPr>
            <a:spLocks noGrp="1"/>
          </p:cNvSpPr>
          <p:nvPr>
            <p:ph type="dt" sz="half" idx="10"/>
          </p:nvPr>
        </p:nvSpPr>
        <p:spPr/>
        <p:txBody>
          <a:bodyPr/>
          <a:lstStyle/>
          <a:p>
            <a:fld id="{D763BEFE-4BC0-4FB6-BF24-6E455AD29788}" type="datetime1">
              <a:rPr lang="en-US" smtClean="0"/>
              <a:t>6/25/2019</a:t>
            </a:fld>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40</a:t>
            </a:fld>
            <a:endParaRPr lang="en-US"/>
          </a:p>
        </p:txBody>
      </p:sp>
    </p:spTree>
    <p:extLst>
      <p:ext uri="{BB962C8B-B14F-4D97-AF65-F5344CB8AC3E}">
        <p14:creationId xmlns:p14="http://schemas.microsoft.com/office/powerpoint/2010/main" val="11415410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09659" y="160393"/>
            <a:ext cx="11148291" cy="286232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EVALUATION –Consequent Measure </a:t>
            </a: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44677521"/>
              </p:ext>
            </p:extLst>
          </p:nvPr>
        </p:nvGraphicFramePr>
        <p:xfrm>
          <a:off x="856594" y="875072"/>
          <a:ext cx="8556346" cy="1859027"/>
        </p:xfrm>
        <a:graphic>
          <a:graphicData uri="http://schemas.openxmlformats.org/drawingml/2006/table">
            <a:tbl>
              <a:tblPr firstRow="1" firstCol="1" bandRow="1">
                <a:tableStyleId>{5C22544A-7EE6-4342-B048-85BDC9FD1C3A}</a:tableStyleId>
              </a:tblPr>
              <a:tblGrid>
                <a:gridCol w="1663769">
                  <a:extLst>
                    <a:ext uri="{9D8B030D-6E8A-4147-A177-3AD203B41FA5}">
                      <a16:colId xmlns:a16="http://schemas.microsoft.com/office/drawing/2014/main" val="2244103299"/>
                    </a:ext>
                  </a:extLst>
                </a:gridCol>
                <a:gridCol w="1544491">
                  <a:extLst>
                    <a:ext uri="{9D8B030D-6E8A-4147-A177-3AD203B41FA5}">
                      <a16:colId xmlns:a16="http://schemas.microsoft.com/office/drawing/2014/main" val="2493509040"/>
                    </a:ext>
                  </a:extLst>
                </a:gridCol>
                <a:gridCol w="1744275">
                  <a:extLst>
                    <a:ext uri="{9D8B030D-6E8A-4147-A177-3AD203B41FA5}">
                      <a16:colId xmlns:a16="http://schemas.microsoft.com/office/drawing/2014/main" val="4118214235"/>
                    </a:ext>
                  </a:extLst>
                </a:gridCol>
                <a:gridCol w="1429231">
                  <a:extLst>
                    <a:ext uri="{9D8B030D-6E8A-4147-A177-3AD203B41FA5}">
                      <a16:colId xmlns:a16="http://schemas.microsoft.com/office/drawing/2014/main" val="2498185117"/>
                    </a:ext>
                  </a:extLst>
                </a:gridCol>
                <a:gridCol w="1045028">
                  <a:extLst>
                    <a:ext uri="{9D8B030D-6E8A-4147-A177-3AD203B41FA5}">
                      <a16:colId xmlns:a16="http://schemas.microsoft.com/office/drawing/2014/main" val="3432018707"/>
                    </a:ext>
                  </a:extLst>
                </a:gridCol>
                <a:gridCol w="1129552">
                  <a:extLst>
                    <a:ext uri="{9D8B030D-6E8A-4147-A177-3AD203B41FA5}">
                      <a16:colId xmlns:a16="http://schemas.microsoft.com/office/drawing/2014/main" val="16746614"/>
                    </a:ext>
                  </a:extLst>
                </a:gridCol>
              </a:tblGrid>
              <a:tr h="0">
                <a:tc rowSpan="2">
                  <a:txBody>
                    <a:bodyPr/>
                    <a:lstStyle/>
                    <a:p>
                      <a:pPr marL="0" marR="0" algn="l" defTabSz="914400" rtl="0" eaLnBrk="1" latinLnBrk="0" hangingPunct="1">
                        <a:lnSpc>
                          <a:spcPct val="107000"/>
                        </a:lnSpc>
                        <a:spcBef>
                          <a:spcPts val="0"/>
                        </a:spcBef>
                        <a:spcAft>
                          <a:spcPts val="0"/>
                        </a:spcAft>
                      </a:pPr>
                      <a:endParaRPr lang="en-US" sz="1600" kern="1200" dirty="0">
                        <a:solidFill>
                          <a:schemeClr val="dk1"/>
                        </a:solidFill>
                        <a:latin typeface="+mn-lt"/>
                        <a:ea typeface="+mn-ea"/>
                        <a:cs typeface="+mn-cs"/>
                      </a:endParaRPr>
                    </a:p>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Risk criteria</a:t>
                      </a:r>
                    </a:p>
                  </a:txBody>
                  <a:tcPr marL="68580" marR="68580" marT="0" marB="0"/>
                </a:tc>
                <a:tc gridSpan="5">
                  <a:txBody>
                    <a:bodyPr/>
                    <a:lstStyle/>
                    <a:p>
                      <a:pPr marL="0" marR="0" algn="ctr" defTabSz="914400" rtl="0" eaLnBrk="1" latinLnBrk="0" hangingPunct="1">
                        <a:lnSpc>
                          <a:spcPct val="107000"/>
                        </a:lnSpc>
                        <a:spcBef>
                          <a:spcPts val="0"/>
                        </a:spcBef>
                        <a:spcAft>
                          <a:spcPts val="0"/>
                        </a:spcAft>
                      </a:pPr>
                      <a:r>
                        <a:rPr lang="en-US" sz="1800" kern="1200" dirty="0">
                          <a:solidFill>
                            <a:schemeClr val="dk1"/>
                          </a:solidFill>
                          <a:latin typeface="+mn-lt"/>
                          <a:ea typeface="+mn-ea"/>
                          <a:cs typeface="+mn-cs"/>
                        </a:rPr>
                        <a:t>Consequence Rating</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5412676"/>
                  </a:ext>
                </a:extLst>
              </a:tr>
              <a:tr h="0">
                <a:tc vMerge="1">
                  <a:txBody>
                    <a:bodyPr/>
                    <a:lstStyle/>
                    <a:p>
                      <a:endParaRPr lang="en-US"/>
                    </a:p>
                  </a:txBody>
                  <a:tcPr/>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1</a:t>
                      </a:r>
                    </a:p>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Low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2</a:t>
                      </a:r>
                    </a:p>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Medium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3</a:t>
                      </a:r>
                    </a:p>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High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4</a:t>
                      </a:r>
                    </a:p>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Very high </a:t>
                      </a:r>
                    </a:p>
                  </a:txBody>
                  <a:tcPr marL="68580" marR="68580" marT="0" marB="0"/>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5</a:t>
                      </a:r>
                    </a:p>
                    <a:p>
                      <a:pPr marL="0" marR="0" algn="ctr" defTabSz="914400" rtl="0" eaLnBrk="1" latinLnBrk="0" hangingPunct="1">
                        <a:lnSpc>
                          <a:spcPct val="107000"/>
                        </a:lnSpc>
                        <a:spcBef>
                          <a:spcPts val="0"/>
                        </a:spcBef>
                        <a:spcAft>
                          <a:spcPts val="0"/>
                        </a:spcAft>
                      </a:pPr>
                      <a:r>
                        <a:rPr lang="en-US" sz="1600" b="1" kern="1200" dirty="0">
                          <a:solidFill>
                            <a:schemeClr val="dk1"/>
                          </a:solidFill>
                          <a:latin typeface="+mn-lt"/>
                          <a:ea typeface="+mn-ea"/>
                          <a:cs typeface="+mn-cs"/>
                        </a:rPr>
                        <a:t>Extreme </a:t>
                      </a:r>
                    </a:p>
                  </a:txBody>
                  <a:tcPr marL="68580" marR="68580" marT="0" marB="0"/>
                </a:tc>
                <a:extLst>
                  <a:ext uri="{0D108BD9-81ED-4DB2-BD59-A6C34878D82A}">
                    <a16:rowId xmlns:a16="http://schemas.microsoft.com/office/drawing/2014/main" val="1564525397"/>
                  </a:ext>
                </a:extLst>
              </a:tr>
              <a:tr h="0">
                <a:tc rowSpan="2">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 </a:t>
                      </a:r>
                    </a:p>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 </a:t>
                      </a:r>
                    </a:p>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Revenue risks </a:t>
                      </a:r>
                    </a:p>
                  </a:txBody>
                  <a:tcPr marL="68580" marR="68580" marT="0" marB="0"/>
                </a:tc>
                <a:tc gridSpan="5">
                  <a:txBody>
                    <a:bodyPr/>
                    <a:lstStyle/>
                    <a:p>
                      <a:pPr marL="0" marR="0" algn="l" defTabSz="914400" rtl="0" eaLnBrk="1" latinLnBrk="0" hangingPunct="1">
                        <a:lnSpc>
                          <a:spcPct val="107000"/>
                        </a:lnSpc>
                        <a:spcBef>
                          <a:spcPts val="0"/>
                        </a:spcBef>
                        <a:spcAft>
                          <a:spcPts val="0"/>
                        </a:spcAft>
                      </a:pPr>
                      <a:r>
                        <a:rPr lang="en-US" sz="1600" kern="1200">
                          <a:solidFill>
                            <a:schemeClr val="dk1"/>
                          </a:solidFill>
                          <a:latin typeface="+mn-lt"/>
                          <a:ea typeface="+mn-ea"/>
                          <a:cs typeface="+mn-cs"/>
                        </a:rPr>
                        <a:t>Variation of.. </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2849573"/>
                  </a:ext>
                </a:extLst>
              </a:tr>
              <a:tr h="0">
                <a:tc vMerge="1">
                  <a:txBody>
                    <a:bodyPr/>
                    <a:lstStyle/>
                    <a:p>
                      <a:endParaRPr lang="en-US"/>
                    </a:p>
                  </a:txBody>
                  <a:tcPr/>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 </a:t>
                      </a:r>
                    </a:p>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Less than $50m</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Between $50m and  $250m</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Between $250m and $500m </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Between $501m and $1b </a:t>
                      </a:r>
                    </a:p>
                  </a:txBody>
                  <a:tcPr marL="68580" marR="68580" marT="0" marB="0"/>
                </a:tc>
                <a:tc>
                  <a:txBody>
                    <a:bodyPr/>
                    <a:lstStyle/>
                    <a:p>
                      <a:pPr marL="0" marR="0" algn="l" defTabSz="914400" rtl="0" eaLnBrk="1" latinLnBrk="0" hangingPunct="1">
                        <a:lnSpc>
                          <a:spcPct val="107000"/>
                        </a:lnSpc>
                        <a:spcBef>
                          <a:spcPts val="0"/>
                        </a:spcBef>
                        <a:spcAft>
                          <a:spcPts val="0"/>
                        </a:spcAft>
                      </a:pPr>
                      <a:r>
                        <a:rPr lang="en-US" sz="1600" kern="1200" dirty="0">
                          <a:solidFill>
                            <a:schemeClr val="dk1"/>
                          </a:solidFill>
                          <a:latin typeface="+mn-lt"/>
                          <a:ea typeface="+mn-ea"/>
                          <a:cs typeface="+mn-cs"/>
                        </a:rPr>
                        <a:t>More than $1b </a:t>
                      </a:r>
                    </a:p>
                  </a:txBody>
                  <a:tcPr marL="68580" marR="68580" marT="0" marB="0"/>
                </a:tc>
                <a:extLst>
                  <a:ext uri="{0D108BD9-81ED-4DB2-BD59-A6C34878D82A}">
                    <a16:rowId xmlns:a16="http://schemas.microsoft.com/office/drawing/2014/main" val="2161558615"/>
                  </a:ext>
                </a:extLst>
              </a:tr>
            </a:tbl>
          </a:graphicData>
        </a:graphic>
      </p:graphicFrame>
      <p:sp>
        <p:nvSpPr>
          <p:cNvPr id="2" name="Date Placeholder 1"/>
          <p:cNvSpPr>
            <a:spLocks noGrp="1"/>
          </p:cNvSpPr>
          <p:nvPr>
            <p:ph type="dt" sz="half" idx="10"/>
          </p:nvPr>
        </p:nvSpPr>
        <p:spPr/>
        <p:txBody>
          <a:bodyPr/>
          <a:lstStyle/>
          <a:p>
            <a:fld id="{A30D4633-EC77-497A-904A-FD1046F27757}" type="datetime1">
              <a:rPr lang="en-US" smtClean="0"/>
              <a:t>6/25/2019</a:t>
            </a:fld>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41</a:t>
            </a:fld>
            <a:endParaRPr lang="en-US"/>
          </a:p>
        </p:txBody>
      </p:sp>
    </p:spTree>
    <p:extLst>
      <p:ext uri="{BB962C8B-B14F-4D97-AF65-F5344CB8AC3E}">
        <p14:creationId xmlns:p14="http://schemas.microsoft.com/office/powerpoint/2010/main" val="30739603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81642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PRIORITIZATION</a:t>
            </a:r>
          </a:p>
          <a:p>
            <a:pPr algn="just"/>
            <a:r>
              <a:rPr lang="en-US" sz="3200" b="1" dirty="0">
                <a:solidFill>
                  <a:srgbClr val="002060"/>
                </a:solidFill>
                <a:latin typeface="+mj-lt"/>
              </a:rPr>
              <a:t>Risk prioritization is the ranking of risks in terms of likelihood and consequences and prioritizing risks to be treated subject to available resources.</a:t>
            </a:r>
          </a:p>
          <a:p>
            <a:pPr algn="just"/>
            <a:endParaRPr lang="en-US" sz="1400" b="1" dirty="0">
              <a:solidFill>
                <a:srgbClr val="002060"/>
              </a:solidFill>
              <a:latin typeface="+mj-lt"/>
            </a:endParaRPr>
          </a:p>
          <a:p>
            <a:pPr algn="just"/>
            <a:r>
              <a:rPr lang="en-US" sz="3200" b="1" dirty="0">
                <a:solidFill>
                  <a:srgbClr val="002060"/>
                </a:solidFill>
                <a:latin typeface="+mj-lt"/>
              </a:rPr>
              <a:t>In practice, the prioritization requires the consequences and likelihood assessments to be brought together in an attempt to determine a relative rating of the risks.</a:t>
            </a:r>
          </a:p>
        </p:txBody>
      </p:sp>
      <p:sp>
        <p:nvSpPr>
          <p:cNvPr id="2" name="Date Placeholder 1"/>
          <p:cNvSpPr>
            <a:spLocks noGrp="1"/>
          </p:cNvSpPr>
          <p:nvPr>
            <p:ph type="dt" sz="half" idx="10"/>
          </p:nvPr>
        </p:nvSpPr>
        <p:spPr/>
        <p:txBody>
          <a:bodyPr/>
          <a:lstStyle/>
          <a:p>
            <a:fld id="{5B29EEB1-CAE1-4E46-8FC5-9EDD59423EC3}"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42</a:t>
            </a:fld>
            <a:endParaRPr lang="en-US"/>
          </a:p>
        </p:txBody>
      </p:sp>
    </p:spTree>
    <p:extLst>
      <p:ext uri="{BB962C8B-B14F-4D97-AF65-F5344CB8AC3E}">
        <p14:creationId xmlns:p14="http://schemas.microsoft.com/office/powerpoint/2010/main" val="33606123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09342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PRIORITIZATION MATRIX </a:t>
            </a:r>
          </a:p>
          <a:p>
            <a:pPr algn="just"/>
            <a:endParaRPr lang="en-US" sz="3200" b="1" dirty="0">
              <a:solidFill>
                <a:srgbClr val="002060"/>
              </a:solidFill>
              <a:latin typeface="+mj-lt"/>
            </a:endParaRPr>
          </a:p>
          <a:p>
            <a:pPr algn="just"/>
            <a:endParaRPr lang="en-US" sz="3200" b="1" dirty="0">
              <a:solidFill>
                <a:srgbClr val="002060"/>
              </a:solidFill>
              <a:latin typeface="+mj-lt"/>
            </a:endParaRPr>
          </a:p>
          <a:p>
            <a:pPr algn="just"/>
            <a:endParaRPr lang="en-US" sz="3200" b="1" dirty="0">
              <a:solidFill>
                <a:srgbClr val="002060"/>
              </a:solidFill>
              <a:latin typeface="+mj-lt"/>
            </a:endParaRPr>
          </a:p>
          <a:p>
            <a:pPr algn="just"/>
            <a:endParaRPr lang="en-US" sz="3200" b="1" dirty="0">
              <a:solidFill>
                <a:srgbClr val="002060"/>
              </a:solidFill>
              <a:latin typeface="+mj-lt"/>
            </a:endParaRPr>
          </a:p>
          <a:p>
            <a:pPr algn="just"/>
            <a:endParaRPr lang="en-US" sz="3200" b="1" dirty="0">
              <a:solidFill>
                <a:srgbClr val="002060"/>
              </a:solidFill>
              <a:latin typeface="+mj-lt"/>
            </a:endParaRPr>
          </a:p>
          <a:p>
            <a:pPr algn="just"/>
            <a:endParaRPr lang="en-US" sz="3200" b="1" dirty="0">
              <a:solidFill>
                <a:srgbClr val="002060"/>
              </a:solidFill>
              <a:latin typeface="+mj-lt"/>
            </a:endParaRPr>
          </a:p>
          <a:p>
            <a:pPr algn="just"/>
            <a:endParaRPr lang="en-US" sz="3200" b="1" dirty="0">
              <a:solidFill>
                <a:srgbClr val="002060"/>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4022945329"/>
              </p:ext>
            </p:extLst>
          </p:nvPr>
        </p:nvGraphicFramePr>
        <p:xfrm>
          <a:off x="859092" y="1032039"/>
          <a:ext cx="9545816" cy="4642279"/>
        </p:xfrm>
        <a:graphic>
          <a:graphicData uri="http://schemas.openxmlformats.org/drawingml/2006/table">
            <a:tbl>
              <a:tblPr firstRow="1" firstCol="1" bandRow="1">
                <a:tableStyleId>{5C22544A-7EE6-4342-B048-85BDC9FD1C3A}</a:tableStyleId>
              </a:tblPr>
              <a:tblGrid>
                <a:gridCol w="1277772">
                  <a:extLst>
                    <a:ext uri="{9D8B030D-6E8A-4147-A177-3AD203B41FA5}">
                      <a16:colId xmlns:a16="http://schemas.microsoft.com/office/drawing/2014/main" val="2877053662"/>
                    </a:ext>
                  </a:extLst>
                </a:gridCol>
                <a:gridCol w="1150152">
                  <a:extLst>
                    <a:ext uri="{9D8B030D-6E8A-4147-A177-3AD203B41FA5}">
                      <a16:colId xmlns:a16="http://schemas.microsoft.com/office/drawing/2014/main" val="161382642"/>
                    </a:ext>
                  </a:extLst>
                </a:gridCol>
                <a:gridCol w="1325206">
                  <a:extLst>
                    <a:ext uri="{9D8B030D-6E8A-4147-A177-3AD203B41FA5}">
                      <a16:colId xmlns:a16="http://schemas.microsoft.com/office/drawing/2014/main" val="2484204040"/>
                    </a:ext>
                  </a:extLst>
                </a:gridCol>
                <a:gridCol w="1331812">
                  <a:extLst>
                    <a:ext uri="{9D8B030D-6E8A-4147-A177-3AD203B41FA5}">
                      <a16:colId xmlns:a16="http://schemas.microsoft.com/office/drawing/2014/main" val="845171521"/>
                    </a:ext>
                  </a:extLst>
                </a:gridCol>
                <a:gridCol w="1331812">
                  <a:extLst>
                    <a:ext uri="{9D8B030D-6E8A-4147-A177-3AD203B41FA5}">
                      <a16:colId xmlns:a16="http://schemas.microsoft.com/office/drawing/2014/main" val="3036438517"/>
                    </a:ext>
                  </a:extLst>
                </a:gridCol>
                <a:gridCol w="1564531">
                  <a:extLst>
                    <a:ext uri="{9D8B030D-6E8A-4147-A177-3AD203B41FA5}">
                      <a16:colId xmlns:a16="http://schemas.microsoft.com/office/drawing/2014/main" val="2100125476"/>
                    </a:ext>
                  </a:extLst>
                </a:gridCol>
                <a:gridCol w="1564531">
                  <a:extLst>
                    <a:ext uri="{9D8B030D-6E8A-4147-A177-3AD203B41FA5}">
                      <a16:colId xmlns:a16="http://schemas.microsoft.com/office/drawing/2014/main" val="3202308945"/>
                    </a:ext>
                  </a:extLst>
                </a:gridCol>
              </a:tblGrid>
              <a:tr h="703717">
                <a:tc rowSpan="5">
                  <a:txBody>
                    <a:bodyPr/>
                    <a:lstStyle/>
                    <a:p>
                      <a:pPr marL="71755" marR="71755" algn="ctr">
                        <a:lnSpc>
                          <a:spcPct val="107000"/>
                        </a:lnSpc>
                        <a:spcBef>
                          <a:spcPts val="0"/>
                        </a:spcBef>
                        <a:spcAft>
                          <a:spcPts val="0"/>
                        </a:spcAft>
                      </a:pPr>
                      <a:r>
                        <a:rPr lang="en-US" sz="2400" dirty="0">
                          <a:effectLst/>
                        </a:rPr>
                        <a:t>Consequence </a:t>
                      </a:r>
                      <a:endParaRPr lang="en-US" sz="24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vert="vert270"/>
                </a:tc>
                <a:tc>
                  <a:txBody>
                    <a:bodyPr/>
                    <a:lstStyle/>
                    <a:p>
                      <a:pPr marL="0" marR="0" algn="ctr">
                        <a:lnSpc>
                          <a:spcPct val="107000"/>
                        </a:lnSpc>
                        <a:spcBef>
                          <a:spcPts val="0"/>
                        </a:spcBef>
                        <a:spcAft>
                          <a:spcPts val="0"/>
                        </a:spcAft>
                      </a:pPr>
                      <a:endParaRPr lang="en-US" sz="1600" dirty="0">
                        <a:solidFill>
                          <a:schemeClr val="tx1"/>
                        </a:solidFill>
                        <a:effectLst/>
                      </a:endParaRPr>
                    </a:p>
                    <a:p>
                      <a:pPr marL="0" marR="0" algn="ctr">
                        <a:lnSpc>
                          <a:spcPct val="107000"/>
                        </a:lnSpc>
                        <a:spcBef>
                          <a:spcPts val="0"/>
                        </a:spcBef>
                        <a:spcAft>
                          <a:spcPts val="0"/>
                        </a:spcAft>
                      </a:pPr>
                      <a:r>
                        <a:rPr lang="en-US" sz="1600" dirty="0">
                          <a:solidFill>
                            <a:schemeClr val="tx1"/>
                          </a:solidFill>
                          <a:effectLst/>
                        </a:rPr>
                        <a:t>Extreme </a:t>
                      </a: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600" dirty="0">
                          <a:solidFill>
                            <a:schemeClr val="tx1"/>
                          </a:solidFill>
                          <a:effectLst/>
                        </a:rPr>
                        <a:t> </a:t>
                      </a:r>
                    </a:p>
                    <a:p>
                      <a:pPr marL="0" marR="0" algn="ctr">
                        <a:lnSpc>
                          <a:spcPct val="107000"/>
                        </a:lnSpc>
                        <a:spcBef>
                          <a:spcPts val="0"/>
                        </a:spcBef>
                        <a:spcAft>
                          <a:spcPts val="0"/>
                        </a:spcAft>
                      </a:pPr>
                      <a:r>
                        <a:rPr lang="en-US" sz="1600" dirty="0">
                          <a:solidFill>
                            <a:schemeClr val="tx1"/>
                          </a:solidFill>
                          <a:effectLst/>
                        </a:rPr>
                        <a:t>High </a:t>
                      </a:r>
                      <a:endParaRPr lang="en-US" sz="16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dirty="0">
                          <a:solidFill>
                            <a:schemeClr val="tx1"/>
                          </a:solidFill>
                          <a:effectLst/>
                        </a:rPr>
                        <a:t> </a:t>
                      </a:r>
                    </a:p>
                    <a:p>
                      <a:pPr marL="0" marR="0" algn="ctr">
                        <a:lnSpc>
                          <a:spcPct val="107000"/>
                        </a:lnSpc>
                        <a:spcBef>
                          <a:spcPts val="0"/>
                        </a:spcBef>
                        <a:spcAft>
                          <a:spcPts val="0"/>
                        </a:spcAft>
                      </a:pPr>
                      <a:r>
                        <a:rPr lang="en-US" sz="1600" dirty="0">
                          <a:solidFill>
                            <a:schemeClr val="tx1"/>
                          </a:solidFill>
                          <a:effectLst/>
                        </a:rPr>
                        <a:t>High </a:t>
                      </a:r>
                      <a:endParaRPr lang="en-US" sz="1600"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Severe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Severe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Severe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2082825156"/>
                  </a:ext>
                </a:extLst>
              </a:tr>
              <a:tr h="703717">
                <a:tc vMerge="1">
                  <a:txBody>
                    <a:bodyPr/>
                    <a:lstStyle/>
                    <a:p>
                      <a:endParaRPr lang="en-US"/>
                    </a:p>
                  </a:txBody>
                  <a:tcPr/>
                </a:tc>
                <a:tc>
                  <a:txBody>
                    <a:bodyPr/>
                    <a:lstStyle/>
                    <a:p>
                      <a:pPr marL="0" marR="0" algn="ctr">
                        <a:lnSpc>
                          <a:spcPct val="107000"/>
                        </a:lnSpc>
                        <a:spcBef>
                          <a:spcPts val="0"/>
                        </a:spcBef>
                        <a:spcAft>
                          <a:spcPts val="0"/>
                        </a:spcAft>
                      </a:pPr>
                      <a:r>
                        <a:rPr lang="en-US" sz="1600" b="1" dirty="0">
                          <a:solidFill>
                            <a:schemeClr val="tx1"/>
                          </a:solidFill>
                          <a:effectLst/>
                        </a:rPr>
                        <a:t> </a:t>
                      </a:r>
                    </a:p>
                    <a:p>
                      <a:pPr marL="0" marR="0" algn="ctr">
                        <a:lnSpc>
                          <a:spcPct val="107000"/>
                        </a:lnSpc>
                        <a:spcBef>
                          <a:spcPts val="0"/>
                        </a:spcBef>
                        <a:spcAft>
                          <a:spcPts val="0"/>
                        </a:spcAft>
                      </a:pPr>
                      <a:r>
                        <a:rPr lang="en-US" sz="1600" b="1" dirty="0">
                          <a:solidFill>
                            <a:schemeClr val="tx1"/>
                          </a:solidFill>
                          <a:effectLst/>
                        </a:rPr>
                        <a:t>Very High </a:t>
                      </a:r>
                      <a:endParaRPr lang="en-US" sz="1600"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 </a:t>
                      </a:r>
                    </a:p>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Severe </a:t>
                      </a:r>
                    </a:p>
                  </a:txBody>
                  <a:tcPr marL="68580" marR="68580" marT="0" marB="0">
                    <a:solidFill>
                      <a:srgbClr val="FF0000"/>
                    </a:solidFill>
                  </a:tcPr>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 </a:t>
                      </a:r>
                    </a:p>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Severe </a:t>
                      </a:r>
                    </a:p>
                  </a:txBody>
                  <a:tcPr marL="68580" marR="68580" marT="0" marB="0">
                    <a:solidFill>
                      <a:srgbClr val="FF0000"/>
                    </a:solidFill>
                  </a:tcPr>
                </a:tc>
                <a:extLst>
                  <a:ext uri="{0D108BD9-81ED-4DB2-BD59-A6C34878D82A}">
                    <a16:rowId xmlns:a16="http://schemas.microsoft.com/office/drawing/2014/main" val="326375762"/>
                  </a:ext>
                </a:extLst>
              </a:tr>
              <a:tr h="703717">
                <a:tc vMerge="1">
                  <a:txBody>
                    <a:bodyPr/>
                    <a:lstStyle/>
                    <a:p>
                      <a:endParaRPr lang="en-US"/>
                    </a:p>
                  </a:txBody>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Significant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 </a:t>
                      </a:r>
                    </a:p>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Severe </a:t>
                      </a:r>
                    </a:p>
                  </a:txBody>
                  <a:tcPr marL="68580" marR="68580" marT="0" marB="0">
                    <a:solidFill>
                      <a:srgbClr val="FF0000"/>
                    </a:solidFill>
                  </a:tcPr>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 </a:t>
                      </a:r>
                    </a:p>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Severe </a:t>
                      </a:r>
                    </a:p>
                  </a:txBody>
                  <a:tcPr marL="68580" marR="68580" marT="0" marB="0">
                    <a:solidFill>
                      <a:srgbClr val="FF0000"/>
                    </a:solidFill>
                  </a:tcPr>
                </a:tc>
                <a:extLst>
                  <a:ext uri="{0D108BD9-81ED-4DB2-BD59-A6C34878D82A}">
                    <a16:rowId xmlns:a16="http://schemas.microsoft.com/office/drawing/2014/main" val="2393613475"/>
                  </a:ext>
                </a:extLst>
              </a:tr>
              <a:tr h="953708">
                <a:tc vMerge="1">
                  <a:txBody>
                    <a:bodyPr/>
                    <a:lstStyle/>
                    <a:p>
                      <a:endParaRPr lang="en-US"/>
                    </a:p>
                  </a:txBody>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Medium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Moderate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Significant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b="1" dirty="0">
                          <a:effectLst/>
                        </a:rPr>
                        <a:t> </a:t>
                      </a:r>
                    </a:p>
                    <a:p>
                      <a:pPr marL="0" marR="0" algn="ctr" defTabSz="9144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Severe </a:t>
                      </a:r>
                    </a:p>
                  </a:txBody>
                  <a:tcPr marL="68580" marR="68580" marT="0" marB="0">
                    <a:solidFill>
                      <a:srgbClr val="FF0000"/>
                    </a:solidFill>
                  </a:tcPr>
                </a:tc>
                <a:extLst>
                  <a:ext uri="{0D108BD9-81ED-4DB2-BD59-A6C34878D82A}">
                    <a16:rowId xmlns:a16="http://schemas.microsoft.com/office/drawing/2014/main" val="3774666306"/>
                  </a:ext>
                </a:extLst>
              </a:tr>
              <a:tr h="703717">
                <a:tc vMerge="1">
                  <a:txBody>
                    <a:bodyPr/>
                    <a:lstStyle/>
                    <a:p>
                      <a:endParaRPr lang="en-US"/>
                    </a:p>
                  </a:txBody>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Low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Low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Moderate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Significant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marL="0" marR="0" algn="ctr">
                        <a:lnSpc>
                          <a:spcPct val="107000"/>
                        </a:lnSpc>
                        <a:spcBef>
                          <a:spcPts val="0"/>
                        </a:spcBef>
                        <a:spcAft>
                          <a:spcPts val="0"/>
                        </a:spcAft>
                      </a:pPr>
                      <a:r>
                        <a:rPr lang="en-US" sz="1600" b="1" dirty="0">
                          <a:effectLst/>
                        </a:rPr>
                        <a:t> </a:t>
                      </a:r>
                    </a:p>
                    <a:p>
                      <a:pPr marL="0" marR="0" algn="ctr">
                        <a:lnSpc>
                          <a:spcPct val="107000"/>
                        </a:lnSpc>
                        <a:spcBef>
                          <a:spcPts val="0"/>
                        </a:spcBef>
                        <a:spcAft>
                          <a:spcPts val="0"/>
                        </a:spcAft>
                      </a:pPr>
                      <a:r>
                        <a:rPr lang="en-US" sz="1600" b="1" dirty="0">
                          <a:effectLst/>
                        </a:rPr>
                        <a:t>High </a:t>
                      </a:r>
                      <a:endParaRPr lang="en-US" sz="16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2852373149"/>
                  </a:ext>
                </a:extLst>
              </a:tr>
              <a:tr h="351860">
                <a:tc rowSpan="2" gridSpan="2">
                  <a:txBody>
                    <a:bodyPr/>
                    <a:lstStyle/>
                    <a:p>
                      <a:pPr marL="0" marR="0" algn="ctr">
                        <a:lnSpc>
                          <a:spcPct val="107000"/>
                        </a:lnSpc>
                        <a:spcBef>
                          <a:spcPts val="0"/>
                        </a:spcBef>
                        <a:spcAft>
                          <a:spcPts val="0"/>
                        </a:spcAft>
                      </a:pPr>
                      <a:r>
                        <a:rPr lang="en-US" sz="1600" dirty="0">
                          <a:effectLst/>
                        </a:rPr>
                        <a:t>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rowSpan="2" hMerge="1">
                  <a:txBody>
                    <a:bodyPr/>
                    <a:lstStyle/>
                    <a:p>
                      <a:endParaRPr lang="en-US"/>
                    </a:p>
                  </a:txBody>
                  <a:tcPr/>
                </a:tc>
                <a:tc>
                  <a:txBody>
                    <a:bodyPr/>
                    <a:lstStyle/>
                    <a:p>
                      <a:pPr marL="0" marR="0" algn="ctr">
                        <a:lnSpc>
                          <a:spcPct val="107000"/>
                        </a:lnSpc>
                        <a:spcBef>
                          <a:spcPts val="0"/>
                        </a:spcBef>
                        <a:spcAft>
                          <a:spcPts val="0"/>
                        </a:spcAft>
                      </a:pPr>
                      <a:r>
                        <a:rPr lang="en-US" sz="1600">
                          <a:effectLst/>
                        </a:rPr>
                        <a:t>Rare </a:t>
                      </a:r>
                      <a:endParaRPr lang="en-US"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Unlikely</a:t>
                      </a:r>
                      <a:endParaRPr lang="en-US"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Possible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Likely </a:t>
                      </a:r>
                      <a:endParaRPr lang="en-US" sz="160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Almost certain </a:t>
                      </a:r>
                      <a:endParaRPr lang="en-US" sz="16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0804327"/>
                  </a:ext>
                </a:extLst>
              </a:tr>
              <a:tr h="439802">
                <a:tc gridSpan="2" vMerge="1">
                  <a:txBody>
                    <a:bodyPr/>
                    <a:lstStyle/>
                    <a:p>
                      <a:endParaRPr lang="en-US"/>
                    </a:p>
                  </a:txBody>
                  <a:tcPr/>
                </a:tc>
                <a:tc hMerge="1" vMerge="1">
                  <a:txBody>
                    <a:bodyPr/>
                    <a:lstStyle/>
                    <a:p>
                      <a:endParaRPr lang="en-US"/>
                    </a:p>
                  </a:txBody>
                  <a:tcPr/>
                </a:tc>
                <a:tc gridSpan="5">
                  <a:txBody>
                    <a:bodyPr/>
                    <a:lstStyle/>
                    <a:p>
                      <a:pPr marL="0" marR="0" algn="ctr">
                        <a:lnSpc>
                          <a:spcPct val="107000"/>
                        </a:lnSpc>
                        <a:spcBef>
                          <a:spcPts val="0"/>
                        </a:spcBef>
                        <a:spcAft>
                          <a:spcPts val="0"/>
                        </a:spcAft>
                      </a:pPr>
                      <a:r>
                        <a:rPr lang="en-US" sz="3200" b="1" dirty="0">
                          <a:effectLst/>
                        </a:rPr>
                        <a:t> Likelihood </a:t>
                      </a:r>
                      <a:endParaRPr lang="en-US" sz="3200" b="1"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96151870"/>
                  </a:ext>
                </a:extLst>
              </a:tr>
            </a:tbl>
          </a:graphicData>
        </a:graphic>
      </p:graphicFrame>
      <p:sp>
        <p:nvSpPr>
          <p:cNvPr id="3" name="Date Placeholder 2"/>
          <p:cNvSpPr>
            <a:spLocks noGrp="1"/>
          </p:cNvSpPr>
          <p:nvPr>
            <p:ph type="dt" sz="half" idx="10"/>
          </p:nvPr>
        </p:nvSpPr>
        <p:spPr/>
        <p:txBody>
          <a:bodyPr/>
          <a:lstStyle/>
          <a:p>
            <a:fld id="{3DDC043D-5A09-4019-B90F-C53A21259058}" type="datetime1">
              <a:rPr lang="en-US" smtClean="0"/>
              <a:t>6/25/2019</a:t>
            </a:fld>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43</a:t>
            </a:fld>
            <a:endParaRPr lang="en-US"/>
          </a:p>
        </p:txBody>
      </p:sp>
    </p:spTree>
    <p:extLst>
      <p:ext uri="{BB962C8B-B14F-4D97-AF65-F5344CB8AC3E}">
        <p14:creationId xmlns:p14="http://schemas.microsoft.com/office/powerpoint/2010/main" val="8039958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61664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PRIORITIZATION</a:t>
            </a:r>
          </a:p>
          <a:p>
            <a:pPr algn="just"/>
            <a:r>
              <a:rPr lang="en-US" sz="3200" b="1" dirty="0">
                <a:solidFill>
                  <a:srgbClr val="002060"/>
                </a:solidFill>
                <a:latin typeface="+mj-lt"/>
              </a:rPr>
              <a:t>It might be tempting to think that classification of identified risks according to a carefully constructed risk rating matrix is the end of the risk management process. </a:t>
            </a:r>
          </a:p>
          <a:p>
            <a:pPr algn="just"/>
            <a:endParaRPr lang="en-US" sz="1600" b="1" dirty="0">
              <a:solidFill>
                <a:srgbClr val="002060"/>
              </a:solidFill>
              <a:latin typeface="+mj-lt"/>
            </a:endParaRPr>
          </a:p>
          <a:p>
            <a:pPr algn="just"/>
            <a:r>
              <a:rPr lang="en-US" sz="3200" b="1" dirty="0">
                <a:solidFill>
                  <a:srgbClr val="002060"/>
                </a:solidFill>
                <a:latin typeface="+mj-lt"/>
              </a:rPr>
              <a:t>However, such confidence would be premature: risk prioritization cannot be reduced to an objective, mathematical science. </a:t>
            </a:r>
          </a:p>
          <a:p>
            <a:pPr algn="just"/>
            <a:endParaRPr lang="en-US" sz="1400" b="1" dirty="0">
              <a:solidFill>
                <a:srgbClr val="002060"/>
              </a:solidFill>
              <a:latin typeface="+mj-lt"/>
            </a:endParaRPr>
          </a:p>
          <a:p>
            <a:pPr algn="just"/>
            <a:r>
              <a:rPr lang="en-US" sz="3200" b="1" dirty="0">
                <a:solidFill>
                  <a:srgbClr val="002060"/>
                </a:solidFill>
                <a:latin typeface="+mj-lt"/>
              </a:rPr>
              <a:t>The initial rating must be revisited and confirmed following consideration of other relevant, perhaps contextual issues. </a:t>
            </a:r>
          </a:p>
        </p:txBody>
      </p:sp>
      <p:sp>
        <p:nvSpPr>
          <p:cNvPr id="2" name="Date Placeholder 1"/>
          <p:cNvSpPr>
            <a:spLocks noGrp="1"/>
          </p:cNvSpPr>
          <p:nvPr>
            <p:ph type="dt" sz="half" idx="10"/>
          </p:nvPr>
        </p:nvSpPr>
        <p:spPr/>
        <p:txBody>
          <a:bodyPr/>
          <a:lstStyle/>
          <a:p>
            <a:fld id="{4B2F4800-E76D-4659-86D3-BA0B5E8CBB8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44</a:t>
            </a:fld>
            <a:endParaRPr lang="en-US"/>
          </a:p>
        </p:txBody>
      </p:sp>
    </p:spTree>
    <p:extLst>
      <p:ext uri="{BB962C8B-B14F-4D97-AF65-F5344CB8AC3E}">
        <p14:creationId xmlns:p14="http://schemas.microsoft.com/office/powerpoint/2010/main" val="26874545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289310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PRIORITIZATION</a:t>
            </a:r>
          </a:p>
          <a:p>
            <a:pPr algn="just"/>
            <a:r>
              <a:rPr lang="en-US" sz="3200" b="1" dirty="0">
                <a:solidFill>
                  <a:srgbClr val="002060"/>
                </a:solidFill>
                <a:latin typeface="+mj-lt"/>
              </a:rPr>
              <a:t>In addition, compliance risk management is an iterative process and any one step in the process is influenced by other steps. </a:t>
            </a:r>
          </a:p>
          <a:p>
            <a:pPr algn="just"/>
            <a:endParaRPr lang="en-US" b="1" dirty="0">
              <a:solidFill>
                <a:srgbClr val="002060"/>
              </a:solidFill>
              <a:latin typeface="+mj-lt"/>
            </a:endParaRPr>
          </a:p>
          <a:p>
            <a:pPr algn="just"/>
            <a:r>
              <a:rPr lang="en-US" sz="3200" b="1" dirty="0">
                <a:solidFill>
                  <a:srgbClr val="002060"/>
                </a:solidFill>
                <a:latin typeface="+mj-lt"/>
              </a:rPr>
              <a:t>The context of the organization continually changes. This will lead to changes in risks. Some risks will reduce and new risks will emerge. </a:t>
            </a:r>
          </a:p>
        </p:txBody>
      </p:sp>
      <p:sp>
        <p:nvSpPr>
          <p:cNvPr id="2" name="Date Placeholder 1"/>
          <p:cNvSpPr>
            <a:spLocks noGrp="1"/>
          </p:cNvSpPr>
          <p:nvPr>
            <p:ph type="dt" sz="half" idx="10"/>
          </p:nvPr>
        </p:nvSpPr>
        <p:spPr/>
        <p:txBody>
          <a:bodyPr/>
          <a:lstStyle/>
          <a:p>
            <a:fld id="{5C01311D-1D93-41A0-B1F7-73930E74A934}"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45</a:t>
            </a:fld>
            <a:endParaRPr lang="en-US"/>
          </a:p>
        </p:txBody>
      </p:sp>
    </p:spTree>
    <p:extLst>
      <p:ext uri="{BB962C8B-B14F-4D97-AF65-F5344CB8AC3E}">
        <p14:creationId xmlns:p14="http://schemas.microsoft.com/office/powerpoint/2010/main" val="18918903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30887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TREATMENT</a:t>
            </a:r>
          </a:p>
          <a:p>
            <a:pPr algn="just"/>
            <a:r>
              <a:rPr lang="en-US" sz="3200" b="1" dirty="0">
                <a:solidFill>
                  <a:srgbClr val="002060"/>
                </a:solidFill>
                <a:latin typeface="+mj-lt"/>
              </a:rPr>
              <a:t>Risk treatment refers to actions and strategies  taken by the organization to mitigate the potential likelihood and consequences of risks. </a:t>
            </a:r>
          </a:p>
          <a:p>
            <a:pPr algn="just"/>
            <a:endParaRPr lang="en-US" sz="1400" b="1" dirty="0">
              <a:solidFill>
                <a:srgbClr val="002060"/>
              </a:solidFill>
              <a:latin typeface="+mj-lt"/>
            </a:endParaRPr>
          </a:p>
          <a:p>
            <a:pPr algn="just"/>
            <a:r>
              <a:rPr lang="en-US" sz="3200" b="1" dirty="0">
                <a:solidFill>
                  <a:srgbClr val="002060"/>
                </a:solidFill>
                <a:latin typeface="+mj-lt"/>
              </a:rPr>
              <a:t>There are generally four risk treatment strategies:</a:t>
            </a:r>
          </a:p>
          <a:p>
            <a:pPr marL="457200" lvl="0" indent="-457200">
              <a:buFont typeface="Wingdings" panose="05000000000000000000" pitchFamily="2" charset="2"/>
              <a:buChar char="q"/>
            </a:pPr>
            <a:r>
              <a:rPr lang="en-US" sz="3200" b="1" dirty="0">
                <a:solidFill>
                  <a:srgbClr val="002060"/>
                </a:solidFill>
                <a:latin typeface="+mj-lt"/>
              </a:rPr>
              <a:t>Risk avoidance (mitigation) strategy means that the organization does not undertake the activity or make the decision which poses the risk;</a:t>
            </a:r>
          </a:p>
        </p:txBody>
      </p:sp>
      <p:sp>
        <p:nvSpPr>
          <p:cNvPr id="2" name="Date Placeholder 1"/>
          <p:cNvSpPr>
            <a:spLocks noGrp="1"/>
          </p:cNvSpPr>
          <p:nvPr>
            <p:ph type="dt" sz="half" idx="10"/>
          </p:nvPr>
        </p:nvSpPr>
        <p:spPr/>
        <p:txBody>
          <a:bodyPr/>
          <a:lstStyle/>
          <a:p>
            <a:fld id="{BB0F7605-CFF5-40B6-AE83-D815ECD75D4F}"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46</a:t>
            </a:fld>
            <a:endParaRPr lang="en-US"/>
          </a:p>
        </p:txBody>
      </p:sp>
    </p:spTree>
    <p:extLst>
      <p:ext uri="{BB962C8B-B14F-4D97-AF65-F5344CB8AC3E}">
        <p14:creationId xmlns:p14="http://schemas.microsoft.com/office/powerpoint/2010/main" val="8494128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98598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TREATMENT</a:t>
            </a:r>
          </a:p>
          <a:p>
            <a:pPr marL="457200" indent="-457200" algn="just">
              <a:buFont typeface="Wingdings" panose="05000000000000000000" pitchFamily="2" charset="2"/>
              <a:buChar char="q"/>
            </a:pPr>
            <a:r>
              <a:rPr lang="en-US" sz="3200" b="1" dirty="0">
                <a:solidFill>
                  <a:srgbClr val="002060"/>
                </a:solidFill>
                <a:latin typeface="+mj-lt"/>
              </a:rPr>
              <a:t>Risk transfer (sharing) strategy means that the activity that poses risks is transferred to a third party;</a:t>
            </a:r>
          </a:p>
          <a:p>
            <a:pPr algn="just"/>
            <a:endParaRPr lang="en-US" sz="1400" b="1" dirty="0">
              <a:solidFill>
                <a:srgbClr val="002060"/>
              </a:solidFill>
              <a:latin typeface="+mj-lt"/>
            </a:endParaRPr>
          </a:p>
          <a:p>
            <a:pPr marL="457200" lvl="0" indent="-457200" algn="just">
              <a:buFont typeface="Wingdings" panose="05000000000000000000" pitchFamily="2" charset="2"/>
              <a:buChar char="q"/>
            </a:pPr>
            <a:r>
              <a:rPr lang="en-US" sz="3200" b="1" dirty="0">
                <a:solidFill>
                  <a:srgbClr val="002060"/>
                </a:solidFill>
                <a:latin typeface="+mj-lt"/>
              </a:rPr>
              <a:t>Risk acceptance (retention) strategy means that the organization undertakes the activity which poses risk by informed decisions; and </a:t>
            </a:r>
          </a:p>
          <a:p>
            <a:pPr lvl="0" algn="just"/>
            <a:endParaRPr lang="en-US" sz="1200" b="1" dirty="0">
              <a:solidFill>
                <a:srgbClr val="002060"/>
              </a:solidFill>
              <a:latin typeface="+mj-lt"/>
            </a:endParaRPr>
          </a:p>
          <a:p>
            <a:pPr marL="457200" lvl="0" indent="-457200" algn="just">
              <a:buFont typeface="Wingdings" panose="05000000000000000000" pitchFamily="2" charset="2"/>
              <a:buChar char="q"/>
            </a:pPr>
            <a:r>
              <a:rPr lang="en-US" sz="3200" b="1" dirty="0">
                <a:solidFill>
                  <a:srgbClr val="002060"/>
                </a:solidFill>
                <a:latin typeface="+mj-lt"/>
              </a:rPr>
              <a:t>Risk covering (reduction) strategy means that the organization takes steps to reduce the likelihood or consequences of specific risk.</a:t>
            </a:r>
          </a:p>
        </p:txBody>
      </p:sp>
      <p:sp>
        <p:nvSpPr>
          <p:cNvPr id="2" name="Date Placeholder 1"/>
          <p:cNvSpPr>
            <a:spLocks noGrp="1"/>
          </p:cNvSpPr>
          <p:nvPr>
            <p:ph type="dt" sz="half" idx="10"/>
          </p:nvPr>
        </p:nvSpPr>
        <p:spPr/>
        <p:txBody>
          <a:bodyPr/>
          <a:lstStyle/>
          <a:p>
            <a:fld id="{40AA72F7-B968-45EF-810C-94A10DA7D3B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47</a:t>
            </a:fld>
            <a:endParaRPr lang="en-US"/>
          </a:p>
        </p:txBody>
      </p:sp>
    </p:spTree>
    <p:extLst>
      <p:ext uri="{BB962C8B-B14F-4D97-AF65-F5344CB8AC3E}">
        <p14:creationId xmlns:p14="http://schemas.microsoft.com/office/powerpoint/2010/main" val="7801452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09342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TREATMENT</a:t>
            </a:r>
          </a:p>
          <a:p>
            <a:pPr algn="just"/>
            <a:r>
              <a:rPr lang="en-US" sz="3200" b="1" dirty="0">
                <a:solidFill>
                  <a:srgbClr val="002060"/>
                </a:solidFill>
                <a:latin typeface="+mj-lt"/>
              </a:rPr>
              <a:t>Decisions about which risks to treat and which to monitor will potentially be determined by: </a:t>
            </a:r>
          </a:p>
          <a:p>
            <a:pPr marL="457200" lvl="0" indent="-457200" algn="just">
              <a:buFont typeface="Wingdings" panose="05000000000000000000" pitchFamily="2" charset="2"/>
              <a:buChar char="q"/>
            </a:pPr>
            <a:r>
              <a:rPr lang="en-US" sz="3200" b="1" dirty="0">
                <a:solidFill>
                  <a:srgbClr val="002060"/>
                </a:solidFill>
                <a:latin typeface="+mj-lt"/>
              </a:rPr>
              <a:t>Internal capability;</a:t>
            </a:r>
          </a:p>
          <a:p>
            <a:pPr marL="457200" lvl="0" indent="-457200" algn="just">
              <a:buFont typeface="Wingdings" panose="05000000000000000000" pitchFamily="2" charset="2"/>
              <a:buChar char="q"/>
            </a:pPr>
            <a:r>
              <a:rPr lang="en-US" sz="3200" b="1" dirty="0">
                <a:solidFill>
                  <a:srgbClr val="002060"/>
                </a:solidFill>
                <a:latin typeface="+mj-lt"/>
              </a:rPr>
              <a:t>Is there an effective treatment;</a:t>
            </a:r>
          </a:p>
          <a:p>
            <a:pPr marL="457200" lvl="0" indent="-457200" algn="just">
              <a:buFont typeface="Wingdings" panose="05000000000000000000" pitchFamily="2" charset="2"/>
              <a:buChar char="q"/>
            </a:pPr>
            <a:r>
              <a:rPr lang="en-US" sz="3200" b="1" dirty="0">
                <a:solidFill>
                  <a:srgbClr val="002060"/>
                </a:solidFill>
                <a:latin typeface="+mj-lt"/>
              </a:rPr>
              <a:t>Is there an effective capability to implement the treatment;</a:t>
            </a:r>
          </a:p>
          <a:p>
            <a:pPr marL="457200" lvl="0" indent="-457200" algn="just">
              <a:buFont typeface="Wingdings" panose="05000000000000000000" pitchFamily="2" charset="2"/>
              <a:buChar char="q"/>
            </a:pPr>
            <a:r>
              <a:rPr lang="en-US" sz="3200" b="1" dirty="0">
                <a:solidFill>
                  <a:srgbClr val="002060"/>
                </a:solidFill>
                <a:latin typeface="+mj-lt"/>
              </a:rPr>
              <a:t>Risk rating and risk level;</a:t>
            </a:r>
          </a:p>
          <a:p>
            <a:pPr marL="457200" lvl="0" indent="-457200" algn="just">
              <a:buFont typeface="Wingdings" panose="05000000000000000000" pitchFamily="2" charset="2"/>
              <a:buChar char="q"/>
            </a:pPr>
            <a:r>
              <a:rPr lang="en-US" sz="3200" b="1" dirty="0">
                <a:solidFill>
                  <a:srgbClr val="002060"/>
                </a:solidFill>
                <a:latin typeface="+mj-lt"/>
              </a:rPr>
              <a:t>The rate of risk infection or risk rating deterioration;</a:t>
            </a:r>
          </a:p>
        </p:txBody>
      </p:sp>
      <p:sp>
        <p:nvSpPr>
          <p:cNvPr id="2" name="Date Placeholder 1"/>
          <p:cNvSpPr>
            <a:spLocks noGrp="1"/>
          </p:cNvSpPr>
          <p:nvPr>
            <p:ph type="dt" sz="half" idx="10"/>
          </p:nvPr>
        </p:nvSpPr>
        <p:spPr/>
        <p:txBody>
          <a:bodyPr/>
          <a:lstStyle/>
          <a:p>
            <a:fld id="{31F43367-B688-45D1-9A54-5F889D32C4B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48</a:t>
            </a:fld>
            <a:endParaRPr lang="en-US"/>
          </a:p>
        </p:txBody>
      </p:sp>
    </p:spTree>
    <p:extLst>
      <p:ext uri="{BB962C8B-B14F-4D97-AF65-F5344CB8AC3E}">
        <p14:creationId xmlns:p14="http://schemas.microsoft.com/office/powerpoint/2010/main" val="36778625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60098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TREATMENT</a:t>
            </a:r>
          </a:p>
          <a:p>
            <a:pPr marL="457200" lvl="0" indent="-457200">
              <a:buFont typeface="Wingdings" panose="05000000000000000000" pitchFamily="2" charset="2"/>
              <a:buChar char="q"/>
            </a:pPr>
            <a:r>
              <a:rPr lang="en-US" sz="3200" b="1" dirty="0">
                <a:solidFill>
                  <a:srgbClr val="002060"/>
                </a:solidFill>
                <a:latin typeface="+mj-lt"/>
              </a:rPr>
              <a:t>The current return of treatment (recover revenue this year);</a:t>
            </a:r>
          </a:p>
          <a:p>
            <a:pPr marL="457200" lvl="0" indent="-457200">
              <a:buFont typeface="Wingdings" panose="05000000000000000000" pitchFamily="2" charset="2"/>
              <a:buChar char="q"/>
            </a:pPr>
            <a:r>
              <a:rPr lang="en-US" sz="3200" b="1" dirty="0">
                <a:solidFill>
                  <a:srgbClr val="002060"/>
                </a:solidFill>
                <a:latin typeface="+mj-lt"/>
              </a:rPr>
              <a:t>The ongoing return of treatment (recover revenue in every year into the future);</a:t>
            </a:r>
          </a:p>
          <a:p>
            <a:pPr marL="457200" lvl="0" indent="-457200">
              <a:buFont typeface="Wingdings" panose="05000000000000000000" pitchFamily="2" charset="2"/>
              <a:buChar char="q"/>
            </a:pPr>
            <a:r>
              <a:rPr lang="en-US" sz="3200" b="1" dirty="0">
                <a:solidFill>
                  <a:srgbClr val="002060"/>
                </a:solidFill>
                <a:latin typeface="+mj-lt"/>
              </a:rPr>
              <a:t>Public perceptions of administration around the risk;</a:t>
            </a:r>
          </a:p>
          <a:p>
            <a:pPr marL="457200" lvl="0" indent="-457200">
              <a:buFont typeface="Wingdings" panose="05000000000000000000" pitchFamily="2" charset="2"/>
              <a:buChar char="q"/>
            </a:pPr>
            <a:r>
              <a:rPr lang="en-US" sz="3200" b="1" dirty="0">
                <a:solidFill>
                  <a:srgbClr val="002060"/>
                </a:solidFill>
                <a:latin typeface="+mj-lt"/>
              </a:rPr>
              <a:t>The cost and benefits of proposed treatments; and</a:t>
            </a:r>
          </a:p>
          <a:p>
            <a:pPr marL="457200" lvl="0" indent="-457200">
              <a:buFont typeface="Wingdings" panose="05000000000000000000" pitchFamily="2" charset="2"/>
              <a:buChar char="q"/>
            </a:pPr>
            <a:r>
              <a:rPr lang="en-US" sz="3200" b="1" dirty="0">
                <a:solidFill>
                  <a:srgbClr val="002060"/>
                </a:solidFill>
                <a:latin typeface="+mj-lt"/>
              </a:rPr>
              <a:t>The wider context of the risks as a group.</a:t>
            </a:r>
          </a:p>
        </p:txBody>
      </p:sp>
      <p:sp>
        <p:nvSpPr>
          <p:cNvPr id="2" name="Date Placeholder 1"/>
          <p:cNvSpPr>
            <a:spLocks noGrp="1"/>
          </p:cNvSpPr>
          <p:nvPr>
            <p:ph type="dt" sz="half" idx="10"/>
          </p:nvPr>
        </p:nvSpPr>
        <p:spPr/>
        <p:txBody>
          <a:bodyPr/>
          <a:lstStyle/>
          <a:p>
            <a:fld id="{5C813928-A047-4B6B-8B7A-B228FB66B57D}"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49</a:t>
            </a:fld>
            <a:endParaRPr lang="en-US"/>
          </a:p>
        </p:txBody>
      </p:sp>
    </p:spTree>
    <p:extLst>
      <p:ext uri="{BB962C8B-B14F-4D97-AF65-F5344CB8AC3E}">
        <p14:creationId xmlns:p14="http://schemas.microsoft.com/office/powerpoint/2010/main" val="3976462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95520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b="1" dirty="0">
                <a:solidFill>
                  <a:srgbClr val="002060"/>
                </a:solidFill>
                <a:latin typeface="+mj-lt"/>
              </a:rPr>
              <a:t>Risk management is a deliberate choice with cogent arguments for and against.</a:t>
            </a:r>
          </a:p>
          <a:p>
            <a:pPr algn="just"/>
            <a:endParaRPr lang="en-US" sz="1200" b="1" dirty="0">
              <a:solidFill>
                <a:srgbClr val="002060"/>
              </a:solidFill>
              <a:latin typeface="+mj-lt"/>
            </a:endParaRPr>
          </a:p>
          <a:p>
            <a:pPr algn="just"/>
            <a:r>
              <a:rPr lang="en-US" sz="3200" b="1" dirty="0">
                <a:solidFill>
                  <a:srgbClr val="002060"/>
                </a:solidFill>
                <a:latin typeface="+mj-lt"/>
              </a:rPr>
              <a:t>Usually, this can be seen as a human instinct. For  instance, when we have to make a choice between the different line-ups at the polling station, where we detect the shortest line. </a:t>
            </a:r>
          </a:p>
          <a:p>
            <a:pPr algn="just"/>
            <a:endParaRPr lang="en-US" sz="1200" b="1" dirty="0">
              <a:solidFill>
                <a:srgbClr val="002060"/>
              </a:solidFill>
              <a:latin typeface="+mj-lt"/>
            </a:endParaRPr>
          </a:p>
          <a:p>
            <a:pPr algn="just"/>
            <a:r>
              <a:rPr lang="en-US" sz="3200" b="1" dirty="0">
                <a:solidFill>
                  <a:srgbClr val="002060"/>
                </a:solidFill>
                <a:latin typeface="+mj-lt"/>
              </a:rPr>
              <a:t>Revenue authorities have to deal with large number of risks. For example, risk of non-compliance including risk of tax fraud or risk of weaknesses in the revenue authority. </a:t>
            </a:r>
          </a:p>
        </p:txBody>
      </p:sp>
      <p:sp>
        <p:nvSpPr>
          <p:cNvPr id="2" name="Date Placeholder 1"/>
          <p:cNvSpPr>
            <a:spLocks noGrp="1"/>
          </p:cNvSpPr>
          <p:nvPr>
            <p:ph type="dt" sz="half" idx="10"/>
          </p:nvPr>
        </p:nvSpPr>
        <p:spPr/>
        <p:txBody>
          <a:bodyPr/>
          <a:lstStyle/>
          <a:p>
            <a:fld id="{76BB7C19-D2F7-4E58-8217-D16CBBF88E41}"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a:t>
            </a:fld>
            <a:endParaRPr lang="en-US"/>
          </a:p>
        </p:txBody>
      </p:sp>
    </p:spTree>
    <p:extLst>
      <p:ext uri="{BB962C8B-B14F-4D97-AF65-F5344CB8AC3E}">
        <p14:creationId xmlns:p14="http://schemas.microsoft.com/office/powerpoint/2010/main" val="6932938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57075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TREATMENT</a:t>
            </a:r>
          </a:p>
          <a:p>
            <a:pPr lvl="0"/>
            <a:r>
              <a:rPr lang="en-US" sz="3200" b="1" dirty="0">
                <a:solidFill>
                  <a:srgbClr val="002060"/>
                </a:solidFill>
                <a:latin typeface="+mj-lt"/>
              </a:rPr>
              <a:t>Some good principles of proactive risk treatment strategies:</a:t>
            </a:r>
          </a:p>
          <a:p>
            <a:pPr marL="457200" lvl="0" indent="-457200">
              <a:buFont typeface="Wingdings" panose="05000000000000000000" pitchFamily="2" charset="2"/>
              <a:buChar char="q"/>
            </a:pPr>
            <a:r>
              <a:rPr lang="en-US" sz="3200" b="1" dirty="0">
                <a:solidFill>
                  <a:srgbClr val="002060"/>
                </a:solidFill>
                <a:latin typeface="+mj-lt"/>
              </a:rPr>
              <a:t>Build confidence;</a:t>
            </a:r>
          </a:p>
          <a:p>
            <a:pPr marL="457200" lvl="0" indent="-457200">
              <a:buFont typeface="Wingdings" panose="05000000000000000000" pitchFamily="2" charset="2"/>
              <a:buChar char="q"/>
            </a:pPr>
            <a:r>
              <a:rPr lang="en-US" sz="3200" b="1" dirty="0">
                <a:solidFill>
                  <a:srgbClr val="002060"/>
                </a:solidFill>
                <a:latin typeface="+mj-lt"/>
              </a:rPr>
              <a:t>Act with fairness and integrity;</a:t>
            </a:r>
          </a:p>
          <a:p>
            <a:pPr marL="457200" lvl="0" indent="-457200">
              <a:buFont typeface="Wingdings" panose="05000000000000000000" pitchFamily="2" charset="2"/>
              <a:buChar char="q"/>
            </a:pPr>
            <a:r>
              <a:rPr lang="en-US" sz="3200" b="1" dirty="0">
                <a:solidFill>
                  <a:srgbClr val="002060"/>
                </a:solidFill>
                <a:latin typeface="+mj-lt"/>
              </a:rPr>
              <a:t>Deal with taxpayers and issues directly, respectfully and </a:t>
            </a:r>
            <a:r>
              <a:rPr lang="en-US" sz="3200" b="1" dirty="0" err="1">
                <a:solidFill>
                  <a:srgbClr val="002060"/>
                </a:solidFill>
                <a:latin typeface="+mj-lt"/>
              </a:rPr>
              <a:t>failry</a:t>
            </a:r>
            <a:r>
              <a:rPr lang="en-US" sz="3200" b="1" dirty="0">
                <a:solidFill>
                  <a:srgbClr val="002060"/>
                </a:solidFill>
                <a:latin typeface="+mj-lt"/>
              </a:rPr>
              <a:t>;</a:t>
            </a:r>
          </a:p>
          <a:p>
            <a:pPr marL="457200" lvl="0" indent="-457200">
              <a:buFont typeface="Wingdings" panose="05000000000000000000" pitchFamily="2" charset="2"/>
              <a:buChar char="q"/>
            </a:pPr>
            <a:r>
              <a:rPr lang="en-US" sz="3200" b="1" dirty="0">
                <a:solidFill>
                  <a:srgbClr val="002060"/>
                </a:solidFill>
                <a:latin typeface="+mj-lt"/>
              </a:rPr>
              <a:t>Pursue a flexible and customized approach;</a:t>
            </a:r>
          </a:p>
          <a:p>
            <a:pPr marL="457200" lvl="0" indent="-457200">
              <a:buFont typeface="Wingdings" panose="05000000000000000000" pitchFamily="2" charset="2"/>
              <a:buChar char="q"/>
            </a:pPr>
            <a:r>
              <a:rPr lang="en-US" sz="3200" b="1" dirty="0">
                <a:solidFill>
                  <a:srgbClr val="002060"/>
                </a:solidFill>
                <a:latin typeface="+mj-lt"/>
              </a:rPr>
              <a:t>Make taxpayers’ obligations clear;</a:t>
            </a:r>
          </a:p>
          <a:p>
            <a:pPr marL="457200" lvl="0" indent="-457200">
              <a:buFont typeface="Wingdings" panose="05000000000000000000" pitchFamily="2" charset="2"/>
              <a:buChar char="q"/>
            </a:pPr>
            <a:r>
              <a:rPr lang="en-US" sz="3200" b="1" dirty="0">
                <a:solidFill>
                  <a:srgbClr val="002060"/>
                </a:solidFill>
                <a:latin typeface="+mj-lt"/>
              </a:rPr>
              <a:t>Make it easy to comply;</a:t>
            </a:r>
          </a:p>
          <a:p>
            <a:pPr marL="457200" lvl="0" indent="-457200">
              <a:buFont typeface="Wingdings" panose="05000000000000000000" pitchFamily="2" charset="2"/>
              <a:buChar char="q"/>
            </a:pPr>
            <a:r>
              <a:rPr lang="en-US" sz="3200" b="1" dirty="0">
                <a:solidFill>
                  <a:srgbClr val="002060"/>
                </a:solidFill>
                <a:latin typeface="+mj-lt"/>
              </a:rPr>
              <a:t>Exercise sanctions when appropriate;</a:t>
            </a:r>
          </a:p>
          <a:p>
            <a:pPr marL="457200" lvl="0" indent="-457200">
              <a:buFont typeface="Wingdings" panose="05000000000000000000" pitchFamily="2" charset="2"/>
              <a:buChar char="q"/>
            </a:pPr>
            <a:r>
              <a:rPr lang="en-US" sz="3200" b="1" dirty="0">
                <a:solidFill>
                  <a:srgbClr val="002060"/>
                </a:solidFill>
                <a:latin typeface="+mj-lt"/>
              </a:rPr>
              <a:t>Make power, authority, responsibility and activity visible;</a:t>
            </a:r>
          </a:p>
          <a:p>
            <a:pPr marL="457200" lvl="0" indent="-457200">
              <a:buFont typeface="Wingdings" panose="05000000000000000000" pitchFamily="2" charset="2"/>
              <a:buChar char="q"/>
            </a:pPr>
            <a:r>
              <a:rPr lang="en-US" sz="3200" b="1" dirty="0">
                <a:solidFill>
                  <a:srgbClr val="002060"/>
                </a:solidFill>
                <a:latin typeface="+mj-lt"/>
              </a:rPr>
              <a:t>Provide incentives; </a:t>
            </a:r>
          </a:p>
        </p:txBody>
      </p:sp>
      <p:sp>
        <p:nvSpPr>
          <p:cNvPr id="2" name="Date Placeholder 1"/>
          <p:cNvSpPr>
            <a:spLocks noGrp="1"/>
          </p:cNvSpPr>
          <p:nvPr>
            <p:ph type="dt" sz="half" idx="10"/>
          </p:nvPr>
        </p:nvSpPr>
        <p:spPr/>
        <p:txBody>
          <a:bodyPr/>
          <a:lstStyle/>
          <a:p>
            <a:fld id="{0C9EAA04-E4BA-4E86-B228-5A6B0EFAE118}" type="datetime1">
              <a:rPr lang="en-US" smtClean="0"/>
              <a:t>6/25/2019</a:t>
            </a:fld>
            <a:endParaRPr lang="en-US" dirty="0"/>
          </a:p>
        </p:txBody>
      </p:sp>
      <p:sp>
        <p:nvSpPr>
          <p:cNvPr id="3" name="Slide Number Placeholder 2"/>
          <p:cNvSpPr>
            <a:spLocks noGrp="1"/>
          </p:cNvSpPr>
          <p:nvPr>
            <p:ph type="sldNum" sz="quarter" idx="12"/>
          </p:nvPr>
        </p:nvSpPr>
        <p:spPr/>
        <p:txBody>
          <a:bodyPr/>
          <a:lstStyle/>
          <a:p>
            <a:fld id="{4A8A0A1E-66FA-4218-9DEF-3CB978C3B803}" type="slidenum">
              <a:rPr lang="en-US" smtClean="0"/>
              <a:t>50</a:t>
            </a:fld>
            <a:endParaRPr lang="en-US"/>
          </a:p>
        </p:txBody>
      </p:sp>
    </p:spTree>
    <p:extLst>
      <p:ext uri="{BB962C8B-B14F-4D97-AF65-F5344CB8AC3E}">
        <p14:creationId xmlns:p14="http://schemas.microsoft.com/office/powerpoint/2010/main" val="5255361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8587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TREATMENT</a:t>
            </a:r>
          </a:p>
          <a:p>
            <a:pPr marL="457200" lvl="0" indent="-457200">
              <a:buFont typeface="Wingdings" panose="05000000000000000000" pitchFamily="2" charset="2"/>
              <a:buChar char="q"/>
            </a:pPr>
            <a:r>
              <a:rPr lang="en-US" sz="3200" b="1" dirty="0">
                <a:solidFill>
                  <a:srgbClr val="002060"/>
                </a:solidFill>
                <a:latin typeface="+mj-lt"/>
              </a:rPr>
              <a:t>Bolster integrity through identifier, withholding and reporting systems;</a:t>
            </a:r>
          </a:p>
          <a:p>
            <a:pPr marL="457200" lvl="0" indent="-457200">
              <a:buFont typeface="Wingdings" panose="05000000000000000000" pitchFamily="2" charset="2"/>
              <a:buChar char="q"/>
            </a:pPr>
            <a:r>
              <a:rPr lang="en-US" sz="3200" b="1" dirty="0">
                <a:solidFill>
                  <a:srgbClr val="002060"/>
                </a:solidFill>
                <a:latin typeface="+mj-lt"/>
              </a:rPr>
              <a:t>Promote effective record -keeping;</a:t>
            </a:r>
          </a:p>
          <a:p>
            <a:pPr marL="457200" lvl="0" indent="-457200">
              <a:buFont typeface="Wingdings" panose="05000000000000000000" pitchFamily="2" charset="2"/>
              <a:buChar char="q"/>
            </a:pPr>
            <a:r>
              <a:rPr lang="en-US" sz="3200" b="1" dirty="0">
                <a:solidFill>
                  <a:srgbClr val="002060"/>
                </a:solidFill>
                <a:latin typeface="+mj-lt"/>
              </a:rPr>
              <a:t>Promote openness and accountability;</a:t>
            </a:r>
          </a:p>
          <a:p>
            <a:pPr marL="457200" lvl="0" indent="-457200">
              <a:buFont typeface="Wingdings" panose="05000000000000000000" pitchFamily="2" charset="2"/>
              <a:buChar char="q"/>
            </a:pPr>
            <a:r>
              <a:rPr lang="en-US" sz="3200" b="1" dirty="0">
                <a:solidFill>
                  <a:srgbClr val="002060"/>
                </a:solidFill>
                <a:latin typeface="+mj-lt"/>
              </a:rPr>
              <a:t>Build partnerships; </a:t>
            </a:r>
          </a:p>
          <a:p>
            <a:pPr marL="457200" lvl="0" indent="-457200">
              <a:buFont typeface="Wingdings" panose="05000000000000000000" pitchFamily="2" charset="2"/>
              <a:buChar char="q"/>
            </a:pPr>
            <a:r>
              <a:rPr lang="en-US" sz="3200" b="1" dirty="0">
                <a:solidFill>
                  <a:srgbClr val="002060"/>
                </a:solidFill>
                <a:latin typeface="+mj-lt"/>
              </a:rPr>
              <a:t>Escalate severity of enforcement; </a:t>
            </a:r>
          </a:p>
          <a:p>
            <a:pPr marL="457200" lvl="0" indent="-457200">
              <a:buFont typeface="Wingdings" panose="05000000000000000000" pitchFamily="2" charset="2"/>
              <a:buChar char="q"/>
            </a:pPr>
            <a:r>
              <a:rPr lang="en-US" sz="3200" b="1" dirty="0">
                <a:solidFill>
                  <a:srgbClr val="002060"/>
                </a:solidFill>
                <a:latin typeface="+mj-lt"/>
              </a:rPr>
              <a:t>Take actions that are consistent with words (talk the talk and walk the talk); etc. </a:t>
            </a:r>
          </a:p>
        </p:txBody>
      </p:sp>
      <p:sp>
        <p:nvSpPr>
          <p:cNvPr id="2" name="Date Placeholder 1"/>
          <p:cNvSpPr>
            <a:spLocks noGrp="1"/>
          </p:cNvSpPr>
          <p:nvPr>
            <p:ph type="dt" sz="half" idx="10"/>
          </p:nvPr>
        </p:nvSpPr>
        <p:spPr/>
        <p:txBody>
          <a:bodyPr/>
          <a:lstStyle/>
          <a:p>
            <a:fld id="{4C84F772-E600-4582-9DAC-FD533D53600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51</a:t>
            </a:fld>
            <a:endParaRPr lang="en-US"/>
          </a:p>
        </p:txBody>
      </p:sp>
    </p:spTree>
    <p:extLst>
      <p:ext uri="{BB962C8B-B14F-4D97-AF65-F5344CB8AC3E}">
        <p14:creationId xmlns:p14="http://schemas.microsoft.com/office/powerpoint/2010/main" val="35664672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98598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COMMUNICATION AND CONSULTATION</a:t>
            </a:r>
          </a:p>
          <a:p>
            <a:pPr lvl="0" algn="just"/>
            <a:r>
              <a:rPr lang="en-US" sz="3200" b="1" dirty="0">
                <a:solidFill>
                  <a:srgbClr val="002060"/>
                </a:solidFill>
                <a:latin typeface="+mj-lt"/>
              </a:rPr>
              <a:t>Internal and external communication and consultation with relevant stakeholders is important to effective risk management. </a:t>
            </a:r>
          </a:p>
          <a:p>
            <a:pPr lvl="0" algn="just"/>
            <a:endParaRPr lang="en-US" sz="1400" b="1" dirty="0">
              <a:solidFill>
                <a:srgbClr val="002060"/>
              </a:solidFill>
              <a:latin typeface="+mj-lt"/>
            </a:endParaRPr>
          </a:p>
          <a:p>
            <a:pPr lvl="0" algn="just"/>
            <a:r>
              <a:rPr lang="en-US" sz="3200" b="1" dirty="0">
                <a:solidFill>
                  <a:srgbClr val="002060"/>
                </a:solidFill>
                <a:latin typeface="+mj-lt"/>
              </a:rPr>
              <a:t>Internally, risk and control information should be communication with responsible parties to facilitate informed decisions and actions in carrying out their responsibilities.  </a:t>
            </a:r>
          </a:p>
          <a:p>
            <a:pPr lvl="0" algn="just"/>
            <a:endParaRPr lang="en-US" sz="1200" b="1" dirty="0">
              <a:solidFill>
                <a:srgbClr val="002060"/>
              </a:solidFill>
              <a:latin typeface="+mj-lt"/>
            </a:endParaRPr>
          </a:p>
          <a:p>
            <a:pPr lvl="0" algn="just"/>
            <a:r>
              <a:rPr lang="en-US" sz="3200" b="1" dirty="0">
                <a:solidFill>
                  <a:srgbClr val="002060"/>
                </a:solidFill>
                <a:latin typeface="+mj-lt"/>
              </a:rPr>
              <a:t>In addition, there should be consultation with external stakeholders to get their involvement and participation in the risk identification and possible treatment strategies. </a:t>
            </a:r>
          </a:p>
        </p:txBody>
      </p:sp>
      <p:sp>
        <p:nvSpPr>
          <p:cNvPr id="2" name="Date Placeholder 1"/>
          <p:cNvSpPr>
            <a:spLocks noGrp="1"/>
          </p:cNvSpPr>
          <p:nvPr>
            <p:ph type="dt" sz="half" idx="10"/>
          </p:nvPr>
        </p:nvSpPr>
        <p:spPr/>
        <p:txBody>
          <a:bodyPr/>
          <a:lstStyle/>
          <a:p>
            <a:fld id="{A2EBEB27-97E1-4C6F-BE1D-87DDAA3B976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52</a:t>
            </a:fld>
            <a:endParaRPr lang="en-US"/>
          </a:p>
        </p:txBody>
      </p:sp>
    </p:spTree>
    <p:extLst>
      <p:ext uri="{BB962C8B-B14F-4D97-AF65-F5344CB8AC3E}">
        <p14:creationId xmlns:p14="http://schemas.microsoft.com/office/powerpoint/2010/main" val="2654831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83209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MONITORING AND REVIEW</a:t>
            </a:r>
          </a:p>
          <a:p>
            <a:pPr lvl="0" algn="just"/>
            <a:r>
              <a:rPr lang="en-US" sz="3200" b="1" dirty="0">
                <a:solidFill>
                  <a:srgbClr val="002060"/>
                </a:solidFill>
                <a:latin typeface="+mj-lt"/>
              </a:rPr>
              <a:t>Risk monitoring is a continual check to determine the suitability, adequacy and effectiveness of risk treatment strategies.</a:t>
            </a:r>
          </a:p>
          <a:p>
            <a:pPr lvl="0" algn="just"/>
            <a:endParaRPr lang="en-US" sz="1600" b="1" dirty="0">
              <a:solidFill>
                <a:srgbClr val="002060"/>
              </a:solidFill>
              <a:latin typeface="+mj-lt"/>
            </a:endParaRPr>
          </a:p>
          <a:p>
            <a:pPr lvl="0" algn="just"/>
            <a:r>
              <a:rPr lang="en-US" sz="3200" b="1" dirty="0">
                <a:solidFill>
                  <a:srgbClr val="002060"/>
                </a:solidFill>
                <a:latin typeface="+mj-lt"/>
              </a:rPr>
              <a:t>Monitoring can be applied as a risk management framework, risk management process or risk management control. </a:t>
            </a:r>
          </a:p>
          <a:p>
            <a:pPr lvl="0" algn="just"/>
            <a:endParaRPr lang="en-US" sz="3200" b="1" dirty="0">
              <a:solidFill>
                <a:srgbClr val="002060"/>
              </a:solidFill>
              <a:latin typeface="+mj-lt"/>
            </a:endParaRPr>
          </a:p>
          <a:p>
            <a:pPr lvl="0" algn="just"/>
            <a:r>
              <a:rPr lang="en-US" sz="3200" b="1" dirty="0">
                <a:solidFill>
                  <a:srgbClr val="002060"/>
                </a:solidFill>
                <a:latin typeface="+mj-lt"/>
              </a:rPr>
              <a:t>It is important to note that risk treatment strategies can lead to new risks. For example, reputational risk posed by the transfer of a function to a third party.</a:t>
            </a:r>
          </a:p>
        </p:txBody>
      </p:sp>
      <p:sp>
        <p:nvSpPr>
          <p:cNvPr id="2" name="Date Placeholder 1"/>
          <p:cNvSpPr>
            <a:spLocks noGrp="1"/>
          </p:cNvSpPr>
          <p:nvPr>
            <p:ph type="dt" sz="half" idx="10"/>
          </p:nvPr>
        </p:nvSpPr>
        <p:spPr/>
        <p:txBody>
          <a:bodyPr/>
          <a:lstStyle/>
          <a:p>
            <a:fld id="{7E2E98B2-2869-4A57-8350-528A10DDACC4}"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53</a:t>
            </a:fld>
            <a:endParaRPr lang="en-US"/>
          </a:p>
        </p:txBody>
      </p:sp>
    </p:spTree>
    <p:extLst>
      <p:ext uri="{BB962C8B-B14F-4D97-AF65-F5344CB8AC3E}">
        <p14:creationId xmlns:p14="http://schemas.microsoft.com/office/powerpoint/2010/main" val="10454023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41632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RISK MONITORING AND REVIEW</a:t>
            </a:r>
          </a:p>
          <a:p>
            <a:pPr lvl="0" algn="just"/>
            <a:r>
              <a:rPr lang="en-US" sz="3200" b="1" dirty="0">
                <a:solidFill>
                  <a:srgbClr val="002060"/>
                </a:solidFill>
                <a:latin typeface="+mj-lt"/>
              </a:rPr>
              <a:t>There should be periodic review of performance to appraise accountability and responsibility of all stakeholders. </a:t>
            </a:r>
          </a:p>
          <a:p>
            <a:pPr lvl="0" algn="just"/>
            <a:endParaRPr lang="en-US" b="1" dirty="0">
              <a:solidFill>
                <a:srgbClr val="002060"/>
              </a:solidFill>
              <a:latin typeface="+mj-lt"/>
            </a:endParaRPr>
          </a:p>
          <a:p>
            <a:pPr lvl="0" algn="just"/>
            <a:r>
              <a:rPr lang="en-US" sz="3200" b="1" dirty="0">
                <a:solidFill>
                  <a:srgbClr val="002060"/>
                </a:solidFill>
                <a:latin typeface="+mj-lt"/>
              </a:rPr>
              <a:t>The results of risk monitoring and review are fed back into the risk management continuous loop and the cycle of risk identification through to risk treatment revolves. </a:t>
            </a:r>
          </a:p>
        </p:txBody>
      </p:sp>
      <p:sp>
        <p:nvSpPr>
          <p:cNvPr id="2" name="Date Placeholder 1"/>
          <p:cNvSpPr>
            <a:spLocks noGrp="1"/>
          </p:cNvSpPr>
          <p:nvPr>
            <p:ph type="dt" sz="half" idx="10"/>
          </p:nvPr>
        </p:nvSpPr>
        <p:spPr/>
        <p:txBody>
          <a:bodyPr/>
          <a:lstStyle/>
          <a:p>
            <a:fld id="{01B3A727-4616-456D-BF39-22242CD9C34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54</a:t>
            </a:fld>
            <a:endParaRPr lang="en-US"/>
          </a:p>
        </p:txBody>
      </p:sp>
    </p:spTree>
    <p:extLst>
      <p:ext uri="{BB962C8B-B14F-4D97-AF65-F5344CB8AC3E}">
        <p14:creationId xmlns:p14="http://schemas.microsoft.com/office/powerpoint/2010/main" val="12030337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4882" y="160393"/>
            <a:ext cx="10871371" cy="4093428"/>
          </a:xfrm>
          <a:prstGeom prst="rect">
            <a:avLst/>
          </a:prstGeom>
        </p:spPr>
        <p:txBody>
          <a:bodyPr wrap="square">
            <a:spAutoFit/>
          </a:bodyPr>
          <a:lstStyle/>
          <a:p>
            <a:pPr algn="just"/>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CONCLUSION</a:t>
            </a:r>
          </a:p>
          <a:p>
            <a:pPr marL="457200" indent="-457200" algn="just">
              <a:buFont typeface="Wingdings" panose="05000000000000000000" pitchFamily="2" charset="2"/>
              <a:buChar char="q"/>
            </a:pPr>
            <a:r>
              <a:rPr lang="en-US" sz="3200" b="1" dirty="0">
                <a:solidFill>
                  <a:srgbClr val="002060"/>
                </a:solidFill>
                <a:latin typeface="+mj-lt"/>
              </a:rPr>
              <a:t>Risk management helps revenue authorities make informed decisions that facilitate achievement of objectives. </a:t>
            </a:r>
          </a:p>
          <a:p>
            <a:pPr marL="457200" indent="-457200" algn="just">
              <a:buFont typeface="Wingdings" panose="05000000000000000000" pitchFamily="2" charset="2"/>
              <a:buChar char="q"/>
            </a:pPr>
            <a:r>
              <a:rPr lang="en-US" sz="3200" b="1" dirty="0">
                <a:solidFill>
                  <a:srgbClr val="002060"/>
                </a:solidFill>
                <a:latin typeface="+mj-lt"/>
              </a:rPr>
              <a:t>Successful revenue authorities are those with the greatest number of voluntary compliance. </a:t>
            </a:r>
          </a:p>
          <a:p>
            <a:pPr marL="457200" indent="-457200" algn="just">
              <a:buFont typeface="Wingdings" panose="05000000000000000000" pitchFamily="2" charset="2"/>
              <a:buChar char="q"/>
            </a:pPr>
            <a:r>
              <a:rPr lang="en-US" sz="3200" b="1" dirty="0">
                <a:solidFill>
                  <a:srgbClr val="002060"/>
                </a:solidFill>
                <a:latin typeface="+mj-lt"/>
              </a:rPr>
              <a:t>Understanding why is as important as understanding what. </a:t>
            </a:r>
          </a:p>
          <a:p>
            <a:pPr marL="457200" indent="-457200" algn="just">
              <a:buFont typeface="Wingdings" panose="05000000000000000000" pitchFamily="2" charset="2"/>
              <a:buChar char="q"/>
            </a:pPr>
            <a:r>
              <a:rPr lang="en-US" sz="3200" b="1" dirty="0">
                <a:solidFill>
                  <a:srgbClr val="002060"/>
                </a:solidFill>
                <a:latin typeface="+mj-lt"/>
              </a:rPr>
              <a:t>Knowing the cause of risks helps determine  effective and efficient treatment strategies. </a:t>
            </a:r>
          </a:p>
        </p:txBody>
      </p:sp>
      <p:sp>
        <p:nvSpPr>
          <p:cNvPr id="2" name="Date Placeholder 1"/>
          <p:cNvSpPr>
            <a:spLocks noGrp="1"/>
          </p:cNvSpPr>
          <p:nvPr>
            <p:ph type="dt" sz="half" idx="10"/>
          </p:nvPr>
        </p:nvSpPr>
        <p:spPr/>
        <p:txBody>
          <a:bodyPr/>
          <a:lstStyle/>
          <a:p>
            <a:fld id="{603DE7BA-0783-4C6E-B838-9D8578B7F0B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55</a:t>
            </a:fld>
            <a:endParaRPr lang="en-US"/>
          </a:p>
        </p:txBody>
      </p:sp>
    </p:spTree>
    <p:extLst>
      <p:ext uri="{BB962C8B-B14F-4D97-AF65-F5344CB8AC3E}">
        <p14:creationId xmlns:p14="http://schemas.microsoft.com/office/powerpoint/2010/main" val="20826816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4882" y="160393"/>
            <a:ext cx="10871371" cy="6555641"/>
          </a:xfrm>
          <a:prstGeom prst="rect">
            <a:avLst/>
          </a:prstGeom>
        </p:spPr>
        <p:txBody>
          <a:bodyPr wrap="square">
            <a:spAutoFit/>
          </a:bodyPr>
          <a:lstStyle/>
          <a:p>
            <a:pPr algn="just"/>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CASE STUDY</a:t>
            </a:r>
          </a:p>
          <a:p>
            <a:pPr algn="just"/>
            <a:r>
              <a:rPr lang="en-US" sz="3200" b="1" dirty="0">
                <a:solidFill>
                  <a:srgbClr val="002060"/>
                </a:solidFill>
                <a:latin typeface="+mj-lt"/>
              </a:rPr>
              <a:t>A revenue authority is undertaking its risk assessment process to set compliance risk management objectives for the coming operating year. It needs to identify the risks and treatment strategies associated with the following segment of taxpayers:</a:t>
            </a:r>
          </a:p>
          <a:p>
            <a:pPr marL="457200" indent="-457200" algn="just">
              <a:buFont typeface="Wingdings" panose="05000000000000000000" pitchFamily="2" charset="2"/>
              <a:buChar char="q"/>
            </a:pPr>
            <a:r>
              <a:rPr lang="en-US" sz="3200" b="1" dirty="0">
                <a:solidFill>
                  <a:srgbClr val="002060"/>
                </a:solidFill>
                <a:latin typeface="+mj-lt"/>
              </a:rPr>
              <a:t>Artisanal miners of gold and diamond.</a:t>
            </a:r>
          </a:p>
          <a:p>
            <a:pPr marL="457200" indent="-457200" algn="just">
              <a:buFont typeface="Wingdings" panose="05000000000000000000" pitchFamily="2" charset="2"/>
              <a:buChar char="q"/>
            </a:pPr>
            <a:r>
              <a:rPr lang="en-US" sz="3200" b="1" dirty="0">
                <a:solidFill>
                  <a:srgbClr val="002060"/>
                </a:solidFill>
                <a:latin typeface="+mj-lt"/>
              </a:rPr>
              <a:t>Foreign airlines with local branch offices.</a:t>
            </a:r>
          </a:p>
          <a:p>
            <a:pPr marL="457200" indent="-457200" algn="just">
              <a:buFont typeface="Wingdings" panose="05000000000000000000" pitchFamily="2" charset="2"/>
              <a:buChar char="q"/>
            </a:pPr>
            <a:r>
              <a:rPr lang="en-US" sz="3200" b="1" dirty="0">
                <a:solidFill>
                  <a:srgbClr val="002060"/>
                </a:solidFill>
                <a:latin typeface="+mj-lt"/>
              </a:rPr>
              <a:t>Petty traders operating in woodcrafts and arts. </a:t>
            </a:r>
          </a:p>
          <a:p>
            <a:pPr marL="457200" indent="-457200" algn="just">
              <a:buFont typeface="Wingdings" panose="05000000000000000000" pitchFamily="2" charset="2"/>
              <a:buChar char="q"/>
            </a:pPr>
            <a:r>
              <a:rPr lang="en-US" sz="3200" b="1" dirty="0">
                <a:solidFill>
                  <a:srgbClr val="002060"/>
                </a:solidFill>
                <a:latin typeface="+mj-lt"/>
              </a:rPr>
              <a:t>Fast food restaurants.</a:t>
            </a:r>
          </a:p>
          <a:p>
            <a:pPr marL="457200" indent="-457200" algn="just">
              <a:buFont typeface="Wingdings" panose="05000000000000000000" pitchFamily="2" charset="2"/>
              <a:buChar char="q"/>
            </a:pPr>
            <a:r>
              <a:rPr lang="en-US" sz="3200" b="1" dirty="0">
                <a:solidFill>
                  <a:srgbClr val="002060"/>
                </a:solidFill>
                <a:latin typeface="+mj-lt"/>
              </a:rPr>
              <a:t> Telecom companies.</a:t>
            </a:r>
          </a:p>
          <a:p>
            <a:pPr algn="just"/>
            <a:r>
              <a:rPr lang="en-US" sz="3200" b="1" dirty="0">
                <a:solidFill>
                  <a:srgbClr val="002060"/>
                </a:solidFill>
                <a:latin typeface="+mj-lt"/>
              </a:rPr>
              <a:t>In a group of five persons, identify two strategic risks and two operational risks and treatments strategies for each segment of taxpayers.</a:t>
            </a:r>
          </a:p>
        </p:txBody>
      </p:sp>
      <p:sp>
        <p:nvSpPr>
          <p:cNvPr id="2" name="Date Placeholder 1"/>
          <p:cNvSpPr>
            <a:spLocks noGrp="1"/>
          </p:cNvSpPr>
          <p:nvPr>
            <p:ph type="dt" sz="half" idx="10"/>
          </p:nvPr>
        </p:nvSpPr>
        <p:spPr/>
        <p:txBody>
          <a:bodyPr/>
          <a:lstStyle/>
          <a:p>
            <a:fld id="{A3CD8FF9-1A12-4746-9D0A-21B797590B31}"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56</a:t>
            </a:fld>
            <a:endParaRPr lang="en-US"/>
          </a:p>
        </p:txBody>
      </p:sp>
    </p:spTree>
    <p:extLst>
      <p:ext uri="{BB962C8B-B14F-4D97-AF65-F5344CB8AC3E}">
        <p14:creationId xmlns:p14="http://schemas.microsoft.com/office/powerpoint/2010/main" val="34531353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83233" y="2715101"/>
            <a:ext cx="6172200" cy="1641475"/>
          </a:xfrm>
        </p:spPr>
      </p:pic>
      <p:pic>
        <p:nvPicPr>
          <p:cNvPr id="3"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883233" y="1395664"/>
            <a:ext cx="7078914" cy="2966870"/>
          </a:xfrm>
          <a:prstGeom prst="rect">
            <a:avLst/>
          </a:prstGeom>
        </p:spPr>
      </p:pic>
      <p:sp>
        <p:nvSpPr>
          <p:cNvPr id="2" name="Date Placeholder 1"/>
          <p:cNvSpPr>
            <a:spLocks noGrp="1"/>
          </p:cNvSpPr>
          <p:nvPr>
            <p:ph type="dt" sz="half" idx="10"/>
          </p:nvPr>
        </p:nvSpPr>
        <p:spPr/>
        <p:txBody>
          <a:bodyPr/>
          <a:lstStyle/>
          <a:p>
            <a:fld id="{BAEB5142-EB09-45EF-96EE-7F73F89D7406}" type="datetime1">
              <a:rPr lang="en-US" smtClean="0"/>
              <a:t>6/25/2019</a:t>
            </a:fld>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57</a:t>
            </a:fld>
            <a:endParaRPr lang="en-US"/>
          </a:p>
        </p:txBody>
      </p:sp>
    </p:spTree>
    <p:extLst>
      <p:ext uri="{BB962C8B-B14F-4D97-AF65-F5344CB8AC3E}">
        <p14:creationId xmlns:p14="http://schemas.microsoft.com/office/powerpoint/2010/main" val="1329904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3"/>
                                        </p:tgtEl>
                                      </p:cBhvr>
                                      <p:by x="150000" y="150000"/>
                                    </p:animScale>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5509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b="1" dirty="0">
                <a:solidFill>
                  <a:srgbClr val="002060"/>
                </a:solidFill>
                <a:latin typeface="+mj-lt"/>
              </a:rPr>
              <a:t>The term 'risk management' can have many different meanings but all have one thing in common: </a:t>
            </a:r>
          </a:p>
          <a:p>
            <a:pPr algn="just"/>
            <a:endParaRPr lang="en-US" sz="1400" b="1" dirty="0">
              <a:solidFill>
                <a:srgbClr val="002060"/>
              </a:solidFill>
              <a:latin typeface="+mj-lt"/>
            </a:endParaRPr>
          </a:p>
          <a:p>
            <a:pPr marL="457200" indent="-457200" algn="just">
              <a:buFont typeface="Wingdings" panose="05000000000000000000" pitchFamily="2" charset="2"/>
              <a:buChar char="q"/>
            </a:pPr>
            <a:r>
              <a:rPr lang="en-US" sz="3200" b="1" dirty="0">
                <a:solidFill>
                  <a:srgbClr val="002060"/>
                </a:solidFill>
                <a:latin typeface="+mj-lt"/>
              </a:rPr>
              <a:t>It helps us treat risks which threaten our objectives and also provides us with a level of  assurance for our actions.</a:t>
            </a:r>
          </a:p>
          <a:p>
            <a:pPr algn="just"/>
            <a:endParaRPr lang="en-US" sz="1600" b="1" dirty="0">
              <a:solidFill>
                <a:srgbClr val="002060"/>
              </a:solidFill>
              <a:latin typeface="+mj-lt"/>
            </a:endParaRPr>
          </a:p>
          <a:p>
            <a:pPr algn="just"/>
            <a:r>
              <a:rPr lang="en-US" sz="3200" b="1" dirty="0">
                <a:solidFill>
                  <a:srgbClr val="002060"/>
                </a:solidFill>
                <a:latin typeface="+mj-lt"/>
              </a:rPr>
              <a:t>Risk management helps to identify the different steps in a decision-making process and allows us make explicit and more educated decisions.</a:t>
            </a:r>
          </a:p>
        </p:txBody>
      </p:sp>
      <p:sp>
        <p:nvSpPr>
          <p:cNvPr id="2" name="Date Placeholder 1"/>
          <p:cNvSpPr>
            <a:spLocks noGrp="1"/>
          </p:cNvSpPr>
          <p:nvPr>
            <p:ph type="dt" sz="half" idx="10"/>
          </p:nvPr>
        </p:nvSpPr>
        <p:spPr/>
        <p:txBody>
          <a:bodyPr/>
          <a:lstStyle/>
          <a:p>
            <a:fld id="{BFED262D-8214-4954-BCA9-C7B9FB50386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6</a:t>
            </a:fld>
            <a:endParaRPr lang="en-US"/>
          </a:p>
        </p:txBody>
      </p:sp>
    </p:spTree>
    <p:extLst>
      <p:ext uri="{BB962C8B-B14F-4D97-AF65-F5344CB8AC3E}">
        <p14:creationId xmlns:p14="http://schemas.microsoft.com/office/powerpoint/2010/main" val="15925451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09342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b="1" dirty="0">
                <a:solidFill>
                  <a:srgbClr val="002060"/>
                </a:solidFill>
                <a:latin typeface="+mj-lt"/>
              </a:rPr>
              <a:t>Risk management also helps us to:</a:t>
            </a:r>
          </a:p>
          <a:p>
            <a:pPr marL="457200" lvl="0" indent="-457200" algn="just">
              <a:buFont typeface="Wingdings" panose="05000000000000000000" pitchFamily="2" charset="2"/>
              <a:buChar char="q"/>
            </a:pPr>
            <a:r>
              <a:rPr lang="en-US" sz="3200" b="1" dirty="0">
                <a:solidFill>
                  <a:srgbClr val="002060"/>
                </a:solidFill>
                <a:latin typeface="+mj-lt"/>
              </a:rPr>
              <a:t>Achieve equal treatment of taxpayers;</a:t>
            </a:r>
          </a:p>
          <a:p>
            <a:pPr marL="457200" lvl="0" indent="-457200" algn="just">
              <a:buFont typeface="Wingdings" panose="05000000000000000000" pitchFamily="2" charset="2"/>
              <a:buChar char="q"/>
            </a:pPr>
            <a:r>
              <a:rPr lang="en-US" sz="3200" b="1" dirty="0">
                <a:solidFill>
                  <a:srgbClr val="002060"/>
                </a:solidFill>
                <a:latin typeface="+mj-lt"/>
              </a:rPr>
              <a:t>Focus the burden of audit to non-compliant taxpayers;</a:t>
            </a:r>
          </a:p>
          <a:p>
            <a:pPr marL="457200" lvl="0" indent="-457200" algn="just">
              <a:buFont typeface="Wingdings" panose="05000000000000000000" pitchFamily="2" charset="2"/>
              <a:buChar char="q"/>
            </a:pPr>
            <a:r>
              <a:rPr lang="en-US" sz="3200" b="1" dirty="0">
                <a:solidFill>
                  <a:srgbClr val="002060"/>
                </a:solidFill>
                <a:latin typeface="+mj-lt"/>
              </a:rPr>
              <a:t>Best use of the available resources;</a:t>
            </a:r>
          </a:p>
          <a:p>
            <a:pPr marL="457200" lvl="0" indent="-457200" algn="just">
              <a:buFont typeface="Wingdings" panose="05000000000000000000" pitchFamily="2" charset="2"/>
              <a:buChar char="q"/>
            </a:pPr>
            <a:r>
              <a:rPr lang="en-US" sz="3200" b="1" dirty="0">
                <a:solidFill>
                  <a:srgbClr val="002060"/>
                </a:solidFill>
                <a:latin typeface="+mj-lt"/>
              </a:rPr>
              <a:t>Increase the level of voluntary compliance;</a:t>
            </a:r>
          </a:p>
          <a:p>
            <a:pPr marL="457200" lvl="0" indent="-457200" algn="just">
              <a:buFont typeface="Wingdings" panose="05000000000000000000" pitchFamily="2" charset="2"/>
              <a:buChar char="q"/>
            </a:pPr>
            <a:r>
              <a:rPr lang="en-US" sz="3200" b="1" dirty="0">
                <a:solidFill>
                  <a:srgbClr val="002060"/>
                </a:solidFill>
                <a:latin typeface="+mj-lt"/>
              </a:rPr>
              <a:t>Adjust available resources to the level of risks; and </a:t>
            </a:r>
          </a:p>
          <a:p>
            <a:pPr marL="457200" lvl="0" indent="-457200" algn="just">
              <a:buFont typeface="Wingdings" panose="05000000000000000000" pitchFamily="2" charset="2"/>
              <a:buChar char="q"/>
            </a:pPr>
            <a:r>
              <a:rPr lang="en-US" sz="3200" b="1" dirty="0">
                <a:solidFill>
                  <a:srgbClr val="002060"/>
                </a:solidFill>
                <a:latin typeface="+mj-lt"/>
              </a:rPr>
              <a:t>Be aware that a compliant taxpayer could become noncompliant. </a:t>
            </a:r>
          </a:p>
        </p:txBody>
      </p:sp>
      <p:sp>
        <p:nvSpPr>
          <p:cNvPr id="2" name="Date Placeholder 1"/>
          <p:cNvSpPr>
            <a:spLocks noGrp="1"/>
          </p:cNvSpPr>
          <p:nvPr>
            <p:ph type="dt" sz="half" idx="10"/>
          </p:nvPr>
        </p:nvSpPr>
        <p:spPr/>
        <p:txBody>
          <a:bodyPr/>
          <a:lstStyle/>
          <a:p>
            <a:fld id="{006CD568-F8EF-4ECE-870E-99C4ADB313B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7</a:t>
            </a:fld>
            <a:endParaRPr lang="en-US"/>
          </a:p>
        </p:txBody>
      </p:sp>
    </p:spTree>
    <p:extLst>
      <p:ext uri="{BB962C8B-B14F-4D97-AF65-F5344CB8AC3E}">
        <p14:creationId xmlns:p14="http://schemas.microsoft.com/office/powerpoint/2010/main" val="17617158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63231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6" name="Table 35"/>
          <p:cNvGraphicFramePr>
            <a:graphicFrameLocks noGrp="1"/>
          </p:cNvGraphicFramePr>
          <p:nvPr>
            <p:extLst>
              <p:ext uri="{D42A27DB-BD31-4B8C-83A1-F6EECF244321}">
                <p14:modId xmlns:p14="http://schemas.microsoft.com/office/powerpoint/2010/main" val="595509802"/>
              </p:ext>
            </p:extLst>
          </p:nvPr>
        </p:nvGraphicFramePr>
        <p:xfrm>
          <a:off x="2995863" y="845122"/>
          <a:ext cx="5428648" cy="5153342"/>
        </p:xfrm>
        <a:graphic>
          <a:graphicData uri="http://schemas.openxmlformats.org/drawingml/2006/table">
            <a:tbl>
              <a:tblPr firstRow="1" bandRow="1">
                <a:tableStyleId>{5940675A-B579-460E-94D1-54222C63F5DA}</a:tableStyleId>
              </a:tblPr>
              <a:tblGrid>
                <a:gridCol w="5428648">
                  <a:extLst>
                    <a:ext uri="{9D8B030D-6E8A-4147-A177-3AD203B41FA5}">
                      <a16:colId xmlns:a16="http://schemas.microsoft.com/office/drawing/2014/main" val="4044612812"/>
                    </a:ext>
                  </a:extLst>
                </a:gridCol>
              </a:tblGrid>
              <a:tr h="5153342">
                <a:tc>
                  <a:txBody>
                    <a:bodyPr/>
                    <a:lstStyle/>
                    <a:p>
                      <a:r>
                        <a:rPr lang="en-US" dirty="0"/>
                        <a:t>                          </a:t>
                      </a:r>
                      <a:r>
                        <a:rPr lang="en-US" b="1" dirty="0"/>
                        <a:t>Establishing the Context </a:t>
                      </a: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a:txBody>
                  <a:tcPr/>
                </a:tc>
                <a:extLst>
                  <a:ext uri="{0D108BD9-81ED-4DB2-BD59-A6C34878D82A}">
                    <a16:rowId xmlns:a16="http://schemas.microsoft.com/office/drawing/2014/main" val="1917989657"/>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1185340097"/>
              </p:ext>
            </p:extLst>
          </p:nvPr>
        </p:nvGraphicFramePr>
        <p:xfrm>
          <a:off x="3667225" y="1243584"/>
          <a:ext cx="4071487" cy="4525473"/>
        </p:xfrm>
        <a:graphic>
          <a:graphicData uri="http://schemas.openxmlformats.org/drawingml/2006/table">
            <a:tbl>
              <a:tblPr firstRow="1" bandRow="1">
                <a:tableStyleId>{5940675A-B579-460E-94D1-54222C63F5DA}</a:tableStyleId>
              </a:tblPr>
              <a:tblGrid>
                <a:gridCol w="4071487">
                  <a:extLst>
                    <a:ext uri="{9D8B030D-6E8A-4147-A177-3AD203B41FA5}">
                      <a16:colId xmlns:a16="http://schemas.microsoft.com/office/drawing/2014/main" val="968723472"/>
                    </a:ext>
                  </a:extLst>
                </a:gridCol>
              </a:tblGrid>
              <a:tr h="4525473">
                <a:tc>
                  <a:txBody>
                    <a:bodyPr/>
                    <a:lstStyle/>
                    <a:p>
                      <a:endParaRPr lang="en-US" dirty="0"/>
                    </a:p>
                  </a:txBody>
                  <a:tcPr>
                    <a:noFill/>
                  </a:tcPr>
                </a:tc>
                <a:extLst>
                  <a:ext uri="{0D108BD9-81ED-4DB2-BD59-A6C34878D82A}">
                    <a16:rowId xmlns:a16="http://schemas.microsoft.com/office/drawing/2014/main" val="2199038734"/>
                  </a:ext>
                </a:extLst>
              </a:tr>
            </a:tbl>
          </a:graphicData>
        </a:graphic>
      </p:graphicFrame>
      <p:sp>
        <p:nvSpPr>
          <p:cNvPr id="38" name="Rectangle 37"/>
          <p:cNvSpPr/>
          <p:nvPr/>
        </p:nvSpPr>
        <p:spPr>
          <a:xfrm>
            <a:off x="3003082" y="1694048"/>
            <a:ext cx="683393" cy="4142384"/>
          </a:xfrm>
          <a:prstGeom prst="rect">
            <a:avLst/>
          </a:prstGeom>
          <a:solidFill>
            <a:schemeClr val="accent4"/>
          </a:solidFill>
        </p:spPr>
        <p:style>
          <a:lnRef idx="2">
            <a:schemeClr val="accent6"/>
          </a:lnRef>
          <a:fillRef idx="1">
            <a:schemeClr val="lt1"/>
          </a:fillRef>
          <a:effectRef idx="0">
            <a:schemeClr val="accent6"/>
          </a:effectRef>
          <a:fontRef idx="minor">
            <a:schemeClr val="dk1"/>
          </a:fontRef>
        </p:style>
        <p:txBody>
          <a:bodyPr vert="vert" rtlCol="0" anchor="ctr"/>
          <a:lstStyle/>
          <a:p>
            <a:pPr algn="ctr"/>
            <a:r>
              <a:rPr lang="en-US" b="1" dirty="0"/>
              <a:t>Monitoring and review </a:t>
            </a:r>
          </a:p>
        </p:txBody>
      </p:sp>
      <p:sp>
        <p:nvSpPr>
          <p:cNvPr id="39" name="Rectangle 38"/>
          <p:cNvSpPr/>
          <p:nvPr/>
        </p:nvSpPr>
        <p:spPr>
          <a:xfrm>
            <a:off x="7748337" y="1694046"/>
            <a:ext cx="683393" cy="4142385"/>
          </a:xfrm>
          <a:prstGeom prst="rect">
            <a:avLst/>
          </a:prstGeom>
          <a:solidFill>
            <a:schemeClr val="tx2">
              <a:lumMod val="60000"/>
              <a:lumOff val="40000"/>
            </a:schemeClr>
          </a:solidFill>
        </p:spPr>
        <p:style>
          <a:lnRef idx="2">
            <a:schemeClr val="accent6"/>
          </a:lnRef>
          <a:fillRef idx="1">
            <a:schemeClr val="lt1"/>
          </a:fillRef>
          <a:effectRef idx="0">
            <a:schemeClr val="accent6"/>
          </a:effectRef>
          <a:fontRef idx="minor">
            <a:schemeClr val="dk1"/>
          </a:fontRef>
        </p:style>
        <p:txBody>
          <a:bodyPr vert="vert" rtlCol="0" anchor="ctr"/>
          <a:lstStyle/>
          <a:p>
            <a:pPr algn="ctr"/>
            <a:r>
              <a:rPr lang="en-US" b="1" dirty="0"/>
              <a:t>Communication and consultation </a:t>
            </a:r>
          </a:p>
        </p:txBody>
      </p:sp>
      <p:sp>
        <p:nvSpPr>
          <p:cNvPr id="42" name="Rectangle 41"/>
          <p:cNvSpPr/>
          <p:nvPr/>
        </p:nvSpPr>
        <p:spPr>
          <a:xfrm>
            <a:off x="3686475" y="1694047"/>
            <a:ext cx="4061862" cy="317633"/>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Risk Identification </a:t>
            </a:r>
          </a:p>
        </p:txBody>
      </p:sp>
      <p:sp>
        <p:nvSpPr>
          <p:cNvPr id="43" name="Rectangle 42"/>
          <p:cNvSpPr/>
          <p:nvPr/>
        </p:nvSpPr>
        <p:spPr>
          <a:xfrm>
            <a:off x="3686475" y="2691550"/>
            <a:ext cx="4061862" cy="317633"/>
          </a:xfrm>
          <a:prstGeom prst="rect">
            <a:avLst/>
          </a:prstGeom>
          <a:solidFill>
            <a:schemeClr val="accent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Risk Analysis  </a:t>
            </a:r>
          </a:p>
        </p:txBody>
      </p:sp>
      <p:sp>
        <p:nvSpPr>
          <p:cNvPr id="44" name="Rectangle 43"/>
          <p:cNvSpPr/>
          <p:nvPr/>
        </p:nvSpPr>
        <p:spPr>
          <a:xfrm>
            <a:off x="3696100" y="3623555"/>
            <a:ext cx="4061862" cy="317633"/>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Risk Evaluation</a:t>
            </a:r>
          </a:p>
        </p:txBody>
      </p:sp>
      <p:sp>
        <p:nvSpPr>
          <p:cNvPr id="45" name="Rectangle 44"/>
          <p:cNvSpPr/>
          <p:nvPr/>
        </p:nvSpPr>
        <p:spPr>
          <a:xfrm>
            <a:off x="3676850" y="4597937"/>
            <a:ext cx="4061862" cy="317633"/>
          </a:xfrm>
          <a:prstGeom prst="rect">
            <a:avLst/>
          </a:prstGeom>
          <a:solidFill>
            <a:schemeClr val="accent4"/>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Risk Periodization  </a:t>
            </a:r>
          </a:p>
        </p:txBody>
      </p:sp>
      <p:sp>
        <p:nvSpPr>
          <p:cNvPr id="46" name="Rectangle 45"/>
          <p:cNvSpPr/>
          <p:nvPr/>
        </p:nvSpPr>
        <p:spPr>
          <a:xfrm>
            <a:off x="3696100" y="5518799"/>
            <a:ext cx="4061862" cy="317633"/>
          </a:xfrm>
          <a:prstGeom prst="rect">
            <a:avLst/>
          </a:prstGeom>
          <a:solidFill>
            <a:schemeClr val="accent6">
              <a:lumMod val="60000"/>
              <a:lumOff val="40000"/>
            </a:schemeClr>
          </a:solidFill>
          <a:ln>
            <a:solidFill>
              <a:schemeClr val="accent6">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Risk Treatment  </a:t>
            </a:r>
          </a:p>
        </p:txBody>
      </p:sp>
      <p:sp>
        <p:nvSpPr>
          <p:cNvPr id="47" name="Down Arrow 46"/>
          <p:cNvSpPr/>
          <p:nvPr/>
        </p:nvSpPr>
        <p:spPr>
          <a:xfrm>
            <a:off x="5621154" y="2011680"/>
            <a:ext cx="86627" cy="67987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8" name="Down Arrow 47"/>
          <p:cNvSpPr/>
          <p:nvPr/>
        </p:nvSpPr>
        <p:spPr>
          <a:xfrm>
            <a:off x="5621155" y="3009183"/>
            <a:ext cx="89032" cy="61437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9" name="Down Arrow 48"/>
          <p:cNvSpPr/>
          <p:nvPr/>
        </p:nvSpPr>
        <p:spPr>
          <a:xfrm>
            <a:off x="5621154" y="3941188"/>
            <a:ext cx="111891" cy="65674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1" name="Down Arrow 50"/>
          <p:cNvSpPr/>
          <p:nvPr/>
        </p:nvSpPr>
        <p:spPr>
          <a:xfrm>
            <a:off x="5621154" y="4915570"/>
            <a:ext cx="132347" cy="60322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80181AE-931D-4CE2-93DB-49D51ED9E20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8</a:t>
            </a:fld>
            <a:endParaRPr lang="en-US"/>
          </a:p>
        </p:txBody>
      </p:sp>
    </p:spTree>
    <p:extLst>
      <p:ext uri="{BB962C8B-B14F-4D97-AF65-F5344CB8AC3E}">
        <p14:creationId xmlns:p14="http://schemas.microsoft.com/office/powerpoint/2010/main" val="34097429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26297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THE CONTEXT</a:t>
            </a:r>
          </a:p>
          <a:p>
            <a:pPr algn="just"/>
            <a:r>
              <a:rPr lang="en-US" sz="3200" b="1" dirty="0">
                <a:solidFill>
                  <a:srgbClr val="002060"/>
                </a:solidFill>
                <a:latin typeface="+mj-lt"/>
              </a:rPr>
              <a:t>The operating context defines the objectives, scope, strategies and the internal and external influences on the organization. </a:t>
            </a:r>
          </a:p>
          <a:p>
            <a:pPr algn="just"/>
            <a:endParaRPr lang="en-US" sz="1200" b="1" dirty="0">
              <a:solidFill>
                <a:srgbClr val="002060"/>
              </a:solidFill>
              <a:latin typeface="+mj-lt"/>
            </a:endParaRPr>
          </a:p>
          <a:p>
            <a:pPr algn="just"/>
            <a:r>
              <a:rPr lang="en-US" sz="3200" b="1" dirty="0">
                <a:solidFill>
                  <a:srgbClr val="002060"/>
                </a:solidFill>
                <a:latin typeface="+mj-lt"/>
              </a:rPr>
              <a:t>Objectives define the general goals that the organization exists to achieve. </a:t>
            </a:r>
          </a:p>
          <a:p>
            <a:pPr algn="just"/>
            <a:endParaRPr lang="en-US" sz="1400" b="1" dirty="0">
              <a:solidFill>
                <a:srgbClr val="002060"/>
              </a:solidFill>
              <a:latin typeface="+mj-lt"/>
            </a:endParaRPr>
          </a:p>
          <a:p>
            <a:pPr algn="just"/>
            <a:r>
              <a:rPr lang="en-US" sz="3200" b="1" dirty="0">
                <a:solidFill>
                  <a:srgbClr val="002060"/>
                </a:solidFill>
                <a:latin typeface="+mj-lt"/>
              </a:rPr>
              <a:t>Scope defines the nature and extent of products or services and geographical coverage. </a:t>
            </a:r>
          </a:p>
          <a:p>
            <a:pPr algn="just"/>
            <a:endParaRPr lang="en-US" sz="1050" b="1" dirty="0">
              <a:solidFill>
                <a:srgbClr val="002060"/>
              </a:solidFill>
              <a:latin typeface="+mj-lt"/>
            </a:endParaRPr>
          </a:p>
          <a:p>
            <a:pPr algn="just"/>
            <a:r>
              <a:rPr lang="en-US" sz="3200" b="1" dirty="0">
                <a:solidFill>
                  <a:srgbClr val="002060"/>
                </a:solidFill>
                <a:latin typeface="+mj-lt"/>
              </a:rPr>
              <a:t>Strategies are course of actions that the organization adopt to achieve its objectives. </a:t>
            </a:r>
          </a:p>
        </p:txBody>
      </p:sp>
      <p:sp>
        <p:nvSpPr>
          <p:cNvPr id="2" name="Date Placeholder 1"/>
          <p:cNvSpPr>
            <a:spLocks noGrp="1"/>
          </p:cNvSpPr>
          <p:nvPr>
            <p:ph type="dt" sz="half" idx="10"/>
          </p:nvPr>
        </p:nvSpPr>
        <p:spPr/>
        <p:txBody>
          <a:bodyPr/>
          <a:lstStyle/>
          <a:p>
            <a:fld id="{E3D3F24A-DAFB-4BE0-8D35-C76D4D67B09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9</a:t>
            </a:fld>
            <a:endParaRPr lang="en-US"/>
          </a:p>
        </p:txBody>
      </p:sp>
    </p:spTree>
    <p:extLst>
      <p:ext uri="{BB962C8B-B14F-4D97-AF65-F5344CB8AC3E}">
        <p14:creationId xmlns:p14="http://schemas.microsoft.com/office/powerpoint/2010/main" val="31878849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4233</TotalTime>
  <Words>3532</Words>
  <Application>Microsoft Office PowerPoint</Application>
  <PresentationFormat>Widescreen</PresentationFormat>
  <Paragraphs>637</Paragraphs>
  <Slides>57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Arial Black</vt:lpstr>
      <vt:lpstr>Calibri</vt:lpstr>
      <vt:lpstr>Calibri Light</vt:lpstr>
      <vt:lpstr>Verdana</vt:lpstr>
      <vt:lpstr>Wingdings</vt:lpstr>
      <vt:lpstr>Office Theme</vt:lpstr>
      <vt:lpstr>RISK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James Kerkulah</dc:creator>
  <cp:lastModifiedBy>TOCHUKWU ONYEMATA</cp:lastModifiedBy>
  <cp:revision>147</cp:revision>
  <dcterms:created xsi:type="dcterms:W3CDTF">2019-06-10T11:16:52Z</dcterms:created>
  <dcterms:modified xsi:type="dcterms:W3CDTF">2019-06-25T14:04:52Z</dcterms:modified>
</cp:coreProperties>
</file>