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4"/>
  </p:notesMasterIdLst>
  <p:sldIdLst>
    <p:sldId id="256" r:id="rId2"/>
    <p:sldId id="258" r:id="rId3"/>
    <p:sldId id="259" r:id="rId4"/>
    <p:sldId id="351" r:id="rId5"/>
    <p:sldId id="350" r:id="rId6"/>
    <p:sldId id="304" r:id="rId7"/>
    <p:sldId id="305" r:id="rId8"/>
    <p:sldId id="306" r:id="rId9"/>
    <p:sldId id="307" r:id="rId10"/>
    <p:sldId id="308" r:id="rId11"/>
    <p:sldId id="309" r:id="rId12"/>
    <p:sldId id="310" r:id="rId13"/>
    <p:sldId id="311" r:id="rId14"/>
    <p:sldId id="312" r:id="rId15"/>
    <p:sldId id="313" r:id="rId16"/>
    <p:sldId id="314" r:id="rId17"/>
    <p:sldId id="349" r:id="rId18"/>
    <p:sldId id="315" r:id="rId19"/>
    <p:sldId id="316" r:id="rId20"/>
    <p:sldId id="317" r:id="rId21"/>
    <p:sldId id="318" r:id="rId22"/>
    <p:sldId id="319" r:id="rId23"/>
    <p:sldId id="320" r:id="rId24"/>
    <p:sldId id="321" r:id="rId25"/>
    <p:sldId id="322" r:id="rId26"/>
    <p:sldId id="323" r:id="rId27"/>
    <p:sldId id="324" r:id="rId28"/>
    <p:sldId id="325" r:id="rId29"/>
    <p:sldId id="326" r:id="rId30"/>
    <p:sldId id="327" r:id="rId31"/>
    <p:sldId id="328" r:id="rId32"/>
    <p:sldId id="329" r:id="rId33"/>
    <p:sldId id="331" r:id="rId34"/>
    <p:sldId id="332" r:id="rId35"/>
    <p:sldId id="333" r:id="rId36"/>
    <p:sldId id="334" r:id="rId37"/>
    <p:sldId id="335" r:id="rId38"/>
    <p:sldId id="336" r:id="rId39"/>
    <p:sldId id="337" r:id="rId40"/>
    <p:sldId id="338" r:id="rId41"/>
    <p:sldId id="339" r:id="rId42"/>
    <p:sldId id="340" r:id="rId43"/>
    <p:sldId id="341" r:id="rId44"/>
    <p:sldId id="342" r:id="rId45"/>
    <p:sldId id="343" r:id="rId46"/>
    <p:sldId id="344" r:id="rId47"/>
    <p:sldId id="345" r:id="rId48"/>
    <p:sldId id="346" r:id="rId49"/>
    <p:sldId id="347" r:id="rId50"/>
    <p:sldId id="303" r:id="rId51"/>
    <p:sldId id="348" r:id="rId52"/>
    <p:sldId id="279" r:id="rId5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45" d="100"/>
          <a:sy n="45" d="100"/>
        </p:scale>
        <p:origin x="828" y="4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2962C6-D259-4694-A528-E78885E557A4}" type="datetimeFigureOut">
              <a:rPr lang="en-US" smtClean="0"/>
              <a:t>6/25/2019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1B2F86-7FEA-4B95-8FA5-284229131E32}" type="slidenum">
              <a:rPr lang="en-US" smtClean="0"/>
              <a:t>‹#›</a:t>
            </a:fld>
            <a:endParaRPr lang="en-US"/>
          </a:p>
        </p:txBody>
      </p:sp>
    </p:spTree>
    <p:extLst>
      <p:ext uri="{BB962C8B-B14F-4D97-AF65-F5344CB8AC3E}">
        <p14:creationId xmlns:p14="http://schemas.microsoft.com/office/powerpoint/2010/main" val="23098604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DD34369-1AE2-48FE-BAA1-C28E5B42F2F8}" type="datetime1">
              <a:rPr lang="en-US" smtClean="0"/>
              <a:t>6/25/2019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A0A1E-66FA-4218-9DEF-3CB978C3B803}" type="slidenum">
              <a:rPr lang="en-US" smtClean="0"/>
              <a:t>‹#›</a:t>
            </a:fld>
            <a:endParaRPr lang="en-US"/>
          </a:p>
        </p:txBody>
      </p:sp>
    </p:spTree>
    <p:extLst>
      <p:ext uri="{BB962C8B-B14F-4D97-AF65-F5344CB8AC3E}">
        <p14:creationId xmlns:p14="http://schemas.microsoft.com/office/powerpoint/2010/main" val="12710685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1B93A58-4AB3-4331-9C69-EB7E1BFD553A}" type="datetime1">
              <a:rPr lang="en-US" smtClean="0"/>
              <a:t>6/25/2019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A0A1E-66FA-4218-9DEF-3CB978C3B803}" type="slidenum">
              <a:rPr lang="en-US" smtClean="0"/>
              <a:t>‹#›</a:t>
            </a:fld>
            <a:endParaRPr lang="en-US"/>
          </a:p>
        </p:txBody>
      </p:sp>
    </p:spTree>
    <p:extLst>
      <p:ext uri="{BB962C8B-B14F-4D97-AF65-F5344CB8AC3E}">
        <p14:creationId xmlns:p14="http://schemas.microsoft.com/office/powerpoint/2010/main" val="2395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B7BAF2A-A844-4B27-84B2-765FFD7E3D8F}" type="datetime1">
              <a:rPr lang="en-US" smtClean="0"/>
              <a:t>6/25/2019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A0A1E-66FA-4218-9DEF-3CB978C3B803}" type="slidenum">
              <a:rPr lang="en-US" smtClean="0"/>
              <a:t>‹#›</a:t>
            </a:fld>
            <a:endParaRPr lang="en-US"/>
          </a:p>
        </p:txBody>
      </p:sp>
    </p:spTree>
    <p:extLst>
      <p:ext uri="{BB962C8B-B14F-4D97-AF65-F5344CB8AC3E}">
        <p14:creationId xmlns:p14="http://schemas.microsoft.com/office/powerpoint/2010/main" val="3334773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4E78E6-AB4B-4326-9E95-6D8D5906D607}" type="datetime1">
              <a:rPr lang="en-US" smtClean="0"/>
              <a:t>6/25/2019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A0A1E-66FA-4218-9DEF-3CB978C3B803}" type="slidenum">
              <a:rPr lang="en-US" smtClean="0"/>
              <a:t>‹#›</a:t>
            </a:fld>
            <a:endParaRPr lang="en-US"/>
          </a:p>
        </p:txBody>
      </p:sp>
    </p:spTree>
    <p:extLst>
      <p:ext uri="{BB962C8B-B14F-4D97-AF65-F5344CB8AC3E}">
        <p14:creationId xmlns:p14="http://schemas.microsoft.com/office/powerpoint/2010/main" val="1561252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0F3539D-968B-4B12-8C4A-6E99DC9A6F39}" type="datetime1">
              <a:rPr lang="en-US" smtClean="0"/>
              <a:t>6/25/2019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A0A1E-66FA-4218-9DEF-3CB978C3B803}" type="slidenum">
              <a:rPr lang="en-US" smtClean="0"/>
              <a:t>‹#›</a:t>
            </a:fld>
            <a:endParaRPr lang="en-US"/>
          </a:p>
        </p:txBody>
      </p:sp>
    </p:spTree>
    <p:extLst>
      <p:ext uri="{BB962C8B-B14F-4D97-AF65-F5344CB8AC3E}">
        <p14:creationId xmlns:p14="http://schemas.microsoft.com/office/powerpoint/2010/main" val="2422191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E90805F-4061-4332-8D78-1BC59826CDC6}" type="datetime1">
              <a:rPr lang="en-US" smtClean="0"/>
              <a:t>6/25/2019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A0A1E-66FA-4218-9DEF-3CB978C3B803}" type="slidenum">
              <a:rPr lang="en-US" smtClean="0"/>
              <a:t>‹#›</a:t>
            </a:fld>
            <a:endParaRPr lang="en-US"/>
          </a:p>
        </p:txBody>
      </p:sp>
    </p:spTree>
    <p:extLst>
      <p:ext uri="{BB962C8B-B14F-4D97-AF65-F5344CB8AC3E}">
        <p14:creationId xmlns:p14="http://schemas.microsoft.com/office/powerpoint/2010/main" val="13406784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2F2074B-D4EF-4089-B224-64BC75EB2A28}" type="datetime1">
              <a:rPr lang="en-US" smtClean="0"/>
              <a:t>6/25/2019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8A0A1E-66FA-4218-9DEF-3CB978C3B803}" type="slidenum">
              <a:rPr lang="en-US" smtClean="0"/>
              <a:t>‹#›</a:t>
            </a:fld>
            <a:endParaRPr lang="en-US"/>
          </a:p>
        </p:txBody>
      </p:sp>
    </p:spTree>
    <p:extLst>
      <p:ext uri="{BB962C8B-B14F-4D97-AF65-F5344CB8AC3E}">
        <p14:creationId xmlns:p14="http://schemas.microsoft.com/office/powerpoint/2010/main" val="4444887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5A7599C-613B-4833-A53D-F6D252D55C45}" type="datetime1">
              <a:rPr lang="en-US" smtClean="0"/>
              <a:t>6/25/2019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8A0A1E-66FA-4218-9DEF-3CB978C3B803}" type="slidenum">
              <a:rPr lang="en-US" smtClean="0"/>
              <a:t>‹#›</a:t>
            </a:fld>
            <a:endParaRPr lang="en-US"/>
          </a:p>
        </p:txBody>
      </p:sp>
    </p:spTree>
    <p:extLst>
      <p:ext uri="{BB962C8B-B14F-4D97-AF65-F5344CB8AC3E}">
        <p14:creationId xmlns:p14="http://schemas.microsoft.com/office/powerpoint/2010/main" val="2106473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62B3BA-AF51-4428-9403-1150815D65E1}" type="datetime1">
              <a:rPr lang="en-US" smtClean="0"/>
              <a:t>6/25/2019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8A0A1E-66FA-4218-9DEF-3CB978C3B803}" type="slidenum">
              <a:rPr lang="en-US" smtClean="0"/>
              <a:t>‹#›</a:t>
            </a:fld>
            <a:endParaRPr lang="en-US"/>
          </a:p>
        </p:txBody>
      </p:sp>
    </p:spTree>
    <p:extLst>
      <p:ext uri="{BB962C8B-B14F-4D97-AF65-F5344CB8AC3E}">
        <p14:creationId xmlns:p14="http://schemas.microsoft.com/office/powerpoint/2010/main" val="40266724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8E1F5EE-017D-43A1-B73B-FF66CB10F727}" type="datetime1">
              <a:rPr lang="en-US" smtClean="0"/>
              <a:t>6/25/2019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A0A1E-66FA-4218-9DEF-3CB978C3B803}" type="slidenum">
              <a:rPr lang="en-US" smtClean="0"/>
              <a:t>‹#›</a:t>
            </a:fld>
            <a:endParaRPr lang="en-US"/>
          </a:p>
        </p:txBody>
      </p:sp>
    </p:spTree>
    <p:extLst>
      <p:ext uri="{BB962C8B-B14F-4D97-AF65-F5344CB8AC3E}">
        <p14:creationId xmlns:p14="http://schemas.microsoft.com/office/powerpoint/2010/main" val="2419693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43CA57F-5CB6-4477-A157-7B7616C5C5BC}" type="datetime1">
              <a:rPr lang="en-US" smtClean="0"/>
              <a:t>6/25/2019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A0A1E-66FA-4218-9DEF-3CB978C3B803}" type="slidenum">
              <a:rPr lang="en-US" smtClean="0"/>
              <a:t>‹#›</a:t>
            </a:fld>
            <a:endParaRPr lang="en-US"/>
          </a:p>
        </p:txBody>
      </p:sp>
    </p:spTree>
    <p:extLst>
      <p:ext uri="{BB962C8B-B14F-4D97-AF65-F5344CB8AC3E}">
        <p14:creationId xmlns:p14="http://schemas.microsoft.com/office/powerpoint/2010/main" val="2263629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FFE8FC-EF9B-499F-9D50-F284D045131B}" type="datetime1">
              <a:rPr lang="en-US" smtClean="0"/>
              <a:t>6/25/2019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8A0A1E-66FA-4218-9DEF-3CB978C3B803}" type="slidenum">
              <a:rPr lang="en-US" smtClean="0"/>
              <a:t>‹#›</a:t>
            </a:fld>
            <a:endParaRPr lang="en-US"/>
          </a:p>
        </p:txBody>
      </p:sp>
    </p:spTree>
    <p:extLst>
      <p:ext uri="{BB962C8B-B14F-4D97-AF65-F5344CB8AC3E}">
        <p14:creationId xmlns:p14="http://schemas.microsoft.com/office/powerpoint/2010/main" val="8982354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a:blip r:embed="rId2">
            <a:extLst>
              <a:ext uri="{BEBA8EAE-BF5A-486C-A8C5-ECC9F3942E4B}">
                <a14:imgProps xmlns:a14="http://schemas.microsoft.com/office/drawing/2010/main">
                  <a14:imgLayer r:embed="rId3">
                    <a14:imgEffect>
                      <a14:artisticPencilGrayscale/>
                    </a14:imgEffect>
                  </a14:imgLayer>
                </a14:imgProps>
              </a:ext>
            </a:extLst>
          </a:blip>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03927" y="-3010"/>
            <a:ext cx="9144000" cy="2387600"/>
          </a:xfrm>
        </p:spPr>
        <p:txBody>
          <a:bodyPr>
            <a:normAutofit/>
          </a:bodyPr>
          <a:lstStyle/>
          <a:p>
            <a:r>
              <a:rPr lang="en-US" sz="7200" dirty="0">
                <a:solidFill>
                  <a:srgbClr val="FF0000"/>
                </a:solidFill>
                <a:latin typeface="Arial Black" panose="020B0A04020102020204" pitchFamily="34" charset="0"/>
              </a:rPr>
              <a:t>RISK MANAGEMENT </a:t>
            </a:r>
          </a:p>
        </p:txBody>
      </p:sp>
      <p:sp>
        <p:nvSpPr>
          <p:cNvPr id="3" name="Subtitle 2"/>
          <p:cNvSpPr>
            <a:spLocks noGrp="1"/>
          </p:cNvSpPr>
          <p:nvPr>
            <p:ph type="subTitle" idx="1"/>
          </p:nvPr>
        </p:nvSpPr>
        <p:spPr>
          <a:xfrm>
            <a:off x="983311" y="2767151"/>
            <a:ext cx="9633353" cy="1655762"/>
          </a:xfrm>
        </p:spPr>
        <p:txBody>
          <a:bodyPr>
            <a:noAutofit/>
          </a:bodyPr>
          <a:lstStyle/>
          <a:p>
            <a:pPr algn="l">
              <a:spcBef>
                <a:spcPct val="0"/>
              </a:spcBef>
            </a:pPr>
            <a:r>
              <a:rPr lang="en-US" sz="4000" dirty="0">
                <a:latin typeface="Arial Black" panose="020B0A04020102020204" pitchFamily="34" charset="0"/>
                <a:ea typeface="+mj-ea"/>
                <a:cs typeface="+mj-cs"/>
              </a:rPr>
              <a:t>EMBEDDING RISK MANAGEMENT IN TAX ADMINISTRATION</a:t>
            </a:r>
          </a:p>
        </p:txBody>
      </p:sp>
      <p:sp>
        <p:nvSpPr>
          <p:cNvPr id="4" name="Date Placeholder 3"/>
          <p:cNvSpPr>
            <a:spLocks noGrp="1"/>
          </p:cNvSpPr>
          <p:nvPr>
            <p:ph type="dt" sz="half" idx="10"/>
          </p:nvPr>
        </p:nvSpPr>
        <p:spPr/>
        <p:txBody>
          <a:bodyPr/>
          <a:lstStyle/>
          <a:p>
            <a:fld id="{7E1F2942-FB88-4615-B3F6-9EF2F6473BB0}" type="datetime1">
              <a:rPr lang="en-US" smtClean="0"/>
              <a:t>6/25/2019</a:t>
            </a:fld>
            <a:endParaRPr lang="en-US"/>
          </a:p>
        </p:txBody>
      </p:sp>
      <p:sp>
        <p:nvSpPr>
          <p:cNvPr id="5" name="Slide Number Placeholder 4"/>
          <p:cNvSpPr>
            <a:spLocks noGrp="1"/>
          </p:cNvSpPr>
          <p:nvPr>
            <p:ph type="sldNum" sz="quarter" idx="12"/>
          </p:nvPr>
        </p:nvSpPr>
        <p:spPr/>
        <p:txBody>
          <a:bodyPr/>
          <a:lstStyle/>
          <a:p>
            <a:fld id="{4A8A0A1E-66FA-4218-9DEF-3CB978C3B803}" type="slidenum">
              <a:rPr lang="en-US" smtClean="0"/>
              <a:t>1</a:t>
            </a:fld>
            <a:endParaRPr lang="en-US"/>
          </a:p>
        </p:txBody>
      </p:sp>
    </p:spTree>
    <p:extLst>
      <p:ext uri="{BB962C8B-B14F-4D97-AF65-F5344CB8AC3E}">
        <p14:creationId xmlns:p14="http://schemas.microsoft.com/office/powerpoint/2010/main" val="34268399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17236" y="160393"/>
            <a:ext cx="11148291" cy="5601533"/>
          </a:xfrm>
          <a:prstGeom prst="rect">
            <a:avLst/>
          </a:prstGeom>
        </p:spPr>
        <p:txBody>
          <a:bodyPr wrap="square">
            <a:spAutoFit/>
          </a:bodyPr>
          <a:lstStyle/>
          <a:p>
            <a:r>
              <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rPr>
              <a:t>ESTABLISHING INTELLIGENCE FRAMEWORK</a:t>
            </a:r>
          </a:p>
          <a:p>
            <a:pPr algn="just"/>
            <a:r>
              <a:rPr lang="en-US" sz="3200" dirty="0">
                <a:solidFill>
                  <a:srgbClr val="002060"/>
                </a:solidFill>
              </a:rPr>
              <a:t>An intelligence framework is like fitting a jigsaw puzzle together to discover the image that lie behind the puzzle.  </a:t>
            </a:r>
          </a:p>
          <a:p>
            <a:pPr algn="just"/>
            <a:endParaRPr lang="en-US" sz="1400" dirty="0">
              <a:solidFill>
                <a:srgbClr val="002060"/>
              </a:solidFill>
            </a:endParaRPr>
          </a:p>
          <a:p>
            <a:pPr algn="just"/>
            <a:r>
              <a:rPr lang="en-US" sz="3200" dirty="0">
                <a:solidFill>
                  <a:srgbClr val="002060"/>
                </a:solidFill>
              </a:rPr>
              <a:t>By fitting fragmented taxpayers data together, tax authorities can learn a great deal about taxpayers’ behaviors in ways that they are able to predict future compliance behavior with reasonable certainty. </a:t>
            </a:r>
          </a:p>
          <a:p>
            <a:pPr algn="just"/>
            <a:endParaRPr lang="en-US" sz="1600" dirty="0">
              <a:solidFill>
                <a:srgbClr val="002060"/>
              </a:solidFill>
            </a:endParaRPr>
          </a:p>
          <a:p>
            <a:pPr algn="just"/>
            <a:r>
              <a:rPr lang="en-US" sz="3200" dirty="0">
                <a:solidFill>
                  <a:srgbClr val="002060"/>
                </a:solidFill>
              </a:rPr>
              <a:t>Developing an intelligence framework takes great deal of time, effort and resources but the payoffs far exceed those resources.</a:t>
            </a:r>
          </a:p>
        </p:txBody>
      </p:sp>
      <p:sp>
        <p:nvSpPr>
          <p:cNvPr id="2" name="Date Placeholder 1"/>
          <p:cNvSpPr>
            <a:spLocks noGrp="1"/>
          </p:cNvSpPr>
          <p:nvPr>
            <p:ph type="dt" sz="half" idx="10"/>
          </p:nvPr>
        </p:nvSpPr>
        <p:spPr/>
        <p:txBody>
          <a:bodyPr/>
          <a:lstStyle/>
          <a:p>
            <a:fld id="{A314E1FB-23D5-48A3-B79D-F59D3C564DF0}" type="datetime1">
              <a:rPr lang="en-US" smtClean="0"/>
              <a:t>6/25/2019</a:t>
            </a:fld>
            <a:endParaRPr lang="en-US"/>
          </a:p>
        </p:txBody>
      </p:sp>
      <p:sp>
        <p:nvSpPr>
          <p:cNvPr id="3" name="Slide Number Placeholder 2"/>
          <p:cNvSpPr>
            <a:spLocks noGrp="1"/>
          </p:cNvSpPr>
          <p:nvPr>
            <p:ph type="sldNum" sz="quarter" idx="12"/>
          </p:nvPr>
        </p:nvSpPr>
        <p:spPr/>
        <p:txBody>
          <a:bodyPr/>
          <a:lstStyle/>
          <a:p>
            <a:fld id="{4A8A0A1E-66FA-4218-9DEF-3CB978C3B803}" type="slidenum">
              <a:rPr lang="en-US" smtClean="0"/>
              <a:t>10</a:t>
            </a:fld>
            <a:endParaRPr lang="en-US"/>
          </a:p>
        </p:txBody>
      </p:sp>
    </p:spTree>
    <p:extLst>
      <p:ext uri="{BB962C8B-B14F-4D97-AF65-F5344CB8AC3E}">
        <p14:creationId xmlns:p14="http://schemas.microsoft.com/office/powerpoint/2010/main" val="241800923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17236" y="160393"/>
            <a:ext cx="11148291" cy="5139869"/>
          </a:xfrm>
          <a:prstGeom prst="rect">
            <a:avLst/>
          </a:prstGeom>
        </p:spPr>
        <p:txBody>
          <a:bodyPr wrap="square">
            <a:spAutoFit/>
          </a:bodyPr>
          <a:lstStyle/>
          <a:p>
            <a:r>
              <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rPr>
              <a:t>ESTABLISHING INTELLIGENCE FRAMEWORK</a:t>
            </a:r>
          </a:p>
          <a:p>
            <a:pPr algn="just"/>
            <a:r>
              <a:rPr lang="en-US" sz="3200" dirty="0">
                <a:solidFill>
                  <a:srgbClr val="002060"/>
                </a:solidFill>
              </a:rPr>
              <a:t>An effective intelligence framework answers the following questions:</a:t>
            </a:r>
          </a:p>
          <a:p>
            <a:pPr marL="457200" indent="-457200" algn="just">
              <a:buFont typeface="Wingdings" panose="05000000000000000000" pitchFamily="2" charset="2"/>
              <a:buChar char="q"/>
            </a:pPr>
            <a:r>
              <a:rPr lang="en-US" sz="3200" dirty="0">
                <a:solidFill>
                  <a:srgbClr val="002060"/>
                </a:solidFill>
              </a:rPr>
              <a:t>What is happening? </a:t>
            </a:r>
          </a:p>
          <a:p>
            <a:pPr marL="457200" indent="-457200" algn="just">
              <a:buFont typeface="Wingdings" panose="05000000000000000000" pitchFamily="2" charset="2"/>
              <a:buChar char="q"/>
            </a:pPr>
            <a:r>
              <a:rPr lang="en-US" sz="3200" dirty="0">
                <a:solidFill>
                  <a:srgbClr val="002060"/>
                </a:solidFill>
              </a:rPr>
              <a:t>Who is doing it?</a:t>
            </a:r>
          </a:p>
          <a:p>
            <a:pPr marL="457200" indent="-457200" algn="just">
              <a:buFont typeface="Wingdings" panose="05000000000000000000" pitchFamily="2" charset="2"/>
              <a:buChar char="q"/>
            </a:pPr>
            <a:r>
              <a:rPr lang="en-US" sz="3200" dirty="0">
                <a:solidFill>
                  <a:srgbClr val="002060"/>
                </a:solidFill>
              </a:rPr>
              <a:t>Why is it happening?</a:t>
            </a:r>
          </a:p>
          <a:p>
            <a:pPr marL="457200" indent="-457200" algn="just">
              <a:buFont typeface="Wingdings" panose="05000000000000000000" pitchFamily="2" charset="2"/>
              <a:buChar char="q"/>
            </a:pPr>
            <a:r>
              <a:rPr lang="en-US" sz="3200" dirty="0">
                <a:solidFill>
                  <a:srgbClr val="002060"/>
                </a:solidFill>
              </a:rPr>
              <a:t>How is it happening?</a:t>
            </a:r>
          </a:p>
          <a:p>
            <a:pPr marL="457200" indent="-457200" algn="just">
              <a:buFont typeface="Wingdings" panose="05000000000000000000" pitchFamily="2" charset="2"/>
              <a:buChar char="q"/>
            </a:pPr>
            <a:r>
              <a:rPr lang="en-US" sz="3200" dirty="0">
                <a:solidFill>
                  <a:srgbClr val="002060"/>
                </a:solidFill>
              </a:rPr>
              <a:t>Where is it happening?</a:t>
            </a:r>
          </a:p>
          <a:p>
            <a:pPr marL="457200" indent="-457200" algn="just">
              <a:buFont typeface="Wingdings" panose="05000000000000000000" pitchFamily="2" charset="2"/>
              <a:buChar char="q"/>
            </a:pPr>
            <a:r>
              <a:rPr lang="en-US" sz="3200" dirty="0">
                <a:solidFill>
                  <a:srgbClr val="002060"/>
                </a:solidFill>
              </a:rPr>
              <a:t>When is it happening?</a:t>
            </a:r>
          </a:p>
        </p:txBody>
      </p:sp>
      <p:sp>
        <p:nvSpPr>
          <p:cNvPr id="2" name="Date Placeholder 1"/>
          <p:cNvSpPr>
            <a:spLocks noGrp="1"/>
          </p:cNvSpPr>
          <p:nvPr>
            <p:ph type="dt" sz="half" idx="10"/>
          </p:nvPr>
        </p:nvSpPr>
        <p:spPr/>
        <p:txBody>
          <a:bodyPr/>
          <a:lstStyle/>
          <a:p>
            <a:fld id="{1B90029C-5FB3-48C8-B29B-5DAFF86DFBCD}" type="datetime1">
              <a:rPr lang="en-US" smtClean="0"/>
              <a:t>6/25/2019</a:t>
            </a:fld>
            <a:endParaRPr lang="en-US"/>
          </a:p>
        </p:txBody>
      </p:sp>
      <p:sp>
        <p:nvSpPr>
          <p:cNvPr id="3" name="Slide Number Placeholder 2"/>
          <p:cNvSpPr>
            <a:spLocks noGrp="1"/>
          </p:cNvSpPr>
          <p:nvPr>
            <p:ph type="sldNum" sz="quarter" idx="12"/>
          </p:nvPr>
        </p:nvSpPr>
        <p:spPr/>
        <p:txBody>
          <a:bodyPr/>
          <a:lstStyle/>
          <a:p>
            <a:fld id="{4A8A0A1E-66FA-4218-9DEF-3CB978C3B803}" type="slidenum">
              <a:rPr lang="en-US" smtClean="0"/>
              <a:t>11</a:t>
            </a:fld>
            <a:endParaRPr lang="en-US"/>
          </a:p>
        </p:txBody>
      </p:sp>
    </p:spTree>
    <p:extLst>
      <p:ext uri="{BB962C8B-B14F-4D97-AF65-F5344CB8AC3E}">
        <p14:creationId xmlns:p14="http://schemas.microsoft.com/office/powerpoint/2010/main" val="128130729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17236" y="160393"/>
            <a:ext cx="11148291" cy="6186309"/>
          </a:xfrm>
          <a:prstGeom prst="rect">
            <a:avLst/>
          </a:prstGeom>
        </p:spPr>
        <p:txBody>
          <a:bodyPr wrap="square">
            <a:spAutoFit/>
          </a:bodyPr>
          <a:lstStyle/>
          <a:p>
            <a:r>
              <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rPr>
              <a:t>ESTABLISHING INTELLIGENCE FRAMEWORK – Sample </a:t>
            </a:r>
          </a:p>
          <a:p>
            <a:pPr algn="just"/>
            <a:endPar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endParaRPr>
          </a:p>
          <a:p>
            <a:pPr algn="just"/>
            <a:endPar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endParaRPr>
          </a:p>
          <a:p>
            <a:pPr algn="just"/>
            <a:endPar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endParaRPr>
          </a:p>
          <a:p>
            <a:pPr algn="just"/>
            <a:endPar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endParaRPr>
          </a:p>
          <a:p>
            <a:pPr algn="just"/>
            <a:endPar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endParaRPr>
          </a:p>
          <a:p>
            <a:pPr algn="just"/>
            <a:endPar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endParaRPr>
          </a:p>
          <a:p>
            <a:pPr algn="just"/>
            <a:endPar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endParaRPr>
          </a:p>
          <a:p>
            <a:pPr algn="just"/>
            <a:endPar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endParaRPr>
          </a:p>
          <a:p>
            <a:pPr algn="just"/>
            <a:endPar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669516012"/>
              </p:ext>
            </p:extLst>
          </p:nvPr>
        </p:nvGraphicFramePr>
        <p:xfrm>
          <a:off x="1213852" y="1335683"/>
          <a:ext cx="8128000" cy="5181600"/>
        </p:xfrm>
        <a:graphic>
          <a:graphicData uri="http://schemas.openxmlformats.org/drawingml/2006/table">
            <a:tbl>
              <a:tblPr firstRow="1" bandRow="1">
                <a:tableStyleId>{5C22544A-7EE6-4342-B048-85BDC9FD1C3A}</a:tableStyleId>
              </a:tblPr>
              <a:tblGrid>
                <a:gridCol w="1394594">
                  <a:extLst>
                    <a:ext uri="{9D8B030D-6E8A-4147-A177-3AD203B41FA5}">
                      <a16:colId xmlns:a16="http://schemas.microsoft.com/office/drawing/2014/main" val="1323007215"/>
                    </a:ext>
                  </a:extLst>
                </a:gridCol>
                <a:gridCol w="2669406">
                  <a:extLst>
                    <a:ext uri="{9D8B030D-6E8A-4147-A177-3AD203B41FA5}">
                      <a16:colId xmlns:a16="http://schemas.microsoft.com/office/drawing/2014/main" val="2419200121"/>
                    </a:ext>
                  </a:extLst>
                </a:gridCol>
                <a:gridCol w="2032000">
                  <a:extLst>
                    <a:ext uri="{9D8B030D-6E8A-4147-A177-3AD203B41FA5}">
                      <a16:colId xmlns:a16="http://schemas.microsoft.com/office/drawing/2014/main" val="1757721349"/>
                    </a:ext>
                  </a:extLst>
                </a:gridCol>
                <a:gridCol w="2032000">
                  <a:extLst>
                    <a:ext uri="{9D8B030D-6E8A-4147-A177-3AD203B41FA5}">
                      <a16:colId xmlns:a16="http://schemas.microsoft.com/office/drawing/2014/main" val="397333870"/>
                    </a:ext>
                  </a:extLst>
                </a:gridCol>
              </a:tblGrid>
              <a:tr h="370840">
                <a:tc>
                  <a:txBody>
                    <a:bodyPr/>
                    <a:lstStyle/>
                    <a:p>
                      <a:r>
                        <a:rPr lang="en-US" sz="2000" dirty="0"/>
                        <a:t>Unit Level</a:t>
                      </a:r>
                      <a:r>
                        <a:rPr lang="en-US" sz="2000" baseline="0" dirty="0"/>
                        <a:t> </a:t>
                      </a:r>
                      <a:endParaRPr lang="en-US" sz="2000" dirty="0"/>
                    </a:p>
                  </a:txBody>
                  <a:tcPr/>
                </a:tc>
                <a:tc gridSpan="3">
                  <a:txBody>
                    <a:bodyPr/>
                    <a:lstStyle/>
                    <a:p>
                      <a:r>
                        <a:rPr lang="en-US" sz="2400" dirty="0"/>
                        <a:t>              Information and   Intelligence </a:t>
                      </a:r>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2824829674"/>
                  </a:ext>
                </a:extLst>
              </a:tr>
              <a:tr h="370840">
                <a:tc rowSpan="2">
                  <a:txBody>
                    <a:bodyPr/>
                    <a:lstStyle/>
                    <a:p>
                      <a:r>
                        <a:rPr lang="en-US" sz="2000" dirty="0"/>
                        <a:t>Macro level </a:t>
                      </a:r>
                    </a:p>
                  </a:txBody>
                  <a:tcPr/>
                </a:tc>
                <a:tc>
                  <a:txBody>
                    <a:bodyPr/>
                    <a:lstStyle/>
                    <a:p>
                      <a:r>
                        <a:rPr lang="en-US" sz="2000" dirty="0"/>
                        <a:t>International trade</a:t>
                      </a:r>
                      <a:r>
                        <a:rPr lang="en-US" sz="2000" baseline="0" dirty="0"/>
                        <a:t> and commerce </a:t>
                      </a:r>
                      <a:endParaRPr lang="en-US" sz="2000" dirty="0"/>
                    </a:p>
                  </a:txBody>
                  <a:tcPr/>
                </a:tc>
                <a:tc>
                  <a:txBody>
                    <a:bodyPr/>
                    <a:lstStyle/>
                    <a:p>
                      <a:r>
                        <a:rPr lang="en-US" sz="2000" dirty="0"/>
                        <a:t>Price</a:t>
                      </a:r>
                      <a:r>
                        <a:rPr lang="en-US" sz="2000" baseline="0" dirty="0"/>
                        <a:t>s of produce on the world market</a:t>
                      </a:r>
                      <a:endParaRPr lang="en-US" sz="2000" dirty="0"/>
                    </a:p>
                  </a:txBody>
                  <a:tcPr/>
                </a:tc>
                <a:tc>
                  <a:txBody>
                    <a:bodyPr/>
                    <a:lstStyle/>
                    <a:p>
                      <a:r>
                        <a:rPr lang="en-US" sz="2000" dirty="0"/>
                        <a:t>Free trade vs</a:t>
                      </a:r>
                      <a:r>
                        <a:rPr lang="en-US" sz="2000" baseline="0" dirty="0"/>
                        <a:t> protectionism </a:t>
                      </a:r>
                      <a:endParaRPr lang="en-US" sz="2000" dirty="0"/>
                    </a:p>
                  </a:txBody>
                  <a:tcPr/>
                </a:tc>
                <a:extLst>
                  <a:ext uri="{0D108BD9-81ED-4DB2-BD59-A6C34878D82A}">
                    <a16:rowId xmlns:a16="http://schemas.microsoft.com/office/drawing/2014/main" val="4062993119"/>
                  </a:ext>
                </a:extLst>
              </a:tr>
              <a:tr h="370840">
                <a:tc vMerge="1">
                  <a:txBody>
                    <a:bodyPr/>
                    <a:lstStyle/>
                    <a:p>
                      <a:endParaRPr lang="en-US" dirty="0"/>
                    </a:p>
                  </a:txBody>
                  <a:tcPr/>
                </a:tc>
                <a:tc>
                  <a:txBody>
                    <a:bodyPr/>
                    <a:lstStyle/>
                    <a:p>
                      <a:r>
                        <a:rPr lang="en-US" sz="2000" dirty="0"/>
                        <a:t>Health of local</a:t>
                      </a:r>
                      <a:r>
                        <a:rPr lang="en-US" sz="2000" baseline="0" dirty="0"/>
                        <a:t> </a:t>
                      </a:r>
                      <a:r>
                        <a:rPr lang="en-US" sz="2000" dirty="0"/>
                        <a:t> economy</a:t>
                      </a:r>
                      <a:r>
                        <a:rPr lang="en-US" sz="2000" baseline="0" dirty="0"/>
                        <a:t> </a:t>
                      </a:r>
                      <a:endParaRPr lang="en-US" sz="2000" dirty="0"/>
                    </a:p>
                  </a:txBody>
                  <a:tcPr/>
                </a:tc>
                <a:tc>
                  <a:txBody>
                    <a:bodyPr/>
                    <a:lstStyle/>
                    <a:p>
                      <a:r>
                        <a:rPr lang="en-US" sz="2000" dirty="0"/>
                        <a:t>Government regulations </a:t>
                      </a:r>
                    </a:p>
                  </a:txBody>
                  <a:tcPr/>
                </a:tc>
                <a:tc>
                  <a:txBody>
                    <a:bodyPr/>
                    <a:lstStyle/>
                    <a:p>
                      <a:r>
                        <a:rPr lang="en-US" sz="2000" dirty="0"/>
                        <a:t>Socio-cultural factors </a:t>
                      </a:r>
                    </a:p>
                  </a:txBody>
                  <a:tcPr/>
                </a:tc>
                <a:extLst>
                  <a:ext uri="{0D108BD9-81ED-4DB2-BD59-A6C34878D82A}">
                    <a16:rowId xmlns:a16="http://schemas.microsoft.com/office/drawing/2014/main" val="2696451075"/>
                  </a:ext>
                </a:extLst>
              </a:tr>
              <a:tr h="370840">
                <a:tc rowSpan="3">
                  <a:txBody>
                    <a:bodyPr/>
                    <a:lstStyle/>
                    <a:p>
                      <a:r>
                        <a:rPr lang="en-US" sz="2000" dirty="0"/>
                        <a:t>Business</a:t>
                      </a:r>
                      <a:r>
                        <a:rPr lang="en-US" sz="2000" baseline="0" dirty="0"/>
                        <a:t> and </a:t>
                      </a:r>
                      <a:endParaRPr lang="en-US" sz="2000" dirty="0"/>
                    </a:p>
                    <a:p>
                      <a:r>
                        <a:rPr lang="en-US" sz="2000" dirty="0"/>
                        <a:t>Micro level </a:t>
                      </a:r>
                    </a:p>
                  </a:txBody>
                  <a:tcPr>
                    <a:solidFill>
                      <a:schemeClr val="accent6">
                        <a:lumMod val="40000"/>
                        <a:lumOff val="60000"/>
                      </a:schemeClr>
                    </a:solidFill>
                  </a:tcPr>
                </a:tc>
                <a:tc>
                  <a:txBody>
                    <a:bodyPr/>
                    <a:lstStyle/>
                    <a:p>
                      <a:r>
                        <a:rPr lang="en-US" sz="2000" dirty="0"/>
                        <a:t>Compliance</a:t>
                      </a:r>
                      <a:r>
                        <a:rPr lang="en-US" sz="2000" baseline="0" dirty="0"/>
                        <a:t> history and credit rating </a:t>
                      </a:r>
                      <a:endParaRPr lang="en-US" sz="2000" dirty="0"/>
                    </a:p>
                  </a:txBody>
                  <a:tcPr>
                    <a:solidFill>
                      <a:srgbClr val="FFFF00"/>
                    </a:solidFill>
                  </a:tcPr>
                </a:tc>
                <a:tc>
                  <a:txBody>
                    <a:bodyPr/>
                    <a:lstStyle/>
                    <a:p>
                      <a:r>
                        <a:rPr lang="en-US" sz="2000" dirty="0"/>
                        <a:t>Capital structure,</a:t>
                      </a:r>
                      <a:r>
                        <a:rPr lang="en-US" sz="2000" baseline="0" dirty="0"/>
                        <a:t> liquidity and </a:t>
                      </a:r>
                      <a:r>
                        <a:rPr lang="en-US" sz="2000" dirty="0"/>
                        <a:t>profitability </a:t>
                      </a:r>
                    </a:p>
                  </a:txBody>
                  <a:tcPr>
                    <a:solidFill>
                      <a:srgbClr val="FFFF00"/>
                    </a:solidFill>
                  </a:tcPr>
                </a:tc>
                <a:tc>
                  <a:txBody>
                    <a:bodyPr/>
                    <a:lstStyle/>
                    <a:p>
                      <a:r>
                        <a:rPr lang="en-US" sz="2000" dirty="0"/>
                        <a:t>Corporate governance framework </a:t>
                      </a:r>
                    </a:p>
                  </a:txBody>
                  <a:tcPr>
                    <a:solidFill>
                      <a:srgbClr val="FFFF00"/>
                    </a:solidFill>
                  </a:tcPr>
                </a:tc>
                <a:extLst>
                  <a:ext uri="{0D108BD9-81ED-4DB2-BD59-A6C34878D82A}">
                    <a16:rowId xmlns:a16="http://schemas.microsoft.com/office/drawing/2014/main" val="4199884566"/>
                  </a:ext>
                </a:extLst>
              </a:tr>
              <a:tr h="370840">
                <a:tc vMerge="1">
                  <a:txBody>
                    <a:bodyPr/>
                    <a:lstStyle/>
                    <a:p>
                      <a:endParaRPr lang="en-US" dirty="0"/>
                    </a:p>
                  </a:txBody>
                  <a:tcPr/>
                </a:tc>
                <a:tc>
                  <a:txBody>
                    <a:bodyPr/>
                    <a:lstStyle/>
                    <a:p>
                      <a:r>
                        <a:rPr lang="en-US" sz="2000" dirty="0"/>
                        <a:t>Nature, sizes and complexity of business </a:t>
                      </a:r>
                    </a:p>
                  </a:txBody>
                  <a:tcPr>
                    <a:solidFill>
                      <a:schemeClr val="bg2">
                        <a:lumMod val="90000"/>
                      </a:schemeClr>
                    </a:solidFill>
                  </a:tcPr>
                </a:tc>
                <a:tc>
                  <a:txBody>
                    <a:bodyPr/>
                    <a:lstStyle/>
                    <a:p>
                      <a:r>
                        <a:rPr lang="en-US" sz="2000" dirty="0"/>
                        <a:t>Business</a:t>
                      </a:r>
                      <a:r>
                        <a:rPr lang="en-US" sz="2000" baseline="0" dirty="0"/>
                        <a:t> competitiveness and intensity </a:t>
                      </a:r>
                      <a:endParaRPr lang="en-US" sz="2000" dirty="0"/>
                    </a:p>
                  </a:txBody>
                  <a:tcPr>
                    <a:solidFill>
                      <a:schemeClr val="bg2">
                        <a:lumMod val="90000"/>
                      </a:schemeClr>
                    </a:solidFill>
                  </a:tcPr>
                </a:tc>
                <a:tc>
                  <a:txBody>
                    <a:bodyPr/>
                    <a:lstStyle/>
                    <a:p>
                      <a:r>
                        <a:rPr lang="en-US" sz="2000" dirty="0"/>
                        <a:t>Management integrity and operating style</a:t>
                      </a:r>
                    </a:p>
                  </a:txBody>
                  <a:tcPr>
                    <a:solidFill>
                      <a:schemeClr val="bg2">
                        <a:lumMod val="90000"/>
                      </a:schemeClr>
                    </a:solidFill>
                  </a:tcPr>
                </a:tc>
                <a:extLst>
                  <a:ext uri="{0D108BD9-81ED-4DB2-BD59-A6C34878D82A}">
                    <a16:rowId xmlns:a16="http://schemas.microsoft.com/office/drawing/2014/main" val="1867524142"/>
                  </a:ext>
                </a:extLst>
              </a:tr>
              <a:tr h="370840">
                <a:tc vMerge="1">
                  <a:txBody>
                    <a:bodyPr/>
                    <a:lstStyle/>
                    <a:p>
                      <a:endParaRPr lang="en-US" dirty="0"/>
                    </a:p>
                  </a:txBody>
                  <a:tcPr/>
                </a:tc>
                <a:tc>
                  <a:txBody>
                    <a:bodyPr/>
                    <a:lstStyle/>
                    <a:p>
                      <a:r>
                        <a:rPr lang="en-US" sz="2000" dirty="0"/>
                        <a:t>Business formality and ownership interest </a:t>
                      </a:r>
                    </a:p>
                  </a:txBody>
                  <a:tcPr>
                    <a:solidFill>
                      <a:schemeClr val="accent4">
                        <a:lumMod val="40000"/>
                        <a:lumOff val="60000"/>
                      </a:schemeClr>
                    </a:solidFill>
                  </a:tcPr>
                </a:tc>
                <a:tc>
                  <a:txBody>
                    <a:bodyPr/>
                    <a:lstStyle/>
                    <a:p>
                      <a:r>
                        <a:rPr lang="en-US" sz="2000" dirty="0"/>
                        <a:t>Household income and purchasing</a:t>
                      </a:r>
                      <a:r>
                        <a:rPr lang="en-US" sz="2000" baseline="0" dirty="0"/>
                        <a:t> power</a:t>
                      </a:r>
                      <a:endParaRPr lang="en-US" sz="2000" dirty="0"/>
                    </a:p>
                  </a:txBody>
                  <a:tcPr>
                    <a:solidFill>
                      <a:schemeClr val="accent4">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Level of automation</a:t>
                      </a:r>
                      <a:r>
                        <a:rPr lang="en-US" sz="2000" baseline="0" dirty="0"/>
                        <a:t> and use of high tech.</a:t>
                      </a:r>
                      <a:endParaRPr lang="en-US" sz="2000" dirty="0"/>
                    </a:p>
                  </a:txBody>
                  <a:tcPr>
                    <a:solidFill>
                      <a:schemeClr val="accent4">
                        <a:lumMod val="40000"/>
                        <a:lumOff val="60000"/>
                      </a:schemeClr>
                    </a:solidFill>
                  </a:tcPr>
                </a:tc>
                <a:extLst>
                  <a:ext uri="{0D108BD9-81ED-4DB2-BD59-A6C34878D82A}">
                    <a16:rowId xmlns:a16="http://schemas.microsoft.com/office/drawing/2014/main" val="2263302056"/>
                  </a:ext>
                </a:extLst>
              </a:tr>
            </a:tbl>
          </a:graphicData>
        </a:graphic>
      </p:graphicFrame>
      <p:sp>
        <p:nvSpPr>
          <p:cNvPr id="2" name="Date Placeholder 1"/>
          <p:cNvSpPr>
            <a:spLocks noGrp="1"/>
          </p:cNvSpPr>
          <p:nvPr>
            <p:ph type="dt" sz="half" idx="10"/>
          </p:nvPr>
        </p:nvSpPr>
        <p:spPr/>
        <p:txBody>
          <a:bodyPr/>
          <a:lstStyle/>
          <a:p>
            <a:fld id="{FACBFE6E-6B6F-4567-BF58-4F8D5FE47120}" type="datetime1">
              <a:rPr lang="en-US" smtClean="0"/>
              <a:t>6/25/2019</a:t>
            </a:fld>
            <a:endParaRPr lang="en-US"/>
          </a:p>
        </p:txBody>
      </p:sp>
      <p:sp>
        <p:nvSpPr>
          <p:cNvPr id="3" name="Slide Number Placeholder 2"/>
          <p:cNvSpPr>
            <a:spLocks noGrp="1"/>
          </p:cNvSpPr>
          <p:nvPr>
            <p:ph type="sldNum" sz="quarter" idx="12"/>
          </p:nvPr>
        </p:nvSpPr>
        <p:spPr/>
        <p:txBody>
          <a:bodyPr/>
          <a:lstStyle/>
          <a:p>
            <a:fld id="{4A8A0A1E-66FA-4218-9DEF-3CB978C3B803}" type="slidenum">
              <a:rPr lang="en-US" smtClean="0"/>
              <a:t>12</a:t>
            </a:fld>
            <a:endParaRPr lang="en-US"/>
          </a:p>
        </p:txBody>
      </p:sp>
    </p:spTree>
    <p:extLst>
      <p:ext uri="{BB962C8B-B14F-4D97-AF65-F5344CB8AC3E}">
        <p14:creationId xmlns:p14="http://schemas.microsoft.com/office/powerpoint/2010/main" val="171172494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17236" y="160393"/>
            <a:ext cx="11148291" cy="5786199"/>
          </a:xfrm>
          <a:prstGeom prst="rect">
            <a:avLst/>
          </a:prstGeom>
        </p:spPr>
        <p:txBody>
          <a:bodyPr wrap="square">
            <a:spAutoFit/>
          </a:bodyPr>
          <a:lstStyle/>
          <a:p>
            <a:r>
              <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rPr>
              <a:t>GATHERING TAXPAYER DATA</a:t>
            </a:r>
          </a:p>
          <a:p>
            <a:pPr algn="just"/>
            <a:r>
              <a:rPr lang="en-US" sz="3200" dirty="0">
                <a:solidFill>
                  <a:srgbClr val="002060"/>
                </a:solidFill>
              </a:rPr>
              <a:t>The first step in building an intelligence framework is gathering, grouping and analyzing data. </a:t>
            </a:r>
          </a:p>
          <a:p>
            <a:pPr algn="just"/>
            <a:endParaRPr lang="en-US" sz="1400" dirty="0">
              <a:solidFill>
                <a:srgbClr val="002060"/>
              </a:solidFill>
            </a:endParaRPr>
          </a:p>
          <a:p>
            <a:pPr algn="just"/>
            <a:r>
              <a:rPr lang="en-US" sz="3200" dirty="0">
                <a:solidFill>
                  <a:srgbClr val="002060"/>
                </a:solidFill>
              </a:rPr>
              <a:t>The first sources of data are those of taxpayers, such as:</a:t>
            </a:r>
          </a:p>
          <a:p>
            <a:pPr marL="457200" indent="-457200" algn="just">
              <a:buFont typeface="Wingdings" panose="05000000000000000000" pitchFamily="2" charset="2"/>
              <a:buChar char="q"/>
            </a:pPr>
            <a:r>
              <a:rPr lang="en-US" sz="3200" dirty="0">
                <a:solidFill>
                  <a:srgbClr val="002060"/>
                </a:solidFill>
              </a:rPr>
              <a:t>Business registration;</a:t>
            </a:r>
          </a:p>
          <a:p>
            <a:pPr marL="457200" indent="-457200" algn="just">
              <a:buFont typeface="Wingdings" panose="05000000000000000000" pitchFamily="2" charset="2"/>
              <a:buChar char="q"/>
            </a:pPr>
            <a:r>
              <a:rPr lang="en-US" sz="3200" dirty="0">
                <a:solidFill>
                  <a:srgbClr val="002060"/>
                </a:solidFill>
              </a:rPr>
              <a:t>Beneficial owners;</a:t>
            </a:r>
          </a:p>
          <a:p>
            <a:pPr marL="457200" indent="-457200" algn="just">
              <a:buFont typeface="Wingdings" panose="05000000000000000000" pitchFamily="2" charset="2"/>
              <a:buChar char="q"/>
            </a:pPr>
            <a:r>
              <a:rPr lang="en-US" sz="3200" dirty="0">
                <a:solidFill>
                  <a:srgbClr val="002060"/>
                </a:solidFill>
              </a:rPr>
              <a:t>Tax registration;</a:t>
            </a:r>
          </a:p>
          <a:p>
            <a:pPr marL="457200" indent="-457200" algn="just">
              <a:buFont typeface="Wingdings" panose="05000000000000000000" pitchFamily="2" charset="2"/>
              <a:buChar char="q"/>
            </a:pPr>
            <a:r>
              <a:rPr lang="en-US" sz="3200" dirty="0">
                <a:solidFill>
                  <a:srgbClr val="002060"/>
                </a:solidFill>
              </a:rPr>
              <a:t>Property registration, if any;</a:t>
            </a:r>
          </a:p>
          <a:p>
            <a:pPr marL="457200" indent="-457200" algn="just">
              <a:buFont typeface="Wingdings" panose="05000000000000000000" pitchFamily="2" charset="2"/>
              <a:buChar char="q"/>
            </a:pPr>
            <a:r>
              <a:rPr lang="en-US" sz="3200" dirty="0">
                <a:solidFill>
                  <a:srgbClr val="002060"/>
                </a:solidFill>
              </a:rPr>
              <a:t>Tax return records;</a:t>
            </a:r>
          </a:p>
          <a:p>
            <a:pPr marL="457200" indent="-457200" algn="just">
              <a:buFont typeface="Wingdings" panose="05000000000000000000" pitchFamily="2" charset="2"/>
              <a:buChar char="q"/>
            </a:pPr>
            <a:r>
              <a:rPr lang="en-US" sz="3200" dirty="0">
                <a:solidFill>
                  <a:srgbClr val="002060"/>
                </a:solidFill>
              </a:rPr>
              <a:t>Financial statements;</a:t>
            </a:r>
          </a:p>
          <a:p>
            <a:pPr marL="457200" indent="-457200" algn="just">
              <a:buFont typeface="Wingdings" panose="05000000000000000000" pitchFamily="2" charset="2"/>
              <a:buChar char="q"/>
            </a:pPr>
            <a:r>
              <a:rPr lang="en-US" sz="3200" dirty="0">
                <a:solidFill>
                  <a:srgbClr val="002060"/>
                </a:solidFill>
              </a:rPr>
              <a:t>Court records, if any;</a:t>
            </a:r>
          </a:p>
        </p:txBody>
      </p:sp>
      <p:sp>
        <p:nvSpPr>
          <p:cNvPr id="2" name="Date Placeholder 1"/>
          <p:cNvSpPr>
            <a:spLocks noGrp="1"/>
          </p:cNvSpPr>
          <p:nvPr>
            <p:ph type="dt" sz="half" idx="10"/>
          </p:nvPr>
        </p:nvSpPr>
        <p:spPr/>
        <p:txBody>
          <a:bodyPr/>
          <a:lstStyle/>
          <a:p>
            <a:fld id="{3A1DA0BD-EAD9-4B26-A866-CA8988C3B39B}" type="datetime1">
              <a:rPr lang="en-US" smtClean="0"/>
              <a:t>6/25/2019</a:t>
            </a:fld>
            <a:endParaRPr lang="en-US"/>
          </a:p>
        </p:txBody>
      </p:sp>
      <p:sp>
        <p:nvSpPr>
          <p:cNvPr id="3" name="Slide Number Placeholder 2"/>
          <p:cNvSpPr>
            <a:spLocks noGrp="1"/>
          </p:cNvSpPr>
          <p:nvPr>
            <p:ph type="sldNum" sz="quarter" idx="12"/>
          </p:nvPr>
        </p:nvSpPr>
        <p:spPr/>
        <p:txBody>
          <a:bodyPr/>
          <a:lstStyle/>
          <a:p>
            <a:fld id="{4A8A0A1E-66FA-4218-9DEF-3CB978C3B803}" type="slidenum">
              <a:rPr lang="en-US" smtClean="0"/>
              <a:t>13</a:t>
            </a:fld>
            <a:endParaRPr lang="en-US"/>
          </a:p>
        </p:txBody>
      </p:sp>
    </p:spTree>
    <p:extLst>
      <p:ext uri="{BB962C8B-B14F-4D97-AF65-F5344CB8AC3E}">
        <p14:creationId xmlns:p14="http://schemas.microsoft.com/office/powerpoint/2010/main" val="274994187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17236" y="160393"/>
            <a:ext cx="11148291" cy="5570756"/>
          </a:xfrm>
          <a:prstGeom prst="rect">
            <a:avLst/>
          </a:prstGeom>
        </p:spPr>
        <p:txBody>
          <a:bodyPr wrap="square">
            <a:spAutoFit/>
          </a:bodyPr>
          <a:lstStyle/>
          <a:p>
            <a:r>
              <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rPr>
              <a:t>GATHERING TAXPAYER DATA</a:t>
            </a:r>
          </a:p>
          <a:p>
            <a:pPr marL="457200" indent="-457200" algn="just">
              <a:buFont typeface="Wingdings" panose="05000000000000000000" pitchFamily="2" charset="2"/>
              <a:buChar char="q"/>
            </a:pPr>
            <a:r>
              <a:rPr lang="en-US" sz="3200" dirty="0">
                <a:solidFill>
                  <a:srgbClr val="002060"/>
                </a:solidFill>
              </a:rPr>
              <a:t>Key partners and associates;</a:t>
            </a:r>
          </a:p>
          <a:p>
            <a:pPr marL="457200" indent="-457200" algn="just">
              <a:buFont typeface="Wingdings" panose="05000000000000000000" pitchFamily="2" charset="2"/>
              <a:buChar char="q"/>
            </a:pPr>
            <a:r>
              <a:rPr lang="en-US" sz="3200" dirty="0">
                <a:solidFill>
                  <a:srgbClr val="002060"/>
                </a:solidFill>
              </a:rPr>
              <a:t>Key customers and suppliers;</a:t>
            </a:r>
          </a:p>
          <a:p>
            <a:pPr marL="457200" indent="-457200" algn="just">
              <a:buFont typeface="Wingdings" panose="05000000000000000000" pitchFamily="2" charset="2"/>
              <a:buChar char="q"/>
            </a:pPr>
            <a:r>
              <a:rPr lang="en-US" sz="3200" dirty="0">
                <a:solidFill>
                  <a:srgbClr val="002060"/>
                </a:solidFill>
              </a:rPr>
              <a:t>Registered address, contact number and contact person;</a:t>
            </a:r>
          </a:p>
          <a:p>
            <a:pPr marL="457200" indent="-457200" algn="just">
              <a:buFont typeface="Wingdings" panose="05000000000000000000" pitchFamily="2" charset="2"/>
              <a:buChar char="q"/>
            </a:pPr>
            <a:r>
              <a:rPr lang="en-US" sz="3200" dirty="0">
                <a:solidFill>
                  <a:srgbClr val="002060"/>
                </a:solidFill>
              </a:rPr>
              <a:t>Credit rating and history of compliance with laws and regulations;</a:t>
            </a:r>
          </a:p>
          <a:p>
            <a:pPr marL="457200" indent="-457200" algn="just">
              <a:buFont typeface="Wingdings" panose="05000000000000000000" pitchFamily="2" charset="2"/>
              <a:buChar char="q"/>
            </a:pPr>
            <a:r>
              <a:rPr lang="en-US" sz="3200" dirty="0">
                <a:solidFill>
                  <a:srgbClr val="002060"/>
                </a:solidFill>
              </a:rPr>
              <a:t>Bank records;</a:t>
            </a:r>
          </a:p>
          <a:p>
            <a:pPr marL="457200" indent="-457200" algn="just">
              <a:buFont typeface="Wingdings" panose="05000000000000000000" pitchFamily="2" charset="2"/>
              <a:buChar char="q"/>
            </a:pPr>
            <a:r>
              <a:rPr lang="en-US" sz="3200" dirty="0">
                <a:solidFill>
                  <a:srgbClr val="002060"/>
                </a:solidFill>
              </a:rPr>
              <a:t>Scope of operation;</a:t>
            </a:r>
          </a:p>
          <a:p>
            <a:pPr marL="457200" indent="-457200" algn="just">
              <a:buFont typeface="Wingdings" panose="05000000000000000000" pitchFamily="2" charset="2"/>
              <a:buChar char="q"/>
            </a:pPr>
            <a:r>
              <a:rPr lang="en-US" sz="3200" dirty="0">
                <a:solidFill>
                  <a:srgbClr val="002060"/>
                </a:solidFill>
              </a:rPr>
              <a:t>Major shareholders;</a:t>
            </a:r>
          </a:p>
          <a:p>
            <a:pPr marL="457200" indent="-457200" algn="just">
              <a:buFont typeface="Wingdings" panose="05000000000000000000" pitchFamily="2" charset="2"/>
              <a:buChar char="q"/>
            </a:pPr>
            <a:r>
              <a:rPr lang="en-US" sz="3200" dirty="0">
                <a:solidFill>
                  <a:srgbClr val="002060"/>
                </a:solidFill>
              </a:rPr>
              <a:t>Previous audit results, if any;</a:t>
            </a:r>
          </a:p>
          <a:p>
            <a:pPr marL="457200" indent="-457200" algn="just">
              <a:buFont typeface="Wingdings" panose="05000000000000000000" pitchFamily="2" charset="2"/>
              <a:buChar char="q"/>
            </a:pPr>
            <a:r>
              <a:rPr lang="en-US" sz="3200" dirty="0">
                <a:solidFill>
                  <a:srgbClr val="002060"/>
                </a:solidFill>
              </a:rPr>
              <a:t>Board and executive management composition; etc. </a:t>
            </a:r>
          </a:p>
        </p:txBody>
      </p:sp>
      <p:sp>
        <p:nvSpPr>
          <p:cNvPr id="2" name="Date Placeholder 1"/>
          <p:cNvSpPr>
            <a:spLocks noGrp="1"/>
          </p:cNvSpPr>
          <p:nvPr>
            <p:ph type="dt" sz="half" idx="10"/>
          </p:nvPr>
        </p:nvSpPr>
        <p:spPr/>
        <p:txBody>
          <a:bodyPr/>
          <a:lstStyle/>
          <a:p>
            <a:fld id="{D687FF2F-E391-4400-A868-E9BD729DBA97}" type="datetime1">
              <a:rPr lang="en-US" smtClean="0"/>
              <a:t>6/25/2019</a:t>
            </a:fld>
            <a:endParaRPr lang="en-US"/>
          </a:p>
        </p:txBody>
      </p:sp>
      <p:sp>
        <p:nvSpPr>
          <p:cNvPr id="3" name="Slide Number Placeholder 2"/>
          <p:cNvSpPr>
            <a:spLocks noGrp="1"/>
          </p:cNvSpPr>
          <p:nvPr>
            <p:ph type="sldNum" sz="quarter" idx="12"/>
          </p:nvPr>
        </p:nvSpPr>
        <p:spPr/>
        <p:txBody>
          <a:bodyPr/>
          <a:lstStyle/>
          <a:p>
            <a:fld id="{4A8A0A1E-66FA-4218-9DEF-3CB978C3B803}" type="slidenum">
              <a:rPr lang="en-US" smtClean="0"/>
              <a:t>14</a:t>
            </a:fld>
            <a:endParaRPr lang="en-US"/>
          </a:p>
        </p:txBody>
      </p:sp>
    </p:spTree>
    <p:extLst>
      <p:ext uri="{BB962C8B-B14F-4D97-AF65-F5344CB8AC3E}">
        <p14:creationId xmlns:p14="http://schemas.microsoft.com/office/powerpoint/2010/main" val="351326633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17236" y="160393"/>
            <a:ext cx="11148291" cy="5570756"/>
          </a:xfrm>
          <a:prstGeom prst="rect">
            <a:avLst/>
          </a:prstGeom>
        </p:spPr>
        <p:txBody>
          <a:bodyPr wrap="square">
            <a:spAutoFit/>
          </a:bodyPr>
          <a:lstStyle/>
          <a:p>
            <a:r>
              <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rPr>
              <a:t>GATHERING TAXPAYER DATA</a:t>
            </a:r>
          </a:p>
          <a:p>
            <a:pPr algn="just"/>
            <a:r>
              <a:rPr lang="en-US" sz="3200" dirty="0">
                <a:solidFill>
                  <a:srgbClr val="002060"/>
                </a:solidFill>
              </a:rPr>
              <a:t>Other sources of data include:</a:t>
            </a:r>
          </a:p>
          <a:p>
            <a:pPr marL="457200" indent="-457200" algn="just">
              <a:buFont typeface="Wingdings" panose="05000000000000000000" pitchFamily="2" charset="2"/>
              <a:buChar char="q"/>
            </a:pPr>
            <a:r>
              <a:rPr lang="en-US" sz="3200" dirty="0">
                <a:solidFill>
                  <a:srgbClr val="002060"/>
                </a:solidFill>
              </a:rPr>
              <a:t>Power and utility companies;</a:t>
            </a:r>
          </a:p>
          <a:p>
            <a:pPr marL="457200" indent="-457200" algn="just">
              <a:buFont typeface="Wingdings" panose="05000000000000000000" pitchFamily="2" charset="2"/>
              <a:buChar char="q"/>
            </a:pPr>
            <a:r>
              <a:rPr lang="en-US" sz="3200" dirty="0">
                <a:solidFill>
                  <a:srgbClr val="002060"/>
                </a:solidFill>
              </a:rPr>
              <a:t>Other government departments;</a:t>
            </a:r>
          </a:p>
          <a:p>
            <a:pPr marL="457200" indent="-457200" algn="just">
              <a:buFont typeface="Wingdings" panose="05000000000000000000" pitchFamily="2" charset="2"/>
              <a:buChar char="q"/>
            </a:pPr>
            <a:r>
              <a:rPr lang="en-US" sz="3200" dirty="0">
                <a:solidFill>
                  <a:srgbClr val="002060"/>
                </a:solidFill>
              </a:rPr>
              <a:t>Company registry;</a:t>
            </a:r>
          </a:p>
          <a:p>
            <a:pPr marL="457200" indent="-457200" algn="just">
              <a:buFont typeface="Wingdings" panose="05000000000000000000" pitchFamily="2" charset="2"/>
              <a:buChar char="q"/>
            </a:pPr>
            <a:r>
              <a:rPr lang="en-US" sz="3200" dirty="0">
                <a:solidFill>
                  <a:srgbClr val="002060"/>
                </a:solidFill>
              </a:rPr>
              <a:t>Law enforcement agencies;</a:t>
            </a:r>
          </a:p>
          <a:p>
            <a:pPr marL="457200" indent="-457200" algn="just">
              <a:buFont typeface="Wingdings" panose="05000000000000000000" pitchFamily="2" charset="2"/>
              <a:buChar char="q"/>
            </a:pPr>
            <a:r>
              <a:rPr lang="en-US" sz="3200" dirty="0">
                <a:solidFill>
                  <a:srgbClr val="002060"/>
                </a:solidFill>
              </a:rPr>
              <a:t>Other revenue authorities;</a:t>
            </a:r>
          </a:p>
          <a:p>
            <a:pPr marL="457200" indent="-457200" algn="just">
              <a:buFont typeface="Wingdings" panose="05000000000000000000" pitchFamily="2" charset="2"/>
              <a:buChar char="q"/>
            </a:pPr>
            <a:r>
              <a:rPr lang="en-US" sz="3200" dirty="0">
                <a:solidFill>
                  <a:srgbClr val="002060"/>
                </a:solidFill>
              </a:rPr>
              <a:t>Foreign governments;</a:t>
            </a:r>
          </a:p>
          <a:p>
            <a:pPr marL="457200" indent="-457200" algn="just">
              <a:buFont typeface="Wingdings" panose="05000000000000000000" pitchFamily="2" charset="2"/>
              <a:buChar char="q"/>
            </a:pPr>
            <a:r>
              <a:rPr lang="en-US" sz="3200" dirty="0">
                <a:solidFill>
                  <a:srgbClr val="002060"/>
                </a:solidFill>
              </a:rPr>
              <a:t>Trade associations;</a:t>
            </a:r>
          </a:p>
          <a:p>
            <a:pPr marL="457200" indent="-457200" algn="just">
              <a:buFont typeface="Wingdings" panose="05000000000000000000" pitchFamily="2" charset="2"/>
              <a:buChar char="q"/>
            </a:pPr>
            <a:r>
              <a:rPr lang="en-US" sz="3200" dirty="0">
                <a:solidFill>
                  <a:srgbClr val="002060"/>
                </a:solidFill>
              </a:rPr>
              <a:t>Import and export statistics;</a:t>
            </a:r>
          </a:p>
          <a:p>
            <a:pPr marL="457200" indent="-457200" algn="just">
              <a:buFont typeface="Wingdings" panose="05000000000000000000" pitchFamily="2" charset="2"/>
              <a:buChar char="q"/>
            </a:pPr>
            <a:r>
              <a:rPr lang="en-US" sz="3200" dirty="0">
                <a:solidFill>
                  <a:srgbClr val="002060"/>
                </a:solidFill>
              </a:rPr>
              <a:t>Industry and market data; etc. </a:t>
            </a:r>
          </a:p>
        </p:txBody>
      </p:sp>
      <p:sp>
        <p:nvSpPr>
          <p:cNvPr id="2" name="Date Placeholder 1"/>
          <p:cNvSpPr>
            <a:spLocks noGrp="1"/>
          </p:cNvSpPr>
          <p:nvPr>
            <p:ph type="dt" sz="half" idx="10"/>
          </p:nvPr>
        </p:nvSpPr>
        <p:spPr/>
        <p:txBody>
          <a:bodyPr/>
          <a:lstStyle/>
          <a:p>
            <a:fld id="{1334D01C-729B-4505-B833-3B74F3643235}" type="datetime1">
              <a:rPr lang="en-US" smtClean="0"/>
              <a:t>6/25/2019</a:t>
            </a:fld>
            <a:endParaRPr lang="en-US"/>
          </a:p>
        </p:txBody>
      </p:sp>
      <p:sp>
        <p:nvSpPr>
          <p:cNvPr id="3" name="Slide Number Placeholder 2"/>
          <p:cNvSpPr>
            <a:spLocks noGrp="1"/>
          </p:cNvSpPr>
          <p:nvPr>
            <p:ph type="sldNum" sz="quarter" idx="12"/>
          </p:nvPr>
        </p:nvSpPr>
        <p:spPr/>
        <p:txBody>
          <a:bodyPr/>
          <a:lstStyle/>
          <a:p>
            <a:fld id="{4A8A0A1E-66FA-4218-9DEF-3CB978C3B803}" type="slidenum">
              <a:rPr lang="en-US" smtClean="0"/>
              <a:t>15</a:t>
            </a:fld>
            <a:endParaRPr lang="en-US"/>
          </a:p>
        </p:txBody>
      </p:sp>
    </p:spTree>
    <p:extLst>
      <p:ext uri="{BB962C8B-B14F-4D97-AF65-F5344CB8AC3E}">
        <p14:creationId xmlns:p14="http://schemas.microsoft.com/office/powerpoint/2010/main" val="294138482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17236" y="160393"/>
            <a:ext cx="11148291" cy="5109091"/>
          </a:xfrm>
          <a:prstGeom prst="rect">
            <a:avLst/>
          </a:prstGeom>
        </p:spPr>
        <p:txBody>
          <a:bodyPr wrap="square">
            <a:spAutoFit/>
          </a:bodyPr>
          <a:lstStyle/>
          <a:p>
            <a:r>
              <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rPr>
              <a:t>DEVELOPING KNOWLEDGE OF TAXPAYER</a:t>
            </a:r>
          </a:p>
          <a:p>
            <a:pPr algn="just"/>
            <a:r>
              <a:rPr lang="en-US" sz="3200" dirty="0">
                <a:solidFill>
                  <a:srgbClr val="002060"/>
                </a:solidFill>
              </a:rPr>
              <a:t>Gathering taxpayers’ data is not sufficient and provides no benefit to tax authorities. </a:t>
            </a:r>
          </a:p>
          <a:p>
            <a:pPr algn="just"/>
            <a:endParaRPr lang="en-US" dirty="0">
              <a:solidFill>
                <a:srgbClr val="002060"/>
              </a:solidFill>
            </a:endParaRPr>
          </a:p>
          <a:p>
            <a:pPr algn="just"/>
            <a:r>
              <a:rPr lang="en-US" sz="3200" dirty="0">
                <a:solidFill>
                  <a:srgbClr val="002060"/>
                </a:solidFill>
              </a:rPr>
              <a:t>The data must be grouped, analyzed and structured in ways that provide discernable patterns that explain current and future compliance behavior. </a:t>
            </a:r>
          </a:p>
          <a:p>
            <a:pPr algn="just"/>
            <a:endParaRPr lang="en-US" sz="1600" dirty="0">
              <a:solidFill>
                <a:srgbClr val="002060"/>
              </a:solidFill>
            </a:endParaRPr>
          </a:p>
          <a:p>
            <a:pPr algn="just"/>
            <a:r>
              <a:rPr lang="en-US" sz="3200" dirty="0">
                <a:solidFill>
                  <a:srgbClr val="002060"/>
                </a:solidFill>
              </a:rPr>
              <a:t>Data must be captured and stored in a format that allows logical manipulations using appropriate data extraction, analysis and matching tools and techniques.  </a:t>
            </a:r>
          </a:p>
        </p:txBody>
      </p:sp>
      <p:sp>
        <p:nvSpPr>
          <p:cNvPr id="2" name="Date Placeholder 1"/>
          <p:cNvSpPr>
            <a:spLocks noGrp="1"/>
          </p:cNvSpPr>
          <p:nvPr>
            <p:ph type="dt" sz="half" idx="10"/>
          </p:nvPr>
        </p:nvSpPr>
        <p:spPr/>
        <p:txBody>
          <a:bodyPr/>
          <a:lstStyle/>
          <a:p>
            <a:fld id="{2553700D-6CF6-466F-94FA-A3A83A8BDCB7}" type="datetime1">
              <a:rPr lang="en-US" smtClean="0"/>
              <a:t>6/25/2019</a:t>
            </a:fld>
            <a:endParaRPr lang="en-US"/>
          </a:p>
        </p:txBody>
      </p:sp>
      <p:sp>
        <p:nvSpPr>
          <p:cNvPr id="3" name="Slide Number Placeholder 2"/>
          <p:cNvSpPr>
            <a:spLocks noGrp="1"/>
          </p:cNvSpPr>
          <p:nvPr>
            <p:ph type="sldNum" sz="quarter" idx="12"/>
          </p:nvPr>
        </p:nvSpPr>
        <p:spPr/>
        <p:txBody>
          <a:bodyPr/>
          <a:lstStyle/>
          <a:p>
            <a:fld id="{4A8A0A1E-66FA-4218-9DEF-3CB978C3B803}" type="slidenum">
              <a:rPr lang="en-US" smtClean="0"/>
              <a:t>16</a:t>
            </a:fld>
            <a:endParaRPr lang="en-US"/>
          </a:p>
        </p:txBody>
      </p:sp>
    </p:spTree>
    <p:extLst>
      <p:ext uri="{BB962C8B-B14F-4D97-AF65-F5344CB8AC3E}">
        <p14:creationId xmlns:p14="http://schemas.microsoft.com/office/powerpoint/2010/main" val="57940927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17236" y="160393"/>
            <a:ext cx="11148291" cy="3908762"/>
          </a:xfrm>
          <a:prstGeom prst="rect">
            <a:avLst/>
          </a:prstGeom>
        </p:spPr>
        <p:txBody>
          <a:bodyPr wrap="square">
            <a:spAutoFit/>
          </a:bodyPr>
          <a:lstStyle/>
          <a:p>
            <a:r>
              <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rPr>
              <a:t>DEVELOPING KNOWLEDGE OF TAXPAYER</a:t>
            </a:r>
          </a:p>
          <a:p>
            <a:pPr algn="just"/>
            <a:r>
              <a:rPr lang="en-US" sz="3200" dirty="0">
                <a:solidFill>
                  <a:srgbClr val="002060"/>
                </a:solidFill>
              </a:rPr>
              <a:t>For example, annual turnover can be compared with industry average, economic data or those of competitors to uncover possible under declaration of turnover. </a:t>
            </a:r>
          </a:p>
          <a:p>
            <a:pPr algn="just"/>
            <a:endParaRPr lang="en-US" sz="1600" dirty="0">
              <a:solidFill>
                <a:srgbClr val="002060"/>
              </a:solidFill>
            </a:endParaRPr>
          </a:p>
          <a:p>
            <a:pPr algn="just"/>
            <a:r>
              <a:rPr lang="en-US" sz="3200" dirty="0">
                <a:solidFill>
                  <a:srgbClr val="002060"/>
                </a:solidFill>
              </a:rPr>
              <a:t>Import records can be matched against cost of sales and compared with industry average to determine whether cost of sales is deliberately overstated.</a:t>
            </a:r>
          </a:p>
        </p:txBody>
      </p:sp>
      <p:sp>
        <p:nvSpPr>
          <p:cNvPr id="2" name="Date Placeholder 1"/>
          <p:cNvSpPr>
            <a:spLocks noGrp="1"/>
          </p:cNvSpPr>
          <p:nvPr>
            <p:ph type="dt" sz="half" idx="10"/>
          </p:nvPr>
        </p:nvSpPr>
        <p:spPr/>
        <p:txBody>
          <a:bodyPr/>
          <a:lstStyle/>
          <a:p>
            <a:fld id="{CB628CCF-7153-42E2-B246-CEF54280AD8B}" type="datetime1">
              <a:rPr lang="en-US" smtClean="0"/>
              <a:t>6/25/2019</a:t>
            </a:fld>
            <a:endParaRPr lang="en-US"/>
          </a:p>
        </p:txBody>
      </p:sp>
      <p:sp>
        <p:nvSpPr>
          <p:cNvPr id="3" name="Slide Number Placeholder 2"/>
          <p:cNvSpPr>
            <a:spLocks noGrp="1"/>
          </p:cNvSpPr>
          <p:nvPr>
            <p:ph type="sldNum" sz="quarter" idx="12"/>
          </p:nvPr>
        </p:nvSpPr>
        <p:spPr/>
        <p:txBody>
          <a:bodyPr/>
          <a:lstStyle/>
          <a:p>
            <a:fld id="{4A8A0A1E-66FA-4218-9DEF-3CB978C3B803}" type="slidenum">
              <a:rPr lang="en-US" smtClean="0"/>
              <a:t>17</a:t>
            </a:fld>
            <a:endParaRPr lang="en-US"/>
          </a:p>
        </p:txBody>
      </p:sp>
    </p:spTree>
    <p:extLst>
      <p:ext uri="{BB962C8B-B14F-4D97-AF65-F5344CB8AC3E}">
        <p14:creationId xmlns:p14="http://schemas.microsoft.com/office/powerpoint/2010/main" val="366049078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17236" y="160393"/>
            <a:ext cx="11148291" cy="4308872"/>
          </a:xfrm>
          <a:prstGeom prst="rect">
            <a:avLst/>
          </a:prstGeom>
        </p:spPr>
        <p:txBody>
          <a:bodyPr wrap="square">
            <a:spAutoFit/>
          </a:bodyPr>
          <a:lstStyle/>
          <a:p>
            <a:r>
              <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rPr>
              <a:t>DEVELOPING KNOWLEDGE OF TAXPAYER</a:t>
            </a:r>
          </a:p>
          <a:p>
            <a:pPr algn="just"/>
            <a:r>
              <a:rPr lang="en-US" sz="3200" dirty="0">
                <a:solidFill>
                  <a:srgbClr val="002060"/>
                </a:solidFill>
              </a:rPr>
              <a:t>Economic data can be compared with cash flow forecast and bank records to determine whether a taxpayer will be able to settle existing tax debts. </a:t>
            </a:r>
          </a:p>
          <a:p>
            <a:pPr algn="just"/>
            <a:endParaRPr lang="en-US" sz="1400" dirty="0">
              <a:solidFill>
                <a:srgbClr val="002060"/>
              </a:solidFill>
            </a:endParaRPr>
          </a:p>
          <a:p>
            <a:pPr algn="just"/>
            <a:r>
              <a:rPr lang="en-US" sz="3200" dirty="0">
                <a:solidFill>
                  <a:srgbClr val="002060"/>
                </a:solidFill>
              </a:rPr>
              <a:t>Data can also be triangulated. For example, matching data from company registry against property registry, financial statements and tax filings may expose possible tax fraud or  money laundering scheme. </a:t>
            </a:r>
          </a:p>
        </p:txBody>
      </p:sp>
      <p:sp>
        <p:nvSpPr>
          <p:cNvPr id="2" name="Date Placeholder 1"/>
          <p:cNvSpPr>
            <a:spLocks noGrp="1"/>
          </p:cNvSpPr>
          <p:nvPr>
            <p:ph type="dt" sz="half" idx="10"/>
          </p:nvPr>
        </p:nvSpPr>
        <p:spPr/>
        <p:txBody>
          <a:bodyPr/>
          <a:lstStyle/>
          <a:p>
            <a:fld id="{C45EC4AA-BC0C-478C-9FD8-AB41A8112EC0}" type="datetime1">
              <a:rPr lang="en-US" smtClean="0"/>
              <a:t>6/25/2019</a:t>
            </a:fld>
            <a:endParaRPr lang="en-US"/>
          </a:p>
        </p:txBody>
      </p:sp>
      <p:sp>
        <p:nvSpPr>
          <p:cNvPr id="3" name="Slide Number Placeholder 2"/>
          <p:cNvSpPr>
            <a:spLocks noGrp="1"/>
          </p:cNvSpPr>
          <p:nvPr>
            <p:ph type="sldNum" sz="quarter" idx="12"/>
          </p:nvPr>
        </p:nvSpPr>
        <p:spPr/>
        <p:txBody>
          <a:bodyPr/>
          <a:lstStyle/>
          <a:p>
            <a:fld id="{4A8A0A1E-66FA-4218-9DEF-3CB978C3B803}" type="slidenum">
              <a:rPr lang="en-US" smtClean="0"/>
              <a:t>18</a:t>
            </a:fld>
            <a:endParaRPr lang="en-US"/>
          </a:p>
        </p:txBody>
      </p:sp>
    </p:spTree>
    <p:extLst>
      <p:ext uri="{BB962C8B-B14F-4D97-AF65-F5344CB8AC3E}">
        <p14:creationId xmlns:p14="http://schemas.microsoft.com/office/powerpoint/2010/main" val="301562952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17236" y="160393"/>
            <a:ext cx="11148291" cy="4939814"/>
          </a:xfrm>
          <a:prstGeom prst="rect">
            <a:avLst/>
          </a:prstGeom>
        </p:spPr>
        <p:txBody>
          <a:bodyPr wrap="square">
            <a:spAutoFit/>
          </a:bodyPr>
          <a:lstStyle/>
          <a:p>
            <a:r>
              <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rPr>
              <a:t>DEVELOPING KNOWLEDGE OF TAXPAYER</a:t>
            </a:r>
          </a:p>
          <a:p>
            <a:pPr algn="just"/>
            <a:r>
              <a:rPr lang="en-US" sz="3200" dirty="0">
                <a:solidFill>
                  <a:srgbClr val="002060"/>
                </a:solidFill>
              </a:rPr>
              <a:t>Accurate, complete and reliable knowledge of taxpayers is indispensable to revenue authorities. </a:t>
            </a:r>
          </a:p>
          <a:p>
            <a:pPr algn="just"/>
            <a:endParaRPr lang="en-US" sz="1200" dirty="0">
              <a:solidFill>
                <a:srgbClr val="002060"/>
              </a:solidFill>
            </a:endParaRPr>
          </a:p>
          <a:p>
            <a:pPr algn="just"/>
            <a:r>
              <a:rPr lang="en-US" sz="3200" dirty="0">
                <a:solidFill>
                  <a:srgbClr val="002060"/>
                </a:solidFill>
              </a:rPr>
              <a:t>Tax administrations need to build and retain knowledge, skills, expertise and competencies which can be translated to such knowledge and intelligence. </a:t>
            </a:r>
          </a:p>
          <a:p>
            <a:pPr algn="just"/>
            <a:endParaRPr lang="en-US" sz="1100" dirty="0">
              <a:solidFill>
                <a:srgbClr val="002060"/>
              </a:solidFill>
            </a:endParaRPr>
          </a:p>
          <a:p>
            <a:pPr algn="just"/>
            <a:r>
              <a:rPr lang="en-US" sz="3200" dirty="0">
                <a:solidFill>
                  <a:srgbClr val="002060"/>
                </a:solidFill>
              </a:rPr>
              <a:t>The use of advanced information technology, data warehouse and data extraction, analysis tools and techniques is equally important for tax administrations. </a:t>
            </a:r>
          </a:p>
        </p:txBody>
      </p:sp>
      <p:sp>
        <p:nvSpPr>
          <p:cNvPr id="2" name="Date Placeholder 1"/>
          <p:cNvSpPr>
            <a:spLocks noGrp="1"/>
          </p:cNvSpPr>
          <p:nvPr>
            <p:ph type="dt" sz="half" idx="10"/>
          </p:nvPr>
        </p:nvSpPr>
        <p:spPr/>
        <p:txBody>
          <a:bodyPr/>
          <a:lstStyle/>
          <a:p>
            <a:fld id="{5350E8A9-A0C8-4EE1-80CA-B5BD871E1BD3}" type="datetime1">
              <a:rPr lang="en-US" smtClean="0"/>
              <a:t>6/25/2019</a:t>
            </a:fld>
            <a:endParaRPr lang="en-US"/>
          </a:p>
        </p:txBody>
      </p:sp>
      <p:sp>
        <p:nvSpPr>
          <p:cNvPr id="3" name="Slide Number Placeholder 2"/>
          <p:cNvSpPr>
            <a:spLocks noGrp="1"/>
          </p:cNvSpPr>
          <p:nvPr>
            <p:ph type="sldNum" sz="quarter" idx="12"/>
          </p:nvPr>
        </p:nvSpPr>
        <p:spPr/>
        <p:txBody>
          <a:bodyPr/>
          <a:lstStyle/>
          <a:p>
            <a:fld id="{4A8A0A1E-66FA-4218-9DEF-3CB978C3B803}" type="slidenum">
              <a:rPr lang="en-US" smtClean="0"/>
              <a:t>19</a:t>
            </a:fld>
            <a:endParaRPr lang="en-US"/>
          </a:p>
        </p:txBody>
      </p:sp>
    </p:spTree>
    <p:extLst>
      <p:ext uri="{BB962C8B-B14F-4D97-AF65-F5344CB8AC3E}">
        <p14:creationId xmlns:p14="http://schemas.microsoft.com/office/powerpoint/2010/main" val="390905937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54882" y="160393"/>
            <a:ext cx="10511101" cy="5078313"/>
          </a:xfrm>
          <a:prstGeom prst="rect">
            <a:avLst/>
          </a:prstGeom>
        </p:spPr>
        <p:txBody>
          <a:bodyPr wrap="square">
            <a:spAutoFit/>
          </a:bodyPr>
          <a:lstStyle/>
          <a:p>
            <a:pPr algn="ctr"/>
            <a:r>
              <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rPr>
              <a:t>OUTLINE</a:t>
            </a:r>
            <a:endParaRPr lang="en-US" sz="4400" b="1"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indent="-571500">
              <a:buFont typeface="Wingdings" panose="05000000000000000000" pitchFamily="2" charset="2"/>
              <a:buChar char="q"/>
            </a:pPr>
            <a:r>
              <a:rPr lang="en-US" sz="3200" b="1" dirty="0">
                <a:solidFill>
                  <a:srgbClr val="002060"/>
                </a:solidFill>
                <a:latin typeface="Verdana" panose="020B0604030504040204" pitchFamily="34" charset="0"/>
                <a:ea typeface="Verdana" panose="020B0604030504040204" pitchFamily="34" charset="0"/>
                <a:cs typeface="Verdana" panose="020B0604030504040204" pitchFamily="34" charset="0"/>
              </a:rPr>
              <a:t>INTRODUCTION</a:t>
            </a:r>
          </a:p>
          <a:p>
            <a:pPr indent="-571500">
              <a:buFont typeface="Wingdings" panose="05000000000000000000" pitchFamily="2" charset="2"/>
              <a:buChar char="q"/>
            </a:pPr>
            <a:r>
              <a:rPr lang="en-US" sz="3200" b="1" dirty="0">
                <a:solidFill>
                  <a:srgbClr val="002060"/>
                </a:solidFill>
                <a:latin typeface="Verdana" panose="020B0604030504040204" pitchFamily="34" charset="0"/>
                <a:ea typeface="Verdana" panose="020B0604030504040204" pitchFamily="34" charset="0"/>
                <a:cs typeface="Verdana" panose="020B0604030504040204" pitchFamily="34" charset="0"/>
              </a:rPr>
              <a:t>AN INTELLIGENCE FRAMEWORK</a:t>
            </a:r>
          </a:p>
          <a:p>
            <a:pPr indent="-571500">
              <a:buFont typeface="Wingdings" panose="05000000000000000000" pitchFamily="2" charset="2"/>
              <a:buChar char="q"/>
            </a:pPr>
            <a:r>
              <a:rPr lang="en-US" sz="3200" b="1" dirty="0">
                <a:solidFill>
                  <a:srgbClr val="002060"/>
                </a:solidFill>
                <a:latin typeface="Verdana" panose="020B0604030504040204" pitchFamily="34" charset="0"/>
                <a:ea typeface="Verdana" panose="020B0604030504040204" pitchFamily="34" charset="0"/>
                <a:cs typeface="Verdana" panose="020B0604030504040204" pitchFamily="34" charset="0"/>
              </a:rPr>
              <a:t>GATHERING TAXPAYERS DATA</a:t>
            </a:r>
          </a:p>
          <a:p>
            <a:pPr indent="-571500">
              <a:buFont typeface="Wingdings" panose="05000000000000000000" pitchFamily="2" charset="2"/>
              <a:buChar char="q"/>
            </a:pPr>
            <a:r>
              <a:rPr lang="en-US" sz="3200" b="1" dirty="0">
                <a:solidFill>
                  <a:srgbClr val="002060"/>
                </a:solidFill>
                <a:latin typeface="Verdana" panose="020B0604030504040204" pitchFamily="34" charset="0"/>
                <a:ea typeface="Verdana" panose="020B0604030504040204" pitchFamily="34" charset="0"/>
                <a:cs typeface="Verdana" panose="020B0604030504040204" pitchFamily="34" charset="0"/>
              </a:rPr>
              <a:t>DEVELOPING TAXPAYER KNOWLEDGE </a:t>
            </a:r>
          </a:p>
          <a:p>
            <a:pPr indent="-571500">
              <a:buFont typeface="Wingdings" panose="05000000000000000000" pitchFamily="2" charset="2"/>
              <a:buChar char="q"/>
            </a:pPr>
            <a:r>
              <a:rPr lang="en-US" sz="3200" b="1" dirty="0">
                <a:solidFill>
                  <a:srgbClr val="002060"/>
                </a:solidFill>
                <a:latin typeface="Verdana" panose="020B0604030504040204" pitchFamily="34" charset="0"/>
                <a:ea typeface="Verdana" panose="020B0604030504040204" pitchFamily="34" charset="0"/>
                <a:cs typeface="Verdana" panose="020B0604030504040204" pitchFamily="34" charset="0"/>
              </a:rPr>
              <a:t>ANALYZING COMPLIANCE BEHAVIOR</a:t>
            </a:r>
          </a:p>
          <a:p>
            <a:pPr indent="-571500">
              <a:buFont typeface="Wingdings" panose="05000000000000000000" pitchFamily="2" charset="2"/>
              <a:buChar char="q"/>
            </a:pPr>
            <a:r>
              <a:rPr lang="en-US" sz="3200" b="1" dirty="0">
                <a:solidFill>
                  <a:srgbClr val="002060"/>
                </a:solidFill>
                <a:latin typeface="Verdana" panose="020B0604030504040204" pitchFamily="34" charset="0"/>
                <a:ea typeface="Verdana" panose="020B0604030504040204" pitchFamily="34" charset="0"/>
                <a:cs typeface="Verdana" panose="020B0604030504040204" pitchFamily="34" charset="0"/>
              </a:rPr>
              <a:t>INFLUENCES ON TAXPAYERS BEHAVIOR</a:t>
            </a:r>
          </a:p>
          <a:p>
            <a:pPr indent="-571500">
              <a:buFont typeface="Wingdings" panose="05000000000000000000" pitchFamily="2" charset="2"/>
              <a:buChar char="q"/>
            </a:pPr>
            <a:r>
              <a:rPr lang="en-US" sz="3200" b="1" dirty="0">
                <a:solidFill>
                  <a:srgbClr val="002060"/>
                </a:solidFill>
                <a:latin typeface="Verdana" panose="020B0604030504040204" pitchFamily="34" charset="0"/>
                <a:ea typeface="Verdana" panose="020B0604030504040204" pitchFamily="34" charset="0"/>
                <a:cs typeface="Verdana" panose="020B0604030504040204" pitchFamily="34" charset="0"/>
              </a:rPr>
              <a:t>DRIVERS OF COMPLIANCE BEHAVIOR</a:t>
            </a:r>
          </a:p>
          <a:p>
            <a:pPr indent="-571500">
              <a:buFont typeface="Wingdings" panose="05000000000000000000" pitchFamily="2" charset="2"/>
              <a:buChar char="q"/>
            </a:pPr>
            <a:r>
              <a:rPr lang="en-US" sz="3200" b="1" dirty="0">
                <a:solidFill>
                  <a:srgbClr val="002060"/>
                </a:solidFill>
                <a:latin typeface="Verdana" panose="020B0604030504040204" pitchFamily="34" charset="0"/>
                <a:ea typeface="Verdana" panose="020B0604030504040204" pitchFamily="34" charset="0"/>
                <a:cs typeface="Verdana" panose="020B0604030504040204" pitchFamily="34" charset="0"/>
              </a:rPr>
              <a:t>CONCLUSION</a:t>
            </a:r>
          </a:p>
          <a:p>
            <a:pPr indent="-571500">
              <a:buFont typeface="Wingdings" panose="05000000000000000000" pitchFamily="2" charset="2"/>
              <a:buChar char="q"/>
            </a:pPr>
            <a:r>
              <a:rPr lang="en-US" sz="3200" b="1" dirty="0">
                <a:solidFill>
                  <a:srgbClr val="002060"/>
                </a:solidFill>
                <a:latin typeface="Verdana" panose="020B0604030504040204" pitchFamily="34" charset="0"/>
                <a:ea typeface="Verdana" panose="020B0604030504040204" pitchFamily="34" charset="0"/>
                <a:cs typeface="Verdana" panose="020B0604030504040204" pitchFamily="34" charset="0"/>
              </a:rPr>
              <a:t>CASE STUDY</a:t>
            </a:r>
          </a:p>
        </p:txBody>
      </p:sp>
      <p:sp>
        <p:nvSpPr>
          <p:cNvPr id="2" name="Date Placeholder 1"/>
          <p:cNvSpPr>
            <a:spLocks noGrp="1"/>
          </p:cNvSpPr>
          <p:nvPr>
            <p:ph type="dt" sz="half" idx="10"/>
          </p:nvPr>
        </p:nvSpPr>
        <p:spPr/>
        <p:txBody>
          <a:bodyPr/>
          <a:lstStyle/>
          <a:p>
            <a:fld id="{1F84D71D-F6D8-45AE-8989-1E801DA22D2D}" type="datetime1">
              <a:rPr lang="en-US" smtClean="0"/>
              <a:t>6/25/2019</a:t>
            </a:fld>
            <a:endParaRPr lang="en-US"/>
          </a:p>
        </p:txBody>
      </p:sp>
      <p:sp>
        <p:nvSpPr>
          <p:cNvPr id="3" name="Slide Number Placeholder 2"/>
          <p:cNvSpPr>
            <a:spLocks noGrp="1"/>
          </p:cNvSpPr>
          <p:nvPr>
            <p:ph type="sldNum" sz="quarter" idx="12"/>
          </p:nvPr>
        </p:nvSpPr>
        <p:spPr/>
        <p:txBody>
          <a:bodyPr/>
          <a:lstStyle/>
          <a:p>
            <a:fld id="{4A8A0A1E-66FA-4218-9DEF-3CB978C3B803}" type="slidenum">
              <a:rPr lang="en-US" smtClean="0"/>
              <a:t>2</a:t>
            </a:fld>
            <a:endParaRPr lang="en-US"/>
          </a:p>
        </p:txBody>
      </p:sp>
    </p:spTree>
    <p:extLst>
      <p:ext uri="{BB962C8B-B14F-4D97-AF65-F5344CB8AC3E}">
        <p14:creationId xmlns:p14="http://schemas.microsoft.com/office/powerpoint/2010/main" val="2783213106"/>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17236" y="160393"/>
            <a:ext cx="11148291" cy="4970591"/>
          </a:xfrm>
          <a:prstGeom prst="rect">
            <a:avLst/>
          </a:prstGeom>
        </p:spPr>
        <p:txBody>
          <a:bodyPr wrap="square">
            <a:spAutoFit/>
          </a:bodyPr>
          <a:lstStyle/>
          <a:p>
            <a:r>
              <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rPr>
              <a:t>ANALYZING COMPLIANCE BEHAVIOR</a:t>
            </a:r>
          </a:p>
          <a:p>
            <a:pPr algn="just"/>
            <a:r>
              <a:rPr lang="en-US" sz="3200" dirty="0">
                <a:solidFill>
                  <a:srgbClr val="002060"/>
                </a:solidFill>
              </a:rPr>
              <a:t>As businesses become more and more complex, it is imperative for revenue authorities to adapt and keep pace with new developments. </a:t>
            </a:r>
          </a:p>
          <a:p>
            <a:pPr algn="just"/>
            <a:endParaRPr lang="en-US" sz="1400" dirty="0">
              <a:solidFill>
                <a:srgbClr val="002060"/>
              </a:solidFill>
            </a:endParaRPr>
          </a:p>
          <a:p>
            <a:pPr algn="just"/>
            <a:r>
              <a:rPr lang="en-US" sz="3200" dirty="0">
                <a:solidFill>
                  <a:srgbClr val="002060"/>
                </a:solidFill>
              </a:rPr>
              <a:t>Understanding taxpayers compliance behavior is not a guesswork. Several indicators of compliance behavior are now supported by robust empirical research. </a:t>
            </a:r>
          </a:p>
          <a:p>
            <a:pPr algn="just"/>
            <a:endParaRPr lang="en-US" sz="1100" dirty="0">
              <a:solidFill>
                <a:srgbClr val="002060"/>
              </a:solidFill>
            </a:endParaRPr>
          </a:p>
          <a:p>
            <a:pPr algn="just"/>
            <a:r>
              <a:rPr lang="en-US" sz="3200" dirty="0">
                <a:solidFill>
                  <a:srgbClr val="002060"/>
                </a:solidFill>
              </a:rPr>
              <a:t>Both economic and non-economic explanations of compliance behavior have predictive force. </a:t>
            </a:r>
          </a:p>
        </p:txBody>
      </p:sp>
      <p:sp>
        <p:nvSpPr>
          <p:cNvPr id="2" name="Date Placeholder 1"/>
          <p:cNvSpPr>
            <a:spLocks noGrp="1"/>
          </p:cNvSpPr>
          <p:nvPr>
            <p:ph type="dt" sz="half" idx="10"/>
          </p:nvPr>
        </p:nvSpPr>
        <p:spPr/>
        <p:txBody>
          <a:bodyPr/>
          <a:lstStyle/>
          <a:p>
            <a:fld id="{45D17955-9839-4FC4-9853-AC968FF676A8}" type="datetime1">
              <a:rPr lang="en-US" smtClean="0"/>
              <a:t>6/25/2019</a:t>
            </a:fld>
            <a:endParaRPr lang="en-US"/>
          </a:p>
        </p:txBody>
      </p:sp>
      <p:sp>
        <p:nvSpPr>
          <p:cNvPr id="3" name="Slide Number Placeholder 2"/>
          <p:cNvSpPr>
            <a:spLocks noGrp="1"/>
          </p:cNvSpPr>
          <p:nvPr>
            <p:ph type="sldNum" sz="quarter" idx="12"/>
          </p:nvPr>
        </p:nvSpPr>
        <p:spPr/>
        <p:txBody>
          <a:bodyPr/>
          <a:lstStyle/>
          <a:p>
            <a:fld id="{4A8A0A1E-66FA-4218-9DEF-3CB978C3B803}" type="slidenum">
              <a:rPr lang="en-US" smtClean="0"/>
              <a:t>20</a:t>
            </a:fld>
            <a:endParaRPr lang="en-US"/>
          </a:p>
        </p:txBody>
      </p:sp>
    </p:spTree>
    <p:extLst>
      <p:ext uri="{BB962C8B-B14F-4D97-AF65-F5344CB8AC3E}">
        <p14:creationId xmlns:p14="http://schemas.microsoft.com/office/powerpoint/2010/main" val="418164754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17236" y="160393"/>
            <a:ext cx="11148291" cy="4493538"/>
          </a:xfrm>
          <a:prstGeom prst="rect">
            <a:avLst/>
          </a:prstGeom>
        </p:spPr>
        <p:txBody>
          <a:bodyPr wrap="square">
            <a:spAutoFit/>
          </a:bodyPr>
          <a:lstStyle/>
          <a:p>
            <a:r>
              <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rPr>
              <a:t>ANALYZING COMPLIANCE BEHAVIOR</a:t>
            </a:r>
          </a:p>
          <a:p>
            <a:pPr algn="just"/>
            <a:r>
              <a:rPr lang="en-US" sz="3200" dirty="0">
                <a:solidFill>
                  <a:srgbClr val="002060"/>
                </a:solidFill>
              </a:rPr>
              <a:t>Taxpayers adopt a range of motivational postures in their response to the demands of revenue authorities. </a:t>
            </a:r>
          </a:p>
          <a:p>
            <a:pPr algn="just"/>
            <a:endParaRPr lang="en-US" sz="1200" dirty="0">
              <a:solidFill>
                <a:srgbClr val="002060"/>
              </a:solidFill>
            </a:endParaRPr>
          </a:p>
          <a:p>
            <a:pPr algn="just"/>
            <a:r>
              <a:rPr lang="en-US" sz="3200" dirty="0">
                <a:solidFill>
                  <a:srgbClr val="002060"/>
                </a:solidFill>
              </a:rPr>
              <a:t>The tax system itself, both law and administration can be a shaper of taxpayers’ compliance behavior.</a:t>
            </a:r>
          </a:p>
          <a:p>
            <a:pPr algn="just"/>
            <a:endParaRPr lang="en-US" sz="1400" dirty="0">
              <a:solidFill>
                <a:srgbClr val="002060"/>
              </a:solidFill>
            </a:endParaRPr>
          </a:p>
          <a:p>
            <a:pPr algn="just"/>
            <a:r>
              <a:rPr lang="en-US" sz="3200" dirty="0">
                <a:solidFill>
                  <a:srgbClr val="002060"/>
                </a:solidFill>
              </a:rPr>
              <a:t>Research has identified two broad approaches to the problem of compliance. The first stems from an economic rationality perspective and has been developed using economic analysis. </a:t>
            </a:r>
          </a:p>
        </p:txBody>
      </p:sp>
      <p:sp>
        <p:nvSpPr>
          <p:cNvPr id="2" name="Date Placeholder 1"/>
          <p:cNvSpPr>
            <a:spLocks noGrp="1"/>
          </p:cNvSpPr>
          <p:nvPr>
            <p:ph type="dt" sz="half" idx="10"/>
          </p:nvPr>
        </p:nvSpPr>
        <p:spPr/>
        <p:txBody>
          <a:bodyPr/>
          <a:lstStyle/>
          <a:p>
            <a:fld id="{35F34A4A-E41E-4615-A61B-2EBDAE999B39}" type="datetime1">
              <a:rPr lang="en-US" smtClean="0"/>
              <a:t>6/25/2019</a:t>
            </a:fld>
            <a:endParaRPr lang="en-US"/>
          </a:p>
        </p:txBody>
      </p:sp>
      <p:sp>
        <p:nvSpPr>
          <p:cNvPr id="3" name="Slide Number Placeholder 2"/>
          <p:cNvSpPr>
            <a:spLocks noGrp="1"/>
          </p:cNvSpPr>
          <p:nvPr>
            <p:ph type="sldNum" sz="quarter" idx="12"/>
          </p:nvPr>
        </p:nvSpPr>
        <p:spPr/>
        <p:txBody>
          <a:bodyPr/>
          <a:lstStyle/>
          <a:p>
            <a:fld id="{4A8A0A1E-66FA-4218-9DEF-3CB978C3B803}" type="slidenum">
              <a:rPr lang="en-US" smtClean="0"/>
              <a:t>21</a:t>
            </a:fld>
            <a:endParaRPr lang="en-US"/>
          </a:p>
        </p:txBody>
      </p:sp>
    </p:spTree>
    <p:extLst>
      <p:ext uri="{BB962C8B-B14F-4D97-AF65-F5344CB8AC3E}">
        <p14:creationId xmlns:p14="http://schemas.microsoft.com/office/powerpoint/2010/main" val="375891015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17236" y="160393"/>
            <a:ext cx="11148291" cy="5740033"/>
          </a:xfrm>
          <a:prstGeom prst="rect">
            <a:avLst/>
          </a:prstGeom>
        </p:spPr>
        <p:txBody>
          <a:bodyPr wrap="square">
            <a:spAutoFit/>
          </a:bodyPr>
          <a:lstStyle/>
          <a:p>
            <a:r>
              <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rPr>
              <a:t>ANALYZING COMPLIANCE BEHAVIOR</a:t>
            </a:r>
          </a:p>
          <a:p>
            <a:pPr algn="just"/>
            <a:r>
              <a:rPr lang="en-US" sz="3200" dirty="0">
                <a:solidFill>
                  <a:srgbClr val="002060"/>
                </a:solidFill>
              </a:rPr>
              <a:t>The second is concerned with wider behavioral issues and draws from concepts in psychology and sociology. </a:t>
            </a:r>
          </a:p>
          <a:p>
            <a:pPr algn="just"/>
            <a:endParaRPr lang="en-US" sz="1100" dirty="0">
              <a:solidFill>
                <a:srgbClr val="002060"/>
              </a:solidFill>
            </a:endParaRPr>
          </a:p>
          <a:p>
            <a:pPr algn="just"/>
            <a:r>
              <a:rPr lang="en-US" sz="3200" dirty="0">
                <a:solidFill>
                  <a:srgbClr val="002060"/>
                </a:solidFill>
              </a:rPr>
              <a:t>Economic factors:</a:t>
            </a:r>
          </a:p>
          <a:p>
            <a:pPr marL="457200" indent="-457200" algn="just">
              <a:buFont typeface="Wingdings" panose="05000000000000000000" pitchFamily="2" charset="2"/>
              <a:buChar char="q"/>
            </a:pPr>
            <a:r>
              <a:rPr lang="en-US" sz="3200" dirty="0">
                <a:solidFill>
                  <a:srgbClr val="002060"/>
                </a:solidFill>
              </a:rPr>
              <a:t>Financial burden – there appears to be a relationship between the amount of tax owed and taxpayers compliance behavior. For instance, if taxpayer has tax liability that can easily be paid, it may be willing to pay. However, if the liability is large, potentially threatening the viability of the business, the owner may avoid paying at all or may try to adjust the data reported so as to incur a smaller, but incorrect, tax liability. </a:t>
            </a:r>
          </a:p>
        </p:txBody>
      </p:sp>
      <p:sp>
        <p:nvSpPr>
          <p:cNvPr id="2" name="Date Placeholder 1"/>
          <p:cNvSpPr>
            <a:spLocks noGrp="1"/>
          </p:cNvSpPr>
          <p:nvPr>
            <p:ph type="dt" sz="half" idx="10"/>
          </p:nvPr>
        </p:nvSpPr>
        <p:spPr/>
        <p:txBody>
          <a:bodyPr/>
          <a:lstStyle/>
          <a:p>
            <a:fld id="{CEE1D3C9-B531-40B9-83E8-F72AC101E255}" type="datetime1">
              <a:rPr lang="en-US" smtClean="0"/>
              <a:t>6/25/2019</a:t>
            </a:fld>
            <a:endParaRPr lang="en-US"/>
          </a:p>
        </p:txBody>
      </p:sp>
      <p:sp>
        <p:nvSpPr>
          <p:cNvPr id="3" name="Slide Number Placeholder 2"/>
          <p:cNvSpPr>
            <a:spLocks noGrp="1"/>
          </p:cNvSpPr>
          <p:nvPr>
            <p:ph type="sldNum" sz="quarter" idx="12"/>
          </p:nvPr>
        </p:nvSpPr>
        <p:spPr/>
        <p:txBody>
          <a:bodyPr/>
          <a:lstStyle/>
          <a:p>
            <a:fld id="{4A8A0A1E-66FA-4218-9DEF-3CB978C3B803}" type="slidenum">
              <a:rPr lang="en-US" smtClean="0"/>
              <a:t>22</a:t>
            </a:fld>
            <a:endParaRPr lang="en-US"/>
          </a:p>
        </p:txBody>
      </p:sp>
    </p:spTree>
    <p:extLst>
      <p:ext uri="{BB962C8B-B14F-4D97-AF65-F5344CB8AC3E}">
        <p14:creationId xmlns:p14="http://schemas.microsoft.com/office/powerpoint/2010/main" val="255362383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17236" y="160393"/>
            <a:ext cx="11148291" cy="5570756"/>
          </a:xfrm>
          <a:prstGeom prst="rect">
            <a:avLst/>
          </a:prstGeom>
        </p:spPr>
        <p:txBody>
          <a:bodyPr wrap="square">
            <a:spAutoFit/>
          </a:bodyPr>
          <a:lstStyle/>
          <a:p>
            <a:r>
              <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rPr>
              <a:t>ANALYZING COMPLIANCE BEHAVIOR</a:t>
            </a:r>
          </a:p>
          <a:p>
            <a:pPr algn="just"/>
            <a:r>
              <a:rPr lang="en-US" sz="3200" dirty="0">
                <a:solidFill>
                  <a:srgbClr val="002060"/>
                </a:solidFill>
              </a:rPr>
              <a:t>Economic factors:</a:t>
            </a:r>
          </a:p>
          <a:p>
            <a:pPr marL="457200" indent="-457200" algn="just">
              <a:buFont typeface="Wingdings" panose="05000000000000000000" pitchFamily="2" charset="2"/>
              <a:buChar char="q"/>
            </a:pPr>
            <a:r>
              <a:rPr lang="en-US" sz="3200" dirty="0">
                <a:solidFill>
                  <a:srgbClr val="002060"/>
                </a:solidFill>
              </a:rPr>
              <a:t>The cost of compliance – taxpayers appear to have a number of common costs of having to comply with their tax obligations over and above the actual amount of tax they pay. These include the time taken to complete requirements, the costs of having to rely on accountants and the indirect costs associated with the complexity of tax legislations. These can include psychological costs such as stress that comes from not being certain that they have met all the tax rules or even knowing what those rules are. </a:t>
            </a:r>
          </a:p>
        </p:txBody>
      </p:sp>
      <p:sp>
        <p:nvSpPr>
          <p:cNvPr id="2" name="Date Placeholder 1"/>
          <p:cNvSpPr>
            <a:spLocks noGrp="1"/>
          </p:cNvSpPr>
          <p:nvPr>
            <p:ph type="dt" sz="half" idx="10"/>
          </p:nvPr>
        </p:nvSpPr>
        <p:spPr/>
        <p:txBody>
          <a:bodyPr/>
          <a:lstStyle/>
          <a:p>
            <a:fld id="{50BDCC09-EF12-4D13-AB5A-0A862A38FD1F}" type="datetime1">
              <a:rPr lang="en-US" smtClean="0"/>
              <a:t>6/25/2019</a:t>
            </a:fld>
            <a:endParaRPr lang="en-US"/>
          </a:p>
        </p:txBody>
      </p:sp>
      <p:sp>
        <p:nvSpPr>
          <p:cNvPr id="3" name="Slide Number Placeholder 2"/>
          <p:cNvSpPr>
            <a:spLocks noGrp="1"/>
          </p:cNvSpPr>
          <p:nvPr>
            <p:ph type="sldNum" sz="quarter" idx="12"/>
          </p:nvPr>
        </p:nvSpPr>
        <p:spPr/>
        <p:txBody>
          <a:bodyPr/>
          <a:lstStyle/>
          <a:p>
            <a:fld id="{4A8A0A1E-66FA-4218-9DEF-3CB978C3B803}" type="slidenum">
              <a:rPr lang="en-US" smtClean="0"/>
              <a:t>23</a:t>
            </a:fld>
            <a:endParaRPr lang="en-US"/>
          </a:p>
        </p:txBody>
      </p:sp>
    </p:spTree>
    <p:extLst>
      <p:ext uri="{BB962C8B-B14F-4D97-AF65-F5344CB8AC3E}">
        <p14:creationId xmlns:p14="http://schemas.microsoft.com/office/powerpoint/2010/main" val="171483764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17236" y="160393"/>
            <a:ext cx="11148291" cy="5078313"/>
          </a:xfrm>
          <a:prstGeom prst="rect">
            <a:avLst/>
          </a:prstGeom>
        </p:spPr>
        <p:txBody>
          <a:bodyPr wrap="square">
            <a:spAutoFit/>
          </a:bodyPr>
          <a:lstStyle/>
          <a:p>
            <a:r>
              <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rPr>
              <a:t>ANALYZING COMPLIANCE BEHAVIOR</a:t>
            </a:r>
          </a:p>
          <a:p>
            <a:pPr algn="just"/>
            <a:r>
              <a:rPr lang="en-US" sz="3200" dirty="0">
                <a:solidFill>
                  <a:srgbClr val="002060"/>
                </a:solidFill>
              </a:rPr>
              <a:t>Economic factors:</a:t>
            </a:r>
          </a:p>
          <a:p>
            <a:pPr marL="457200" indent="-457200" algn="just">
              <a:buFont typeface="Wingdings" panose="05000000000000000000" pitchFamily="2" charset="2"/>
              <a:buChar char="q"/>
            </a:pPr>
            <a:r>
              <a:rPr lang="en-US" sz="3200" dirty="0">
                <a:solidFill>
                  <a:srgbClr val="002060"/>
                </a:solidFill>
              </a:rPr>
              <a:t>Disincentives – investigations into the impact of deterrents, such as financial penalties and threats of prosecutions, suggest that they may have a time limited effect on compliance behavior of taxpayers. However, those who are compliant want those who are non-compliant to be punished. If the revenue authority does not deter non-compliant taxpayers with heavy penalties and prosecutions, those who are complaint will have disincentives to comply. </a:t>
            </a:r>
          </a:p>
        </p:txBody>
      </p:sp>
      <p:sp>
        <p:nvSpPr>
          <p:cNvPr id="2" name="Date Placeholder 1"/>
          <p:cNvSpPr>
            <a:spLocks noGrp="1"/>
          </p:cNvSpPr>
          <p:nvPr>
            <p:ph type="dt" sz="half" idx="10"/>
          </p:nvPr>
        </p:nvSpPr>
        <p:spPr/>
        <p:txBody>
          <a:bodyPr/>
          <a:lstStyle/>
          <a:p>
            <a:fld id="{A80B2E14-4EC1-427A-A517-96382149B454}" type="datetime1">
              <a:rPr lang="en-US" smtClean="0"/>
              <a:t>6/25/2019</a:t>
            </a:fld>
            <a:endParaRPr lang="en-US"/>
          </a:p>
        </p:txBody>
      </p:sp>
      <p:sp>
        <p:nvSpPr>
          <p:cNvPr id="3" name="Slide Number Placeholder 2"/>
          <p:cNvSpPr>
            <a:spLocks noGrp="1"/>
          </p:cNvSpPr>
          <p:nvPr>
            <p:ph type="sldNum" sz="quarter" idx="12"/>
          </p:nvPr>
        </p:nvSpPr>
        <p:spPr/>
        <p:txBody>
          <a:bodyPr/>
          <a:lstStyle/>
          <a:p>
            <a:fld id="{4A8A0A1E-66FA-4218-9DEF-3CB978C3B803}" type="slidenum">
              <a:rPr lang="en-US" smtClean="0"/>
              <a:t>24</a:t>
            </a:fld>
            <a:endParaRPr lang="en-US"/>
          </a:p>
        </p:txBody>
      </p:sp>
    </p:spTree>
    <p:extLst>
      <p:ext uri="{BB962C8B-B14F-4D97-AF65-F5344CB8AC3E}">
        <p14:creationId xmlns:p14="http://schemas.microsoft.com/office/powerpoint/2010/main" val="301345194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17236" y="160393"/>
            <a:ext cx="11148291" cy="4093428"/>
          </a:xfrm>
          <a:prstGeom prst="rect">
            <a:avLst/>
          </a:prstGeom>
        </p:spPr>
        <p:txBody>
          <a:bodyPr wrap="square">
            <a:spAutoFit/>
          </a:bodyPr>
          <a:lstStyle/>
          <a:p>
            <a:r>
              <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rPr>
              <a:t>ANALYZING COMPLIANCE BEHAVIOR</a:t>
            </a:r>
          </a:p>
          <a:p>
            <a:pPr algn="just"/>
            <a:r>
              <a:rPr lang="en-US" sz="3200" dirty="0">
                <a:solidFill>
                  <a:srgbClr val="002060"/>
                </a:solidFill>
              </a:rPr>
              <a:t>Economic factors:</a:t>
            </a:r>
          </a:p>
          <a:p>
            <a:pPr marL="457200" indent="-457200" algn="just">
              <a:buFont typeface="Wingdings" panose="05000000000000000000" pitchFamily="2" charset="2"/>
              <a:buChar char="q"/>
            </a:pPr>
            <a:r>
              <a:rPr lang="en-US" sz="3200" dirty="0">
                <a:solidFill>
                  <a:srgbClr val="002060"/>
                </a:solidFill>
              </a:rPr>
              <a:t>Incentives – giving taxpayers incentives for compliance may have a positive effect on compliance behavior by becoming more compliant. For example, giving a taxpayer an extended tax clearance certificate or special recognition at a national event may induce both compliant and non-compliant taxpayers to comply.  </a:t>
            </a:r>
          </a:p>
        </p:txBody>
      </p:sp>
      <p:sp>
        <p:nvSpPr>
          <p:cNvPr id="2" name="Date Placeholder 1"/>
          <p:cNvSpPr>
            <a:spLocks noGrp="1"/>
          </p:cNvSpPr>
          <p:nvPr>
            <p:ph type="dt" sz="half" idx="10"/>
          </p:nvPr>
        </p:nvSpPr>
        <p:spPr/>
        <p:txBody>
          <a:bodyPr/>
          <a:lstStyle/>
          <a:p>
            <a:fld id="{2D87DE99-BE64-4C86-9349-87FD86348C7E}" type="datetime1">
              <a:rPr lang="en-US" smtClean="0"/>
              <a:t>6/25/2019</a:t>
            </a:fld>
            <a:endParaRPr lang="en-US"/>
          </a:p>
        </p:txBody>
      </p:sp>
      <p:sp>
        <p:nvSpPr>
          <p:cNvPr id="3" name="Slide Number Placeholder 2"/>
          <p:cNvSpPr>
            <a:spLocks noGrp="1"/>
          </p:cNvSpPr>
          <p:nvPr>
            <p:ph type="sldNum" sz="quarter" idx="12"/>
          </p:nvPr>
        </p:nvSpPr>
        <p:spPr/>
        <p:txBody>
          <a:bodyPr/>
          <a:lstStyle/>
          <a:p>
            <a:fld id="{4A8A0A1E-66FA-4218-9DEF-3CB978C3B803}" type="slidenum">
              <a:rPr lang="en-US" smtClean="0"/>
              <a:t>25</a:t>
            </a:fld>
            <a:endParaRPr lang="en-US"/>
          </a:p>
        </p:txBody>
      </p:sp>
    </p:spTree>
    <p:extLst>
      <p:ext uri="{BB962C8B-B14F-4D97-AF65-F5344CB8AC3E}">
        <p14:creationId xmlns:p14="http://schemas.microsoft.com/office/powerpoint/2010/main" val="218155036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17236" y="160393"/>
            <a:ext cx="11148291" cy="5355312"/>
          </a:xfrm>
          <a:prstGeom prst="rect">
            <a:avLst/>
          </a:prstGeom>
        </p:spPr>
        <p:txBody>
          <a:bodyPr wrap="square">
            <a:spAutoFit/>
          </a:bodyPr>
          <a:lstStyle/>
          <a:p>
            <a:r>
              <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rPr>
              <a:t>ANALYZING COMPLIANCE BEHAVIOR</a:t>
            </a:r>
          </a:p>
          <a:p>
            <a:pPr algn="just"/>
            <a:r>
              <a:rPr lang="en-US" sz="3200" dirty="0">
                <a:solidFill>
                  <a:srgbClr val="002060"/>
                </a:solidFill>
              </a:rPr>
              <a:t>Behavioral factors:</a:t>
            </a:r>
          </a:p>
          <a:p>
            <a:pPr marL="457200" indent="-457200" algn="just">
              <a:buFont typeface="Wingdings" panose="05000000000000000000" pitchFamily="2" charset="2"/>
              <a:buChar char="q"/>
            </a:pPr>
            <a:r>
              <a:rPr lang="en-US" sz="3200" dirty="0">
                <a:solidFill>
                  <a:srgbClr val="002060"/>
                </a:solidFill>
              </a:rPr>
              <a:t>Individual differences – while many taxpayers comply with their tax obligations, some do not. Individual factors influencing behavior include gender, age, education level, moral compass, industry, personality, circumstances and personal assessment of risks.</a:t>
            </a:r>
          </a:p>
          <a:p>
            <a:pPr algn="just"/>
            <a:endParaRPr lang="en-US" sz="1200" dirty="0">
              <a:solidFill>
                <a:srgbClr val="002060"/>
              </a:solidFill>
            </a:endParaRPr>
          </a:p>
          <a:p>
            <a:pPr marL="457200" indent="-457200" algn="just">
              <a:buFont typeface="Wingdings" panose="05000000000000000000" pitchFamily="2" charset="2"/>
              <a:buChar char="q"/>
            </a:pPr>
            <a:r>
              <a:rPr lang="en-US" sz="3200" dirty="0">
                <a:solidFill>
                  <a:srgbClr val="002060"/>
                </a:solidFill>
              </a:rPr>
              <a:t>Perceived inequity – taxpayers who believe that the tax system is unfair or who have person experience of unfair treatment are less likely to comply. </a:t>
            </a:r>
          </a:p>
        </p:txBody>
      </p:sp>
      <p:sp>
        <p:nvSpPr>
          <p:cNvPr id="2" name="Date Placeholder 1"/>
          <p:cNvSpPr>
            <a:spLocks noGrp="1"/>
          </p:cNvSpPr>
          <p:nvPr>
            <p:ph type="dt" sz="half" idx="10"/>
          </p:nvPr>
        </p:nvSpPr>
        <p:spPr/>
        <p:txBody>
          <a:bodyPr/>
          <a:lstStyle/>
          <a:p>
            <a:fld id="{6450D454-D58D-4ED1-8ED3-4F05B854AEE4}" type="datetime1">
              <a:rPr lang="en-US" smtClean="0"/>
              <a:t>6/25/2019</a:t>
            </a:fld>
            <a:endParaRPr lang="en-US"/>
          </a:p>
        </p:txBody>
      </p:sp>
      <p:sp>
        <p:nvSpPr>
          <p:cNvPr id="3" name="Slide Number Placeholder 2"/>
          <p:cNvSpPr>
            <a:spLocks noGrp="1"/>
          </p:cNvSpPr>
          <p:nvPr>
            <p:ph type="sldNum" sz="quarter" idx="12"/>
          </p:nvPr>
        </p:nvSpPr>
        <p:spPr/>
        <p:txBody>
          <a:bodyPr/>
          <a:lstStyle/>
          <a:p>
            <a:fld id="{4A8A0A1E-66FA-4218-9DEF-3CB978C3B803}" type="slidenum">
              <a:rPr lang="en-US" smtClean="0"/>
              <a:t>26</a:t>
            </a:fld>
            <a:endParaRPr lang="en-US"/>
          </a:p>
        </p:txBody>
      </p:sp>
    </p:spTree>
    <p:extLst>
      <p:ext uri="{BB962C8B-B14F-4D97-AF65-F5344CB8AC3E}">
        <p14:creationId xmlns:p14="http://schemas.microsoft.com/office/powerpoint/2010/main" val="317571512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17236" y="160393"/>
            <a:ext cx="11148291" cy="5078313"/>
          </a:xfrm>
          <a:prstGeom prst="rect">
            <a:avLst/>
          </a:prstGeom>
        </p:spPr>
        <p:txBody>
          <a:bodyPr wrap="square">
            <a:spAutoFit/>
          </a:bodyPr>
          <a:lstStyle/>
          <a:p>
            <a:r>
              <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rPr>
              <a:t>ANALYZING COMPLIANCE BEHAVIOR</a:t>
            </a:r>
          </a:p>
          <a:p>
            <a:pPr algn="just"/>
            <a:r>
              <a:rPr lang="en-US" sz="3200" dirty="0">
                <a:solidFill>
                  <a:srgbClr val="002060"/>
                </a:solidFill>
              </a:rPr>
              <a:t>Behavioral factors:</a:t>
            </a:r>
          </a:p>
          <a:p>
            <a:pPr marL="457200" indent="-457200" algn="just">
              <a:buFont typeface="Wingdings" panose="05000000000000000000" pitchFamily="2" charset="2"/>
              <a:buChar char="q"/>
            </a:pPr>
            <a:r>
              <a:rPr lang="en-US" sz="3200" dirty="0">
                <a:solidFill>
                  <a:srgbClr val="002060"/>
                </a:solidFill>
              </a:rPr>
              <a:t>Perception of minimum risk – if a taxpayer has the opportunity not to comply and thinks that there is only a minimum risk of being detected, he or she will take the risk of non-compliance. The presumably accounts for the greater under-reporting of certain types of income. For example, salary and wage income is highly visible to a tax authority because of third party reporting. However, other forms of income may be mush less visible and therefore subject to more creative accounting. </a:t>
            </a:r>
          </a:p>
        </p:txBody>
      </p:sp>
      <p:sp>
        <p:nvSpPr>
          <p:cNvPr id="2" name="Date Placeholder 1"/>
          <p:cNvSpPr>
            <a:spLocks noGrp="1"/>
          </p:cNvSpPr>
          <p:nvPr>
            <p:ph type="dt" sz="half" idx="10"/>
          </p:nvPr>
        </p:nvSpPr>
        <p:spPr/>
        <p:txBody>
          <a:bodyPr/>
          <a:lstStyle/>
          <a:p>
            <a:fld id="{EB84C2E4-E441-4389-9FD3-C9EC7593720C}" type="datetime1">
              <a:rPr lang="en-US" smtClean="0"/>
              <a:t>6/25/2019</a:t>
            </a:fld>
            <a:endParaRPr lang="en-US"/>
          </a:p>
        </p:txBody>
      </p:sp>
      <p:sp>
        <p:nvSpPr>
          <p:cNvPr id="3" name="Slide Number Placeholder 2"/>
          <p:cNvSpPr>
            <a:spLocks noGrp="1"/>
          </p:cNvSpPr>
          <p:nvPr>
            <p:ph type="sldNum" sz="quarter" idx="12"/>
          </p:nvPr>
        </p:nvSpPr>
        <p:spPr/>
        <p:txBody>
          <a:bodyPr/>
          <a:lstStyle/>
          <a:p>
            <a:fld id="{4A8A0A1E-66FA-4218-9DEF-3CB978C3B803}" type="slidenum">
              <a:rPr lang="en-US" smtClean="0"/>
              <a:t>27</a:t>
            </a:fld>
            <a:endParaRPr lang="en-US"/>
          </a:p>
        </p:txBody>
      </p:sp>
    </p:spTree>
    <p:extLst>
      <p:ext uri="{BB962C8B-B14F-4D97-AF65-F5344CB8AC3E}">
        <p14:creationId xmlns:p14="http://schemas.microsoft.com/office/powerpoint/2010/main" val="27422294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17236" y="160393"/>
            <a:ext cx="11148291" cy="4401205"/>
          </a:xfrm>
          <a:prstGeom prst="rect">
            <a:avLst/>
          </a:prstGeom>
        </p:spPr>
        <p:txBody>
          <a:bodyPr wrap="square">
            <a:spAutoFit/>
          </a:bodyPr>
          <a:lstStyle/>
          <a:p>
            <a:r>
              <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rPr>
              <a:t>ANALYZING COMPLIANCE BEHAVIOR</a:t>
            </a:r>
          </a:p>
          <a:p>
            <a:pPr algn="just"/>
            <a:r>
              <a:rPr lang="en-US" sz="3200" dirty="0">
                <a:solidFill>
                  <a:srgbClr val="002060"/>
                </a:solidFill>
              </a:rPr>
              <a:t>Behavioral factors:</a:t>
            </a:r>
          </a:p>
          <a:p>
            <a:pPr marL="457200" indent="-457200" algn="just">
              <a:buFont typeface="Wingdings" panose="05000000000000000000" pitchFamily="2" charset="2"/>
              <a:buChar char="q"/>
            </a:pPr>
            <a:r>
              <a:rPr lang="en-US" sz="3200" dirty="0">
                <a:solidFill>
                  <a:srgbClr val="002060"/>
                </a:solidFill>
              </a:rPr>
              <a:t>Risk taking – some people view tax avoidance as a game to be played and won. They like to test their skills in avoiding their obligations and avoiding being caught.  </a:t>
            </a:r>
          </a:p>
          <a:p>
            <a:pPr algn="just"/>
            <a:endParaRPr lang="en-US" sz="1200" dirty="0">
              <a:solidFill>
                <a:srgbClr val="002060"/>
              </a:solidFill>
            </a:endParaRPr>
          </a:p>
          <a:p>
            <a:pPr algn="just"/>
            <a:r>
              <a:rPr lang="en-US" sz="3200" dirty="0">
                <a:solidFill>
                  <a:srgbClr val="002060"/>
                </a:solidFill>
              </a:rPr>
              <a:t>The perceived fairness of revenue authorities is important in inducing tax compliance.  </a:t>
            </a:r>
          </a:p>
          <a:p>
            <a:pPr algn="just"/>
            <a:endParaRPr lang="en-US" sz="3200" dirty="0">
              <a:solidFill>
                <a:srgbClr val="002060"/>
              </a:solidFill>
            </a:endParaRPr>
          </a:p>
        </p:txBody>
      </p:sp>
      <p:sp>
        <p:nvSpPr>
          <p:cNvPr id="2" name="Date Placeholder 1"/>
          <p:cNvSpPr>
            <a:spLocks noGrp="1"/>
          </p:cNvSpPr>
          <p:nvPr>
            <p:ph type="dt" sz="half" idx="10"/>
          </p:nvPr>
        </p:nvSpPr>
        <p:spPr/>
        <p:txBody>
          <a:bodyPr/>
          <a:lstStyle/>
          <a:p>
            <a:fld id="{9709A7AE-AC23-49B1-B9A1-561B6C8AF2C9}" type="datetime1">
              <a:rPr lang="en-US" smtClean="0"/>
              <a:t>6/25/2019</a:t>
            </a:fld>
            <a:endParaRPr lang="en-US"/>
          </a:p>
        </p:txBody>
      </p:sp>
      <p:sp>
        <p:nvSpPr>
          <p:cNvPr id="3" name="Slide Number Placeholder 2"/>
          <p:cNvSpPr>
            <a:spLocks noGrp="1"/>
          </p:cNvSpPr>
          <p:nvPr>
            <p:ph type="sldNum" sz="quarter" idx="12"/>
          </p:nvPr>
        </p:nvSpPr>
        <p:spPr/>
        <p:txBody>
          <a:bodyPr/>
          <a:lstStyle/>
          <a:p>
            <a:fld id="{4A8A0A1E-66FA-4218-9DEF-3CB978C3B803}" type="slidenum">
              <a:rPr lang="en-US" smtClean="0"/>
              <a:t>28</a:t>
            </a:fld>
            <a:endParaRPr lang="en-US"/>
          </a:p>
        </p:txBody>
      </p:sp>
    </p:spTree>
    <p:extLst>
      <p:ext uri="{BB962C8B-B14F-4D97-AF65-F5344CB8AC3E}">
        <p14:creationId xmlns:p14="http://schemas.microsoft.com/office/powerpoint/2010/main" val="170932412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17236" y="160393"/>
            <a:ext cx="11148291" cy="6093976"/>
          </a:xfrm>
          <a:prstGeom prst="rect">
            <a:avLst/>
          </a:prstGeom>
        </p:spPr>
        <p:txBody>
          <a:bodyPr wrap="square">
            <a:spAutoFit/>
          </a:bodyPr>
          <a:lstStyle/>
          <a:p>
            <a:r>
              <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rPr>
              <a:t>INFLUENCES ON TAXPAYERS BEHAVIOR</a:t>
            </a:r>
          </a:p>
          <a:p>
            <a:pPr algn="just"/>
            <a:r>
              <a:rPr lang="en-US" sz="3200" dirty="0">
                <a:solidFill>
                  <a:srgbClr val="002060"/>
                </a:solidFill>
              </a:rPr>
              <a:t>It would be impossible, if not pointless to attempt to list all the different factors that go together to influence the attitudes and behavior of taxpayers. </a:t>
            </a:r>
          </a:p>
          <a:p>
            <a:pPr algn="just"/>
            <a:endParaRPr lang="en-US" dirty="0">
              <a:solidFill>
                <a:srgbClr val="002060"/>
              </a:solidFill>
            </a:endParaRPr>
          </a:p>
          <a:p>
            <a:pPr algn="just"/>
            <a:r>
              <a:rPr lang="en-US" sz="3200" dirty="0">
                <a:solidFill>
                  <a:srgbClr val="002060"/>
                </a:solidFill>
              </a:rPr>
              <a:t>What we can do is provide a model for thinking about those factors, a model that will allow us to categorize the factors in a consistent manner and form to aid our understanding of taxpayers’ compliance behavior. </a:t>
            </a:r>
          </a:p>
          <a:p>
            <a:pPr algn="just"/>
            <a:endParaRPr lang="en-US" sz="1400" dirty="0">
              <a:solidFill>
                <a:srgbClr val="002060"/>
              </a:solidFill>
            </a:endParaRPr>
          </a:p>
          <a:p>
            <a:pPr algn="just"/>
            <a:r>
              <a:rPr lang="en-US" sz="3200" dirty="0">
                <a:solidFill>
                  <a:srgbClr val="002060"/>
                </a:solidFill>
              </a:rPr>
              <a:t>This model is very useful for tax administrations to apply in their  setting to understand why taxpayers behave the way they do and for effective and efficient treatment strategies. </a:t>
            </a:r>
          </a:p>
        </p:txBody>
      </p:sp>
      <p:sp>
        <p:nvSpPr>
          <p:cNvPr id="2" name="Date Placeholder 1"/>
          <p:cNvSpPr>
            <a:spLocks noGrp="1"/>
          </p:cNvSpPr>
          <p:nvPr>
            <p:ph type="dt" sz="half" idx="10"/>
          </p:nvPr>
        </p:nvSpPr>
        <p:spPr/>
        <p:txBody>
          <a:bodyPr/>
          <a:lstStyle/>
          <a:p>
            <a:fld id="{7412AD66-F6AB-4EC4-8453-D69AE291205E}" type="datetime1">
              <a:rPr lang="en-US" smtClean="0"/>
              <a:t>6/25/2019</a:t>
            </a:fld>
            <a:endParaRPr lang="en-US"/>
          </a:p>
        </p:txBody>
      </p:sp>
      <p:sp>
        <p:nvSpPr>
          <p:cNvPr id="3" name="Slide Number Placeholder 2"/>
          <p:cNvSpPr>
            <a:spLocks noGrp="1"/>
          </p:cNvSpPr>
          <p:nvPr>
            <p:ph type="sldNum" sz="quarter" idx="12"/>
          </p:nvPr>
        </p:nvSpPr>
        <p:spPr/>
        <p:txBody>
          <a:bodyPr/>
          <a:lstStyle/>
          <a:p>
            <a:fld id="{4A8A0A1E-66FA-4218-9DEF-3CB978C3B803}" type="slidenum">
              <a:rPr lang="en-US" smtClean="0"/>
              <a:t>29</a:t>
            </a:fld>
            <a:endParaRPr lang="en-US"/>
          </a:p>
        </p:txBody>
      </p:sp>
    </p:spTree>
    <p:extLst>
      <p:ext uri="{BB962C8B-B14F-4D97-AF65-F5344CB8AC3E}">
        <p14:creationId xmlns:p14="http://schemas.microsoft.com/office/powerpoint/2010/main" val="295046631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17236" y="160393"/>
            <a:ext cx="11148291" cy="5570756"/>
          </a:xfrm>
          <a:prstGeom prst="rect">
            <a:avLst/>
          </a:prstGeom>
        </p:spPr>
        <p:txBody>
          <a:bodyPr wrap="square">
            <a:spAutoFit/>
          </a:bodyPr>
          <a:lstStyle/>
          <a:p>
            <a:r>
              <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rPr>
              <a:t>INTRODUCTION</a:t>
            </a:r>
          </a:p>
          <a:p>
            <a:pPr algn="just"/>
            <a:r>
              <a:rPr lang="en-US" sz="3200" dirty="0">
                <a:solidFill>
                  <a:srgbClr val="002060"/>
                </a:solidFill>
              </a:rPr>
              <a:t>Imagine a friend of yours has given you a direction to his house after you have been out of the country for several years, especially in a city like, hum, Lagos. </a:t>
            </a:r>
          </a:p>
          <a:p>
            <a:pPr algn="just"/>
            <a:endParaRPr lang="en-US" sz="1200" dirty="0">
              <a:solidFill>
                <a:srgbClr val="002060"/>
              </a:solidFill>
            </a:endParaRPr>
          </a:p>
          <a:p>
            <a:pPr algn="just"/>
            <a:r>
              <a:rPr lang="en-US" sz="3200" dirty="0">
                <a:solidFill>
                  <a:srgbClr val="002060"/>
                </a:solidFill>
              </a:rPr>
              <a:t>When you pass the freeway, drive to the right and go  straight. Look for the bamboo club and take the other lane on the left and then go until you pass the hand-pump. There are some houses in the area. Ask for me in the second apartment. If you don’t see me, please call me on 07778-7590-2230.</a:t>
            </a:r>
          </a:p>
          <a:p>
            <a:pPr algn="just"/>
            <a:endParaRPr lang="en-US" sz="1400" dirty="0">
              <a:solidFill>
                <a:srgbClr val="002060"/>
              </a:solidFill>
            </a:endParaRPr>
          </a:p>
          <a:p>
            <a:pPr algn="just"/>
            <a:r>
              <a:rPr lang="en-US" sz="3200" dirty="0">
                <a:solidFill>
                  <a:srgbClr val="002060"/>
                </a:solidFill>
              </a:rPr>
              <a:t>I think it is better you call your friend now!</a:t>
            </a:r>
          </a:p>
        </p:txBody>
      </p:sp>
      <p:sp>
        <p:nvSpPr>
          <p:cNvPr id="2" name="Date Placeholder 1"/>
          <p:cNvSpPr>
            <a:spLocks noGrp="1"/>
          </p:cNvSpPr>
          <p:nvPr>
            <p:ph type="dt" sz="half" idx="10"/>
          </p:nvPr>
        </p:nvSpPr>
        <p:spPr/>
        <p:txBody>
          <a:bodyPr/>
          <a:lstStyle/>
          <a:p>
            <a:fld id="{A2F5AB77-6FAC-47E1-AD77-9F4F456BE1F3}" type="datetime1">
              <a:rPr lang="en-US" smtClean="0"/>
              <a:t>6/25/2019</a:t>
            </a:fld>
            <a:endParaRPr lang="en-US"/>
          </a:p>
        </p:txBody>
      </p:sp>
      <p:sp>
        <p:nvSpPr>
          <p:cNvPr id="3" name="Slide Number Placeholder 2"/>
          <p:cNvSpPr>
            <a:spLocks noGrp="1"/>
          </p:cNvSpPr>
          <p:nvPr>
            <p:ph type="sldNum" sz="quarter" idx="12"/>
          </p:nvPr>
        </p:nvSpPr>
        <p:spPr/>
        <p:txBody>
          <a:bodyPr/>
          <a:lstStyle/>
          <a:p>
            <a:fld id="{4A8A0A1E-66FA-4218-9DEF-3CB978C3B803}" type="slidenum">
              <a:rPr lang="en-US" smtClean="0"/>
              <a:t>3</a:t>
            </a:fld>
            <a:endParaRPr lang="en-US"/>
          </a:p>
        </p:txBody>
      </p:sp>
    </p:spTree>
    <p:extLst>
      <p:ext uri="{BB962C8B-B14F-4D97-AF65-F5344CB8AC3E}">
        <p14:creationId xmlns:p14="http://schemas.microsoft.com/office/powerpoint/2010/main" val="68565263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17236" y="160393"/>
            <a:ext cx="11148291" cy="4093428"/>
          </a:xfrm>
          <a:prstGeom prst="rect">
            <a:avLst/>
          </a:prstGeom>
        </p:spPr>
        <p:txBody>
          <a:bodyPr wrap="square">
            <a:spAutoFit/>
          </a:bodyPr>
          <a:lstStyle/>
          <a:p>
            <a:r>
              <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rPr>
              <a:t>INFLUENCES ON TAXPAYERS BEHAVIOR</a:t>
            </a:r>
          </a:p>
          <a:p>
            <a:pPr algn="just"/>
            <a:r>
              <a:rPr lang="en-US" sz="3200" dirty="0">
                <a:solidFill>
                  <a:srgbClr val="002060"/>
                </a:solidFill>
              </a:rPr>
              <a:t>There are five general categories under which the factors can be grouped:</a:t>
            </a:r>
          </a:p>
          <a:p>
            <a:pPr marL="457200" indent="-457200" algn="just">
              <a:buFont typeface="Wingdings" panose="05000000000000000000" pitchFamily="2" charset="2"/>
              <a:buChar char="q"/>
            </a:pPr>
            <a:r>
              <a:rPr lang="en-US" sz="3200" dirty="0">
                <a:solidFill>
                  <a:srgbClr val="002060"/>
                </a:solidFill>
              </a:rPr>
              <a:t>Business profile;</a:t>
            </a:r>
          </a:p>
          <a:p>
            <a:pPr marL="457200" indent="-457200" algn="just">
              <a:buFont typeface="Wingdings" panose="05000000000000000000" pitchFamily="2" charset="2"/>
              <a:buChar char="q"/>
            </a:pPr>
            <a:r>
              <a:rPr lang="en-US" sz="3200" dirty="0">
                <a:solidFill>
                  <a:srgbClr val="002060"/>
                </a:solidFill>
              </a:rPr>
              <a:t>Industry profile;</a:t>
            </a:r>
          </a:p>
          <a:p>
            <a:pPr marL="457200" indent="-457200" algn="just">
              <a:buFont typeface="Wingdings" panose="05000000000000000000" pitchFamily="2" charset="2"/>
              <a:buChar char="q"/>
            </a:pPr>
            <a:r>
              <a:rPr lang="en-US" sz="3200" dirty="0">
                <a:solidFill>
                  <a:srgbClr val="002060"/>
                </a:solidFill>
              </a:rPr>
              <a:t>Sociological factors;</a:t>
            </a:r>
          </a:p>
          <a:p>
            <a:pPr marL="457200" indent="-457200" algn="just">
              <a:buFont typeface="Wingdings" panose="05000000000000000000" pitchFamily="2" charset="2"/>
              <a:buChar char="q"/>
            </a:pPr>
            <a:r>
              <a:rPr lang="en-US" sz="3200" dirty="0">
                <a:solidFill>
                  <a:srgbClr val="002060"/>
                </a:solidFill>
              </a:rPr>
              <a:t>Economic factors; and </a:t>
            </a:r>
          </a:p>
          <a:p>
            <a:pPr marL="457200" indent="-457200" algn="just">
              <a:buFont typeface="Wingdings" panose="05000000000000000000" pitchFamily="2" charset="2"/>
              <a:buChar char="q"/>
            </a:pPr>
            <a:r>
              <a:rPr lang="en-US" sz="3200" dirty="0">
                <a:solidFill>
                  <a:srgbClr val="002060"/>
                </a:solidFill>
              </a:rPr>
              <a:t>Psychological factors.  </a:t>
            </a:r>
          </a:p>
        </p:txBody>
      </p:sp>
      <p:sp>
        <p:nvSpPr>
          <p:cNvPr id="2" name="Date Placeholder 1"/>
          <p:cNvSpPr>
            <a:spLocks noGrp="1"/>
          </p:cNvSpPr>
          <p:nvPr>
            <p:ph type="dt" sz="half" idx="10"/>
          </p:nvPr>
        </p:nvSpPr>
        <p:spPr/>
        <p:txBody>
          <a:bodyPr/>
          <a:lstStyle/>
          <a:p>
            <a:fld id="{F81BE32A-C67F-4970-AF1B-3CF4362857D8}" type="datetime1">
              <a:rPr lang="en-US" smtClean="0"/>
              <a:t>6/25/2019</a:t>
            </a:fld>
            <a:endParaRPr lang="en-US"/>
          </a:p>
        </p:txBody>
      </p:sp>
      <p:sp>
        <p:nvSpPr>
          <p:cNvPr id="3" name="Slide Number Placeholder 2"/>
          <p:cNvSpPr>
            <a:spLocks noGrp="1"/>
          </p:cNvSpPr>
          <p:nvPr>
            <p:ph type="sldNum" sz="quarter" idx="12"/>
          </p:nvPr>
        </p:nvSpPr>
        <p:spPr/>
        <p:txBody>
          <a:bodyPr/>
          <a:lstStyle/>
          <a:p>
            <a:fld id="{4A8A0A1E-66FA-4218-9DEF-3CB978C3B803}" type="slidenum">
              <a:rPr lang="en-US" smtClean="0"/>
              <a:t>30</a:t>
            </a:fld>
            <a:endParaRPr lang="en-US"/>
          </a:p>
        </p:txBody>
      </p:sp>
    </p:spTree>
    <p:extLst>
      <p:ext uri="{BB962C8B-B14F-4D97-AF65-F5344CB8AC3E}">
        <p14:creationId xmlns:p14="http://schemas.microsoft.com/office/powerpoint/2010/main" val="329555614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17236" y="160393"/>
            <a:ext cx="11148291" cy="5078313"/>
          </a:xfrm>
          <a:prstGeom prst="rect">
            <a:avLst/>
          </a:prstGeom>
        </p:spPr>
        <p:txBody>
          <a:bodyPr wrap="square">
            <a:spAutoFit/>
          </a:bodyPr>
          <a:lstStyle/>
          <a:p>
            <a:r>
              <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rPr>
              <a:t>INFLUENCES ON TAXPAYERS BEHAVIOR</a:t>
            </a:r>
          </a:p>
          <a:p>
            <a:pPr algn="just"/>
            <a:r>
              <a:rPr lang="en-US" sz="3200" dirty="0">
                <a:solidFill>
                  <a:srgbClr val="002060"/>
                </a:solidFill>
              </a:rPr>
              <a:t>Business profile:</a:t>
            </a:r>
          </a:p>
          <a:p>
            <a:pPr marL="457200" indent="-457200" algn="just">
              <a:buFont typeface="Wingdings" panose="05000000000000000000" pitchFamily="2" charset="2"/>
              <a:buChar char="q"/>
            </a:pPr>
            <a:r>
              <a:rPr lang="en-US" sz="3200" dirty="0">
                <a:solidFill>
                  <a:srgbClr val="002060"/>
                </a:solidFill>
              </a:rPr>
              <a:t>Structure – sole trader, partnership, company, trust, etc. </a:t>
            </a:r>
          </a:p>
          <a:p>
            <a:pPr marL="457200" indent="-457200" algn="just">
              <a:buFont typeface="Wingdings" panose="05000000000000000000" pitchFamily="2" charset="2"/>
              <a:buChar char="q"/>
            </a:pPr>
            <a:r>
              <a:rPr lang="en-US" sz="3200" dirty="0">
                <a:solidFill>
                  <a:srgbClr val="002060"/>
                </a:solidFill>
              </a:rPr>
              <a:t>Size and age of the business;</a:t>
            </a:r>
          </a:p>
          <a:p>
            <a:pPr marL="457200" indent="-457200" algn="just">
              <a:buFont typeface="Wingdings" panose="05000000000000000000" pitchFamily="2" charset="2"/>
              <a:buChar char="q"/>
            </a:pPr>
            <a:r>
              <a:rPr lang="en-US" sz="3200" dirty="0">
                <a:solidFill>
                  <a:srgbClr val="002060"/>
                </a:solidFill>
              </a:rPr>
              <a:t>The types of activities it carries out;</a:t>
            </a:r>
          </a:p>
          <a:p>
            <a:pPr marL="457200" indent="-457200" algn="just">
              <a:buFont typeface="Wingdings" panose="05000000000000000000" pitchFamily="2" charset="2"/>
              <a:buChar char="q"/>
            </a:pPr>
            <a:r>
              <a:rPr lang="en-US" sz="3200" dirty="0">
                <a:solidFill>
                  <a:srgbClr val="002060"/>
                </a:solidFill>
              </a:rPr>
              <a:t>Focus – local versus international;</a:t>
            </a:r>
          </a:p>
          <a:p>
            <a:pPr marL="457200" indent="-457200" algn="just">
              <a:buFont typeface="Wingdings" panose="05000000000000000000" pitchFamily="2" charset="2"/>
              <a:buChar char="q"/>
            </a:pPr>
            <a:r>
              <a:rPr lang="en-US" sz="3200" dirty="0">
                <a:solidFill>
                  <a:srgbClr val="002060"/>
                </a:solidFill>
              </a:rPr>
              <a:t>Its financial data – capital investment, profitability, liquidity; capital structure, etc.</a:t>
            </a:r>
          </a:p>
          <a:p>
            <a:pPr marL="457200" indent="-457200" algn="just">
              <a:buFont typeface="Wingdings" panose="05000000000000000000" pitchFamily="2" charset="2"/>
              <a:buChar char="q"/>
            </a:pPr>
            <a:r>
              <a:rPr lang="en-US" sz="3200" dirty="0">
                <a:solidFill>
                  <a:srgbClr val="002060"/>
                </a:solidFill>
              </a:rPr>
              <a:t>Key customers and suppliers; </a:t>
            </a:r>
          </a:p>
          <a:p>
            <a:pPr marL="457200" indent="-457200" algn="just">
              <a:buFont typeface="Wingdings" panose="05000000000000000000" pitchFamily="2" charset="2"/>
              <a:buChar char="q"/>
            </a:pPr>
            <a:r>
              <a:rPr lang="en-US" sz="3200" dirty="0">
                <a:solidFill>
                  <a:srgbClr val="002060"/>
                </a:solidFill>
              </a:rPr>
              <a:t>Its business intermediaries; etc.</a:t>
            </a:r>
          </a:p>
        </p:txBody>
      </p:sp>
      <p:sp>
        <p:nvSpPr>
          <p:cNvPr id="2" name="Date Placeholder 1"/>
          <p:cNvSpPr>
            <a:spLocks noGrp="1"/>
          </p:cNvSpPr>
          <p:nvPr>
            <p:ph type="dt" sz="half" idx="10"/>
          </p:nvPr>
        </p:nvSpPr>
        <p:spPr/>
        <p:txBody>
          <a:bodyPr/>
          <a:lstStyle/>
          <a:p>
            <a:fld id="{E9868374-7E05-431E-8C00-DD5851F3BE68}" type="datetime1">
              <a:rPr lang="en-US" smtClean="0"/>
              <a:t>6/25/2019</a:t>
            </a:fld>
            <a:endParaRPr lang="en-US"/>
          </a:p>
        </p:txBody>
      </p:sp>
      <p:sp>
        <p:nvSpPr>
          <p:cNvPr id="3" name="Slide Number Placeholder 2"/>
          <p:cNvSpPr>
            <a:spLocks noGrp="1"/>
          </p:cNvSpPr>
          <p:nvPr>
            <p:ph type="sldNum" sz="quarter" idx="12"/>
          </p:nvPr>
        </p:nvSpPr>
        <p:spPr/>
        <p:txBody>
          <a:bodyPr/>
          <a:lstStyle/>
          <a:p>
            <a:fld id="{4A8A0A1E-66FA-4218-9DEF-3CB978C3B803}" type="slidenum">
              <a:rPr lang="en-US" smtClean="0"/>
              <a:t>31</a:t>
            </a:fld>
            <a:endParaRPr lang="en-US"/>
          </a:p>
        </p:txBody>
      </p:sp>
    </p:spTree>
    <p:extLst>
      <p:ext uri="{BB962C8B-B14F-4D97-AF65-F5344CB8AC3E}">
        <p14:creationId xmlns:p14="http://schemas.microsoft.com/office/powerpoint/2010/main" val="315466573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17236" y="160393"/>
            <a:ext cx="11148291" cy="5570756"/>
          </a:xfrm>
          <a:prstGeom prst="rect">
            <a:avLst/>
          </a:prstGeom>
        </p:spPr>
        <p:txBody>
          <a:bodyPr wrap="square">
            <a:spAutoFit/>
          </a:bodyPr>
          <a:lstStyle/>
          <a:p>
            <a:r>
              <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rPr>
              <a:t>INFLUENCES ON TAXPAYERS BEHAVIOR</a:t>
            </a:r>
          </a:p>
          <a:p>
            <a:pPr algn="just"/>
            <a:r>
              <a:rPr lang="en-US" sz="3200" dirty="0">
                <a:solidFill>
                  <a:srgbClr val="002060"/>
                </a:solidFill>
              </a:rPr>
              <a:t>Industry profile:</a:t>
            </a:r>
          </a:p>
          <a:p>
            <a:pPr marL="457200" indent="-457200" algn="just">
              <a:buFont typeface="Wingdings" panose="05000000000000000000" pitchFamily="2" charset="2"/>
              <a:buChar char="q"/>
            </a:pPr>
            <a:r>
              <a:rPr lang="en-US" sz="3200" dirty="0">
                <a:solidFill>
                  <a:srgbClr val="002060"/>
                </a:solidFill>
              </a:rPr>
              <a:t>The definition and size of industry;</a:t>
            </a:r>
          </a:p>
          <a:p>
            <a:pPr marL="457200" indent="-457200" algn="just">
              <a:buFont typeface="Wingdings" panose="05000000000000000000" pitchFamily="2" charset="2"/>
              <a:buChar char="q"/>
            </a:pPr>
            <a:r>
              <a:rPr lang="en-US" sz="3200" dirty="0">
                <a:solidFill>
                  <a:srgbClr val="002060"/>
                </a:solidFill>
              </a:rPr>
              <a:t>Major participants in the industry;</a:t>
            </a:r>
          </a:p>
          <a:p>
            <a:pPr marL="457200" indent="-457200" algn="just">
              <a:buFont typeface="Wingdings" panose="05000000000000000000" pitchFamily="2" charset="2"/>
              <a:buChar char="q"/>
            </a:pPr>
            <a:r>
              <a:rPr lang="en-US" sz="3200" dirty="0">
                <a:solidFill>
                  <a:srgbClr val="002060"/>
                </a:solidFill>
              </a:rPr>
              <a:t>Profit margins;</a:t>
            </a:r>
          </a:p>
          <a:p>
            <a:pPr marL="457200" indent="-457200" algn="just">
              <a:buFont typeface="Wingdings" panose="05000000000000000000" pitchFamily="2" charset="2"/>
              <a:buChar char="q"/>
            </a:pPr>
            <a:r>
              <a:rPr lang="en-US" sz="3200" dirty="0">
                <a:solidFill>
                  <a:srgbClr val="002060"/>
                </a:solidFill>
              </a:rPr>
              <a:t>Cost structures;</a:t>
            </a:r>
          </a:p>
          <a:p>
            <a:pPr marL="457200" indent="-457200" algn="just">
              <a:buFont typeface="Wingdings" panose="05000000000000000000" pitchFamily="2" charset="2"/>
              <a:buChar char="q"/>
            </a:pPr>
            <a:r>
              <a:rPr lang="en-US" sz="3200" dirty="0">
                <a:solidFill>
                  <a:srgbClr val="002060"/>
                </a:solidFill>
              </a:rPr>
              <a:t>Industry regulations;</a:t>
            </a:r>
          </a:p>
          <a:p>
            <a:pPr marL="457200" indent="-457200" algn="just">
              <a:buFont typeface="Wingdings" panose="05000000000000000000" pitchFamily="2" charset="2"/>
              <a:buChar char="q"/>
            </a:pPr>
            <a:r>
              <a:rPr lang="en-US" sz="3200" dirty="0">
                <a:solidFill>
                  <a:srgbClr val="002060"/>
                </a:solidFill>
              </a:rPr>
              <a:t>Working patterns;</a:t>
            </a:r>
          </a:p>
          <a:p>
            <a:pPr marL="457200" indent="-457200" algn="just">
              <a:buFont typeface="Wingdings" panose="05000000000000000000" pitchFamily="2" charset="2"/>
              <a:buChar char="q"/>
            </a:pPr>
            <a:r>
              <a:rPr lang="en-US" sz="3200" dirty="0">
                <a:solidFill>
                  <a:srgbClr val="002060"/>
                </a:solidFill>
              </a:rPr>
              <a:t>Level of competition;</a:t>
            </a:r>
          </a:p>
          <a:p>
            <a:pPr marL="457200" indent="-457200" algn="just">
              <a:buFont typeface="Wingdings" panose="05000000000000000000" pitchFamily="2" charset="2"/>
              <a:buChar char="q"/>
            </a:pPr>
            <a:r>
              <a:rPr lang="en-US" sz="3200" dirty="0">
                <a:solidFill>
                  <a:srgbClr val="002060"/>
                </a:solidFill>
              </a:rPr>
              <a:t>Seasonal factors;</a:t>
            </a:r>
          </a:p>
          <a:p>
            <a:pPr marL="457200" indent="-457200" algn="just">
              <a:buFont typeface="Wingdings" panose="05000000000000000000" pitchFamily="2" charset="2"/>
              <a:buChar char="q"/>
            </a:pPr>
            <a:r>
              <a:rPr lang="en-US" sz="3200" dirty="0">
                <a:solidFill>
                  <a:srgbClr val="002060"/>
                </a:solidFill>
              </a:rPr>
              <a:t>Technology and infrastructure; etc. </a:t>
            </a:r>
          </a:p>
        </p:txBody>
      </p:sp>
      <p:sp>
        <p:nvSpPr>
          <p:cNvPr id="2" name="Date Placeholder 1"/>
          <p:cNvSpPr>
            <a:spLocks noGrp="1"/>
          </p:cNvSpPr>
          <p:nvPr>
            <p:ph type="dt" sz="half" idx="10"/>
          </p:nvPr>
        </p:nvSpPr>
        <p:spPr/>
        <p:txBody>
          <a:bodyPr/>
          <a:lstStyle/>
          <a:p>
            <a:fld id="{CAD3EA19-E5E6-4B24-8C05-3A49B2A0DEB2}" type="datetime1">
              <a:rPr lang="en-US" smtClean="0"/>
              <a:t>6/25/2019</a:t>
            </a:fld>
            <a:endParaRPr lang="en-US"/>
          </a:p>
        </p:txBody>
      </p:sp>
      <p:sp>
        <p:nvSpPr>
          <p:cNvPr id="3" name="Slide Number Placeholder 2"/>
          <p:cNvSpPr>
            <a:spLocks noGrp="1"/>
          </p:cNvSpPr>
          <p:nvPr>
            <p:ph type="sldNum" sz="quarter" idx="12"/>
          </p:nvPr>
        </p:nvSpPr>
        <p:spPr/>
        <p:txBody>
          <a:bodyPr/>
          <a:lstStyle/>
          <a:p>
            <a:fld id="{4A8A0A1E-66FA-4218-9DEF-3CB978C3B803}" type="slidenum">
              <a:rPr lang="en-US" smtClean="0"/>
              <a:t>32</a:t>
            </a:fld>
            <a:endParaRPr lang="en-US"/>
          </a:p>
        </p:txBody>
      </p:sp>
    </p:spTree>
    <p:extLst>
      <p:ext uri="{BB962C8B-B14F-4D97-AF65-F5344CB8AC3E}">
        <p14:creationId xmlns:p14="http://schemas.microsoft.com/office/powerpoint/2010/main" val="290608665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17236" y="160393"/>
            <a:ext cx="11148291" cy="4093428"/>
          </a:xfrm>
          <a:prstGeom prst="rect">
            <a:avLst/>
          </a:prstGeom>
        </p:spPr>
        <p:txBody>
          <a:bodyPr wrap="square">
            <a:spAutoFit/>
          </a:bodyPr>
          <a:lstStyle/>
          <a:p>
            <a:r>
              <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rPr>
              <a:t>INFLUENCES ON TAXPAYERS BEHAVIOR</a:t>
            </a:r>
          </a:p>
          <a:p>
            <a:pPr algn="just"/>
            <a:r>
              <a:rPr lang="en-US" sz="3200" dirty="0">
                <a:solidFill>
                  <a:srgbClr val="002060"/>
                </a:solidFill>
              </a:rPr>
              <a:t>Sociological factors:</a:t>
            </a:r>
          </a:p>
          <a:p>
            <a:pPr marL="457200" indent="-457200" algn="just">
              <a:buFont typeface="Wingdings" panose="05000000000000000000" pitchFamily="2" charset="2"/>
              <a:buChar char="q"/>
            </a:pPr>
            <a:r>
              <a:rPr lang="en-US" sz="3200" dirty="0">
                <a:solidFill>
                  <a:srgbClr val="002060"/>
                </a:solidFill>
              </a:rPr>
              <a:t>Socio-cultural norms;</a:t>
            </a:r>
          </a:p>
          <a:p>
            <a:pPr marL="457200" indent="-457200" algn="just">
              <a:buFont typeface="Wingdings" panose="05000000000000000000" pitchFamily="2" charset="2"/>
              <a:buChar char="q"/>
            </a:pPr>
            <a:r>
              <a:rPr lang="en-US" sz="3200" dirty="0">
                <a:solidFill>
                  <a:srgbClr val="002060"/>
                </a:solidFill>
              </a:rPr>
              <a:t>Ethic background;</a:t>
            </a:r>
          </a:p>
          <a:p>
            <a:pPr marL="457200" indent="-457200" algn="just">
              <a:buFont typeface="Wingdings" panose="05000000000000000000" pitchFamily="2" charset="2"/>
              <a:buChar char="q"/>
            </a:pPr>
            <a:r>
              <a:rPr lang="en-US" sz="3200" dirty="0">
                <a:solidFill>
                  <a:srgbClr val="002060"/>
                </a:solidFill>
              </a:rPr>
              <a:t>Attitude to government;</a:t>
            </a:r>
          </a:p>
          <a:p>
            <a:pPr marL="457200" indent="-457200" algn="just">
              <a:buFont typeface="Wingdings" panose="05000000000000000000" pitchFamily="2" charset="2"/>
              <a:buChar char="q"/>
            </a:pPr>
            <a:r>
              <a:rPr lang="en-US" sz="3200" dirty="0">
                <a:solidFill>
                  <a:srgbClr val="002060"/>
                </a:solidFill>
              </a:rPr>
              <a:t>Age, gender and level of  experience;</a:t>
            </a:r>
          </a:p>
          <a:p>
            <a:pPr marL="457200" indent="-457200" algn="just">
              <a:buFont typeface="Wingdings" panose="05000000000000000000" pitchFamily="2" charset="2"/>
              <a:buChar char="q"/>
            </a:pPr>
            <a:r>
              <a:rPr lang="en-US" sz="3200" dirty="0">
                <a:solidFill>
                  <a:srgbClr val="002060"/>
                </a:solidFill>
              </a:rPr>
              <a:t>Educational level;</a:t>
            </a:r>
          </a:p>
          <a:p>
            <a:pPr marL="457200" indent="-457200" algn="just">
              <a:buFont typeface="Wingdings" panose="05000000000000000000" pitchFamily="2" charset="2"/>
              <a:buChar char="q"/>
            </a:pPr>
            <a:r>
              <a:rPr lang="en-US" sz="3200" dirty="0">
                <a:solidFill>
                  <a:srgbClr val="002060"/>
                </a:solidFill>
              </a:rPr>
              <a:t>Social group; etc. </a:t>
            </a:r>
          </a:p>
        </p:txBody>
      </p:sp>
      <p:sp>
        <p:nvSpPr>
          <p:cNvPr id="2" name="Date Placeholder 1"/>
          <p:cNvSpPr>
            <a:spLocks noGrp="1"/>
          </p:cNvSpPr>
          <p:nvPr>
            <p:ph type="dt" sz="half" idx="10"/>
          </p:nvPr>
        </p:nvSpPr>
        <p:spPr/>
        <p:txBody>
          <a:bodyPr/>
          <a:lstStyle/>
          <a:p>
            <a:fld id="{02C6B95C-9633-4423-988E-1E78E9751C40}" type="datetime1">
              <a:rPr lang="en-US" smtClean="0"/>
              <a:t>6/25/2019</a:t>
            </a:fld>
            <a:endParaRPr lang="en-US"/>
          </a:p>
        </p:txBody>
      </p:sp>
      <p:sp>
        <p:nvSpPr>
          <p:cNvPr id="3" name="Slide Number Placeholder 2"/>
          <p:cNvSpPr>
            <a:spLocks noGrp="1"/>
          </p:cNvSpPr>
          <p:nvPr>
            <p:ph type="sldNum" sz="quarter" idx="12"/>
          </p:nvPr>
        </p:nvSpPr>
        <p:spPr/>
        <p:txBody>
          <a:bodyPr/>
          <a:lstStyle/>
          <a:p>
            <a:fld id="{4A8A0A1E-66FA-4218-9DEF-3CB978C3B803}" type="slidenum">
              <a:rPr lang="en-US" smtClean="0"/>
              <a:t>33</a:t>
            </a:fld>
            <a:endParaRPr lang="en-US"/>
          </a:p>
        </p:txBody>
      </p:sp>
    </p:spTree>
    <p:extLst>
      <p:ext uri="{BB962C8B-B14F-4D97-AF65-F5344CB8AC3E}">
        <p14:creationId xmlns:p14="http://schemas.microsoft.com/office/powerpoint/2010/main" val="335785076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17236" y="160393"/>
            <a:ext cx="11148291" cy="5078313"/>
          </a:xfrm>
          <a:prstGeom prst="rect">
            <a:avLst/>
          </a:prstGeom>
        </p:spPr>
        <p:txBody>
          <a:bodyPr wrap="square">
            <a:spAutoFit/>
          </a:bodyPr>
          <a:lstStyle/>
          <a:p>
            <a:r>
              <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rPr>
              <a:t>INFLUENCES ON TAXPAYERS BEHAVIOR</a:t>
            </a:r>
          </a:p>
          <a:p>
            <a:pPr algn="just"/>
            <a:r>
              <a:rPr lang="en-US" sz="3200" dirty="0">
                <a:solidFill>
                  <a:srgbClr val="002060"/>
                </a:solidFill>
              </a:rPr>
              <a:t>Economic factors:</a:t>
            </a:r>
          </a:p>
          <a:p>
            <a:pPr marL="457200" indent="-457200" algn="just">
              <a:buFont typeface="Wingdings" panose="05000000000000000000" pitchFamily="2" charset="2"/>
              <a:buChar char="q"/>
            </a:pPr>
            <a:r>
              <a:rPr lang="en-US" sz="3200" dirty="0">
                <a:solidFill>
                  <a:srgbClr val="002060"/>
                </a:solidFill>
              </a:rPr>
              <a:t>Investment;</a:t>
            </a:r>
          </a:p>
          <a:p>
            <a:pPr marL="457200" indent="-457200" algn="just">
              <a:buFont typeface="Wingdings" panose="05000000000000000000" pitchFamily="2" charset="2"/>
              <a:buChar char="q"/>
            </a:pPr>
            <a:r>
              <a:rPr lang="en-US" sz="3200" dirty="0">
                <a:solidFill>
                  <a:srgbClr val="002060"/>
                </a:solidFill>
              </a:rPr>
              <a:t>Health of the economy;</a:t>
            </a:r>
          </a:p>
          <a:p>
            <a:pPr marL="457200" indent="-457200" algn="just">
              <a:buFont typeface="Wingdings" panose="05000000000000000000" pitchFamily="2" charset="2"/>
              <a:buChar char="q"/>
            </a:pPr>
            <a:r>
              <a:rPr lang="en-US" sz="3200" dirty="0">
                <a:solidFill>
                  <a:srgbClr val="002060"/>
                </a:solidFill>
              </a:rPr>
              <a:t>Demographic interest rates;</a:t>
            </a:r>
          </a:p>
          <a:p>
            <a:pPr marL="457200" indent="-457200" algn="just">
              <a:buFont typeface="Wingdings" panose="05000000000000000000" pitchFamily="2" charset="2"/>
              <a:buChar char="q"/>
            </a:pPr>
            <a:r>
              <a:rPr lang="en-US" sz="3200" dirty="0">
                <a:solidFill>
                  <a:srgbClr val="002060"/>
                </a:solidFill>
              </a:rPr>
              <a:t>The tax system;</a:t>
            </a:r>
          </a:p>
          <a:p>
            <a:pPr marL="457200" indent="-457200" algn="just">
              <a:buFont typeface="Wingdings" panose="05000000000000000000" pitchFamily="2" charset="2"/>
              <a:buChar char="q"/>
            </a:pPr>
            <a:r>
              <a:rPr lang="en-US" sz="3200" dirty="0">
                <a:solidFill>
                  <a:srgbClr val="002060"/>
                </a:solidFill>
              </a:rPr>
              <a:t>Government policies;</a:t>
            </a:r>
          </a:p>
          <a:p>
            <a:pPr marL="457200" indent="-457200" algn="just">
              <a:buFont typeface="Wingdings" panose="05000000000000000000" pitchFamily="2" charset="2"/>
              <a:buChar char="q"/>
            </a:pPr>
            <a:r>
              <a:rPr lang="en-US" sz="3200" dirty="0">
                <a:solidFill>
                  <a:srgbClr val="002060"/>
                </a:solidFill>
              </a:rPr>
              <a:t>International influence;</a:t>
            </a:r>
          </a:p>
          <a:p>
            <a:pPr marL="457200" indent="-457200" algn="just">
              <a:buFont typeface="Wingdings" panose="05000000000000000000" pitchFamily="2" charset="2"/>
              <a:buChar char="q"/>
            </a:pPr>
            <a:r>
              <a:rPr lang="en-US" sz="3200" dirty="0">
                <a:solidFill>
                  <a:srgbClr val="002060"/>
                </a:solidFill>
              </a:rPr>
              <a:t>Inflation;</a:t>
            </a:r>
          </a:p>
          <a:p>
            <a:pPr marL="457200" indent="-457200" algn="just">
              <a:buFont typeface="Wingdings" panose="05000000000000000000" pitchFamily="2" charset="2"/>
              <a:buChar char="q"/>
            </a:pPr>
            <a:r>
              <a:rPr lang="en-US" sz="3200" dirty="0">
                <a:solidFill>
                  <a:srgbClr val="002060"/>
                </a:solidFill>
              </a:rPr>
              <a:t>Market conditions; etc. </a:t>
            </a:r>
          </a:p>
        </p:txBody>
      </p:sp>
      <p:sp>
        <p:nvSpPr>
          <p:cNvPr id="2" name="Date Placeholder 1"/>
          <p:cNvSpPr>
            <a:spLocks noGrp="1"/>
          </p:cNvSpPr>
          <p:nvPr>
            <p:ph type="dt" sz="half" idx="10"/>
          </p:nvPr>
        </p:nvSpPr>
        <p:spPr/>
        <p:txBody>
          <a:bodyPr/>
          <a:lstStyle/>
          <a:p>
            <a:fld id="{CD170919-9A2A-41AC-A316-FADC2331C8C4}" type="datetime1">
              <a:rPr lang="en-US" smtClean="0"/>
              <a:t>6/25/2019</a:t>
            </a:fld>
            <a:endParaRPr lang="en-US"/>
          </a:p>
        </p:txBody>
      </p:sp>
      <p:sp>
        <p:nvSpPr>
          <p:cNvPr id="3" name="Slide Number Placeholder 2"/>
          <p:cNvSpPr>
            <a:spLocks noGrp="1"/>
          </p:cNvSpPr>
          <p:nvPr>
            <p:ph type="sldNum" sz="quarter" idx="12"/>
          </p:nvPr>
        </p:nvSpPr>
        <p:spPr/>
        <p:txBody>
          <a:bodyPr/>
          <a:lstStyle/>
          <a:p>
            <a:fld id="{4A8A0A1E-66FA-4218-9DEF-3CB978C3B803}" type="slidenum">
              <a:rPr lang="en-US" smtClean="0"/>
              <a:t>34</a:t>
            </a:fld>
            <a:endParaRPr lang="en-US"/>
          </a:p>
        </p:txBody>
      </p:sp>
    </p:spTree>
    <p:extLst>
      <p:ext uri="{BB962C8B-B14F-4D97-AF65-F5344CB8AC3E}">
        <p14:creationId xmlns:p14="http://schemas.microsoft.com/office/powerpoint/2010/main" val="300001921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17236" y="160393"/>
            <a:ext cx="11148291" cy="4585871"/>
          </a:xfrm>
          <a:prstGeom prst="rect">
            <a:avLst/>
          </a:prstGeom>
        </p:spPr>
        <p:txBody>
          <a:bodyPr wrap="square">
            <a:spAutoFit/>
          </a:bodyPr>
          <a:lstStyle/>
          <a:p>
            <a:r>
              <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rPr>
              <a:t>INFLUENCES ON TAXPAYERS BEHAVIOR</a:t>
            </a:r>
          </a:p>
          <a:p>
            <a:pPr algn="just"/>
            <a:r>
              <a:rPr lang="en-US" sz="3200" dirty="0">
                <a:solidFill>
                  <a:srgbClr val="002060"/>
                </a:solidFill>
              </a:rPr>
              <a:t>Psychological factors:</a:t>
            </a:r>
          </a:p>
          <a:p>
            <a:pPr marL="457200" indent="-457200" algn="just">
              <a:buFont typeface="Wingdings" panose="05000000000000000000" pitchFamily="2" charset="2"/>
              <a:buChar char="q"/>
            </a:pPr>
            <a:r>
              <a:rPr lang="en-US" sz="3200" dirty="0">
                <a:solidFill>
                  <a:srgbClr val="002060"/>
                </a:solidFill>
              </a:rPr>
              <a:t>Greed; </a:t>
            </a:r>
          </a:p>
          <a:p>
            <a:pPr marL="457200" indent="-457200" algn="just">
              <a:buFont typeface="Wingdings" panose="05000000000000000000" pitchFamily="2" charset="2"/>
              <a:buChar char="q"/>
            </a:pPr>
            <a:r>
              <a:rPr lang="en-US" sz="3200" dirty="0">
                <a:solidFill>
                  <a:srgbClr val="002060"/>
                </a:solidFill>
              </a:rPr>
              <a:t>Attitude to risk;</a:t>
            </a:r>
          </a:p>
          <a:p>
            <a:pPr marL="457200" indent="-457200" algn="just">
              <a:buFont typeface="Wingdings" panose="05000000000000000000" pitchFamily="2" charset="2"/>
              <a:buChar char="q"/>
            </a:pPr>
            <a:r>
              <a:rPr lang="en-US" sz="3200" dirty="0">
                <a:solidFill>
                  <a:srgbClr val="002060"/>
                </a:solidFill>
              </a:rPr>
              <a:t>Fear and trust;</a:t>
            </a:r>
          </a:p>
          <a:p>
            <a:pPr marL="457200" indent="-457200" algn="just">
              <a:buFont typeface="Wingdings" panose="05000000000000000000" pitchFamily="2" charset="2"/>
              <a:buChar char="q"/>
            </a:pPr>
            <a:r>
              <a:rPr lang="en-US" sz="3200" dirty="0">
                <a:solidFill>
                  <a:srgbClr val="002060"/>
                </a:solidFill>
              </a:rPr>
              <a:t>Values and philosophy;</a:t>
            </a:r>
          </a:p>
          <a:p>
            <a:pPr marL="457200" indent="-457200" algn="just">
              <a:buFont typeface="Wingdings" panose="05000000000000000000" pitchFamily="2" charset="2"/>
              <a:buChar char="q"/>
            </a:pPr>
            <a:r>
              <a:rPr lang="en-US" sz="3200" dirty="0">
                <a:solidFill>
                  <a:srgbClr val="002060"/>
                </a:solidFill>
              </a:rPr>
              <a:t>Fairness and equity;</a:t>
            </a:r>
          </a:p>
          <a:p>
            <a:pPr marL="457200" indent="-457200" algn="just">
              <a:buFont typeface="Wingdings" panose="05000000000000000000" pitchFamily="2" charset="2"/>
              <a:buChar char="q"/>
            </a:pPr>
            <a:r>
              <a:rPr lang="en-US" sz="3200" dirty="0">
                <a:solidFill>
                  <a:srgbClr val="002060"/>
                </a:solidFill>
              </a:rPr>
              <a:t>Moral compass;</a:t>
            </a:r>
          </a:p>
          <a:p>
            <a:pPr marL="457200" indent="-457200" algn="just">
              <a:buFont typeface="Wingdings" panose="05000000000000000000" pitchFamily="2" charset="2"/>
              <a:buChar char="q"/>
            </a:pPr>
            <a:r>
              <a:rPr lang="en-US" sz="3200" dirty="0">
                <a:solidFill>
                  <a:srgbClr val="002060"/>
                </a:solidFill>
              </a:rPr>
              <a:t>Opportunity to evade; etc. </a:t>
            </a:r>
          </a:p>
        </p:txBody>
      </p:sp>
      <p:sp>
        <p:nvSpPr>
          <p:cNvPr id="2" name="Date Placeholder 1"/>
          <p:cNvSpPr>
            <a:spLocks noGrp="1"/>
          </p:cNvSpPr>
          <p:nvPr>
            <p:ph type="dt" sz="half" idx="10"/>
          </p:nvPr>
        </p:nvSpPr>
        <p:spPr/>
        <p:txBody>
          <a:bodyPr/>
          <a:lstStyle/>
          <a:p>
            <a:fld id="{DBBA08F7-E5E0-4517-B777-CF59E3B65180}" type="datetime1">
              <a:rPr lang="en-US" smtClean="0"/>
              <a:t>6/25/2019</a:t>
            </a:fld>
            <a:endParaRPr lang="en-US"/>
          </a:p>
        </p:txBody>
      </p:sp>
      <p:sp>
        <p:nvSpPr>
          <p:cNvPr id="3" name="Slide Number Placeholder 2"/>
          <p:cNvSpPr>
            <a:spLocks noGrp="1"/>
          </p:cNvSpPr>
          <p:nvPr>
            <p:ph type="sldNum" sz="quarter" idx="12"/>
          </p:nvPr>
        </p:nvSpPr>
        <p:spPr/>
        <p:txBody>
          <a:bodyPr/>
          <a:lstStyle/>
          <a:p>
            <a:fld id="{4A8A0A1E-66FA-4218-9DEF-3CB978C3B803}" type="slidenum">
              <a:rPr lang="en-US" smtClean="0"/>
              <a:t>35</a:t>
            </a:fld>
            <a:endParaRPr lang="en-US"/>
          </a:p>
        </p:txBody>
      </p:sp>
    </p:spTree>
    <p:extLst>
      <p:ext uri="{BB962C8B-B14F-4D97-AF65-F5344CB8AC3E}">
        <p14:creationId xmlns:p14="http://schemas.microsoft.com/office/powerpoint/2010/main" val="412561686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17236" y="160393"/>
            <a:ext cx="11148291" cy="5139869"/>
          </a:xfrm>
          <a:prstGeom prst="rect">
            <a:avLst/>
          </a:prstGeom>
        </p:spPr>
        <p:txBody>
          <a:bodyPr wrap="square">
            <a:spAutoFit/>
          </a:bodyPr>
          <a:lstStyle/>
          <a:p>
            <a:r>
              <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rPr>
              <a:t>DRIVERS OF COMPLIANCE BEHAVIOR</a:t>
            </a:r>
          </a:p>
          <a:p>
            <a:pPr algn="just"/>
            <a:r>
              <a:rPr lang="en-US" sz="3200" dirty="0">
                <a:solidFill>
                  <a:srgbClr val="002060"/>
                </a:solidFill>
              </a:rPr>
              <a:t>There is no easy answer to what influences taxpayer behavior either toward compliance or non-compliance. </a:t>
            </a:r>
          </a:p>
          <a:p>
            <a:pPr algn="just"/>
            <a:endParaRPr lang="en-US" sz="1600" dirty="0">
              <a:solidFill>
                <a:srgbClr val="002060"/>
              </a:solidFill>
            </a:endParaRPr>
          </a:p>
          <a:p>
            <a:pPr algn="just"/>
            <a:r>
              <a:rPr lang="en-US" sz="3200" dirty="0">
                <a:solidFill>
                  <a:srgbClr val="002060"/>
                </a:solidFill>
              </a:rPr>
              <a:t>Research suggests that several factors combine to cause taxpayers to adopt sets of values, beliefs and attitudes that can be described as motivational postures. </a:t>
            </a:r>
          </a:p>
          <a:p>
            <a:pPr algn="just"/>
            <a:endParaRPr lang="en-US" dirty="0">
              <a:solidFill>
                <a:srgbClr val="002060"/>
              </a:solidFill>
            </a:endParaRPr>
          </a:p>
          <a:p>
            <a:pPr algn="just"/>
            <a:r>
              <a:rPr lang="en-US" sz="3200" dirty="0">
                <a:solidFill>
                  <a:srgbClr val="002060"/>
                </a:solidFill>
              </a:rPr>
              <a:t>These postures, two broadly non-compliant and two broadly compliant, characterize the way individuals relate to a revenue authority and the tax system it administers. </a:t>
            </a:r>
          </a:p>
        </p:txBody>
      </p:sp>
      <p:sp>
        <p:nvSpPr>
          <p:cNvPr id="2" name="Date Placeholder 1"/>
          <p:cNvSpPr>
            <a:spLocks noGrp="1"/>
          </p:cNvSpPr>
          <p:nvPr>
            <p:ph type="dt" sz="half" idx="10"/>
          </p:nvPr>
        </p:nvSpPr>
        <p:spPr/>
        <p:txBody>
          <a:bodyPr/>
          <a:lstStyle/>
          <a:p>
            <a:fld id="{45F2DB52-B262-4F93-A5D0-E006B5191166}" type="datetime1">
              <a:rPr lang="en-US" smtClean="0"/>
              <a:t>6/25/2019</a:t>
            </a:fld>
            <a:endParaRPr lang="en-US"/>
          </a:p>
        </p:txBody>
      </p:sp>
      <p:sp>
        <p:nvSpPr>
          <p:cNvPr id="3" name="Slide Number Placeholder 2"/>
          <p:cNvSpPr>
            <a:spLocks noGrp="1"/>
          </p:cNvSpPr>
          <p:nvPr>
            <p:ph type="sldNum" sz="quarter" idx="12"/>
          </p:nvPr>
        </p:nvSpPr>
        <p:spPr/>
        <p:txBody>
          <a:bodyPr/>
          <a:lstStyle/>
          <a:p>
            <a:fld id="{4A8A0A1E-66FA-4218-9DEF-3CB978C3B803}" type="slidenum">
              <a:rPr lang="en-US" smtClean="0"/>
              <a:t>36</a:t>
            </a:fld>
            <a:endParaRPr lang="en-US"/>
          </a:p>
        </p:txBody>
      </p:sp>
    </p:spTree>
    <p:extLst>
      <p:ext uri="{BB962C8B-B14F-4D97-AF65-F5344CB8AC3E}">
        <p14:creationId xmlns:p14="http://schemas.microsoft.com/office/powerpoint/2010/main" val="311517460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17236" y="160393"/>
            <a:ext cx="11148291" cy="6063198"/>
          </a:xfrm>
          <a:prstGeom prst="rect">
            <a:avLst/>
          </a:prstGeom>
        </p:spPr>
        <p:txBody>
          <a:bodyPr wrap="square">
            <a:spAutoFit/>
          </a:bodyPr>
          <a:lstStyle/>
          <a:p>
            <a:r>
              <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rPr>
              <a:t>DRIVERS OF COMPLIANCE BEHAVIOR</a:t>
            </a:r>
          </a:p>
          <a:p>
            <a:pPr marL="457200" indent="-457200" algn="just">
              <a:buFont typeface="Wingdings" panose="05000000000000000000" pitchFamily="2" charset="2"/>
              <a:buChar char="q"/>
            </a:pPr>
            <a:r>
              <a:rPr lang="en-US" sz="3200" dirty="0">
                <a:solidFill>
                  <a:srgbClr val="002060"/>
                </a:solidFill>
              </a:rPr>
              <a:t>The disengaged -  these are people who have decided not to comply. People with this attitude either deliberately evade their responsibilities or choose to opt out. Cynicism about the tax system is usually matched by cynicism about the role of government. </a:t>
            </a:r>
          </a:p>
          <a:p>
            <a:pPr algn="just"/>
            <a:endParaRPr lang="en-US" dirty="0">
              <a:solidFill>
                <a:srgbClr val="002060"/>
              </a:solidFill>
            </a:endParaRPr>
          </a:p>
          <a:p>
            <a:pPr marL="457200" indent="-457200" algn="just">
              <a:buFont typeface="Wingdings" panose="05000000000000000000" pitchFamily="2" charset="2"/>
              <a:buChar char="q"/>
            </a:pPr>
            <a:r>
              <a:rPr lang="en-US" sz="3200" dirty="0">
                <a:solidFill>
                  <a:srgbClr val="002060"/>
                </a:solidFill>
              </a:rPr>
              <a:t>Resisters – the attitude of resistance characterizes  confrontation. The system is seen as an oppressive, burdensome and inflexible. This attitude characterizes people who do not comply but who will if they can be persuaded that their concerns are being addressed. </a:t>
            </a:r>
          </a:p>
        </p:txBody>
      </p:sp>
      <p:sp>
        <p:nvSpPr>
          <p:cNvPr id="2" name="Date Placeholder 1"/>
          <p:cNvSpPr>
            <a:spLocks noGrp="1"/>
          </p:cNvSpPr>
          <p:nvPr>
            <p:ph type="dt" sz="half" idx="10"/>
          </p:nvPr>
        </p:nvSpPr>
        <p:spPr/>
        <p:txBody>
          <a:bodyPr/>
          <a:lstStyle/>
          <a:p>
            <a:fld id="{9979959D-51B2-4CF3-BB95-9ABBBC698296}" type="datetime1">
              <a:rPr lang="en-US" smtClean="0"/>
              <a:t>6/25/2019</a:t>
            </a:fld>
            <a:endParaRPr lang="en-US"/>
          </a:p>
        </p:txBody>
      </p:sp>
      <p:sp>
        <p:nvSpPr>
          <p:cNvPr id="3" name="Slide Number Placeholder 2"/>
          <p:cNvSpPr>
            <a:spLocks noGrp="1"/>
          </p:cNvSpPr>
          <p:nvPr>
            <p:ph type="sldNum" sz="quarter" idx="12"/>
          </p:nvPr>
        </p:nvSpPr>
        <p:spPr/>
        <p:txBody>
          <a:bodyPr/>
          <a:lstStyle/>
          <a:p>
            <a:fld id="{4A8A0A1E-66FA-4218-9DEF-3CB978C3B803}" type="slidenum">
              <a:rPr lang="en-US" smtClean="0"/>
              <a:t>37</a:t>
            </a:fld>
            <a:endParaRPr lang="en-US"/>
          </a:p>
        </p:txBody>
      </p:sp>
    </p:spTree>
    <p:extLst>
      <p:ext uri="{BB962C8B-B14F-4D97-AF65-F5344CB8AC3E}">
        <p14:creationId xmlns:p14="http://schemas.microsoft.com/office/powerpoint/2010/main" val="95739033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17236" y="160393"/>
            <a:ext cx="11148291" cy="5816977"/>
          </a:xfrm>
          <a:prstGeom prst="rect">
            <a:avLst/>
          </a:prstGeom>
        </p:spPr>
        <p:txBody>
          <a:bodyPr wrap="square">
            <a:spAutoFit/>
          </a:bodyPr>
          <a:lstStyle/>
          <a:p>
            <a:r>
              <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rPr>
              <a:t>DRIVERS OF COMPLIANCE BEHAVIOR</a:t>
            </a:r>
          </a:p>
          <a:p>
            <a:pPr marL="457200" indent="-457200" algn="just">
              <a:buFont typeface="Wingdings" panose="05000000000000000000" pitchFamily="2" charset="2"/>
              <a:buChar char="q"/>
            </a:pPr>
            <a:r>
              <a:rPr lang="en-US" sz="3200" dirty="0">
                <a:solidFill>
                  <a:srgbClr val="002060"/>
                </a:solidFill>
              </a:rPr>
              <a:t>Triers – more positive is the attitude of those who are basically willing to comply but who have difficulty in doing so and don’t always succeed. They may have difficulty understanding or meeting their obligations, but their expectation is that, in any dispute, trust and cooperation will prevail.</a:t>
            </a:r>
          </a:p>
          <a:p>
            <a:pPr algn="just"/>
            <a:endParaRPr lang="en-US" sz="1600" dirty="0">
              <a:solidFill>
                <a:srgbClr val="002060"/>
              </a:solidFill>
            </a:endParaRPr>
          </a:p>
          <a:p>
            <a:pPr marL="457200" indent="-457200" algn="just">
              <a:buFont typeface="Wingdings" panose="05000000000000000000" pitchFamily="2" charset="2"/>
              <a:buChar char="q"/>
            </a:pPr>
            <a:r>
              <a:rPr lang="en-US" sz="3200" dirty="0">
                <a:solidFill>
                  <a:srgbClr val="002060"/>
                </a:solidFill>
              </a:rPr>
              <a:t>Supporters – the attitude here is one of willingness to do the right thing. There is a conscious commitment to supporting the system and accepting and managing its demands. There is an acceptance of the legitimacy of the role of tax officers and belief that they are fundamentally trustworthy.  </a:t>
            </a:r>
          </a:p>
        </p:txBody>
      </p:sp>
      <p:sp>
        <p:nvSpPr>
          <p:cNvPr id="2" name="Date Placeholder 1"/>
          <p:cNvSpPr>
            <a:spLocks noGrp="1"/>
          </p:cNvSpPr>
          <p:nvPr>
            <p:ph type="dt" sz="half" idx="10"/>
          </p:nvPr>
        </p:nvSpPr>
        <p:spPr/>
        <p:txBody>
          <a:bodyPr/>
          <a:lstStyle/>
          <a:p>
            <a:fld id="{AE1F3A76-442C-4923-A64D-A579E38EE7BE}" type="datetime1">
              <a:rPr lang="en-US" smtClean="0"/>
              <a:t>6/25/2019</a:t>
            </a:fld>
            <a:endParaRPr lang="en-US"/>
          </a:p>
        </p:txBody>
      </p:sp>
      <p:sp>
        <p:nvSpPr>
          <p:cNvPr id="3" name="Slide Number Placeholder 2"/>
          <p:cNvSpPr>
            <a:spLocks noGrp="1"/>
          </p:cNvSpPr>
          <p:nvPr>
            <p:ph type="sldNum" sz="quarter" idx="12"/>
          </p:nvPr>
        </p:nvSpPr>
        <p:spPr/>
        <p:txBody>
          <a:bodyPr/>
          <a:lstStyle/>
          <a:p>
            <a:fld id="{4A8A0A1E-66FA-4218-9DEF-3CB978C3B803}" type="slidenum">
              <a:rPr lang="en-US" smtClean="0"/>
              <a:t>38</a:t>
            </a:fld>
            <a:endParaRPr lang="en-US"/>
          </a:p>
        </p:txBody>
      </p:sp>
    </p:spTree>
    <p:extLst>
      <p:ext uri="{BB962C8B-B14F-4D97-AF65-F5344CB8AC3E}">
        <p14:creationId xmlns:p14="http://schemas.microsoft.com/office/powerpoint/2010/main" val="39798461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17236" y="160393"/>
            <a:ext cx="11148291" cy="4616648"/>
          </a:xfrm>
          <a:prstGeom prst="rect">
            <a:avLst/>
          </a:prstGeom>
        </p:spPr>
        <p:txBody>
          <a:bodyPr wrap="square">
            <a:spAutoFit/>
          </a:bodyPr>
          <a:lstStyle/>
          <a:p>
            <a:r>
              <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rPr>
              <a:t>DRIVERS OF COMPLIANCE BEHAVIOR</a:t>
            </a:r>
          </a:p>
          <a:p>
            <a:pPr algn="just"/>
            <a:r>
              <a:rPr lang="en-US" sz="3200" dirty="0">
                <a:solidFill>
                  <a:srgbClr val="002060"/>
                </a:solidFill>
              </a:rPr>
              <a:t>It is important to realize that any taxpayer is capable of adopting any of the attitudes described at different times.</a:t>
            </a:r>
          </a:p>
          <a:p>
            <a:pPr algn="just"/>
            <a:endParaRPr lang="en-US" sz="1600" dirty="0">
              <a:solidFill>
                <a:srgbClr val="002060"/>
              </a:solidFill>
            </a:endParaRPr>
          </a:p>
          <a:p>
            <a:pPr algn="just"/>
            <a:r>
              <a:rPr lang="en-US" sz="3200" dirty="0">
                <a:solidFill>
                  <a:srgbClr val="002060"/>
                </a:solidFill>
              </a:rPr>
              <a:t> It is also possible to adopt all of the attitudes simultaneously in relation to different issues.</a:t>
            </a:r>
          </a:p>
          <a:p>
            <a:pPr algn="just"/>
            <a:endParaRPr lang="en-US" sz="1400" dirty="0">
              <a:solidFill>
                <a:srgbClr val="002060"/>
              </a:solidFill>
            </a:endParaRPr>
          </a:p>
          <a:p>
            <a:pPr algn="just"/>
            <a:r>
              <a:rPr lang="en-US" sz="3200" dirty="0">
                <a:solidFill>
                  <a:srgbClr val="002060"/>
                </a:solidFill>
              </a:rPr>
              <a:t> The attitudes are not fixed characteristics of a person or group, but reflect the interaction between the person or group and those that impose demands upon them. </a:t>
            </a:r>
          </a:p>
        </p:txBody>
      </p:sp>
      <p:sp>
        <p:nvSpPr>
          <p:cNvPr id="2" name="Date Placeholder 1"/>
          <p:cNvSpPr>
            <a:spLocks noGrp="1"/>
          </p:cNvSpPr>
          <p:nvPr>
            <p:ph type="dt" sz="half" idx="10"/>
          </p:nvPr>
        </p:nvSpPr>
        <p:spPr/>
        <p:txBody>
          <a:bodyPr/>
          <a:lstStyle/>
          <a:p>
            <a:fld id="{0B7D4BFF-4772-44CD-888E-6024D13929C3}" type="datetime1">
              <a:rPr lang="en-US" smtClean="0"/>
              <a:t>6/25/2019</a:t>
            </a:fld>
            <a:endParaRPr lang="en-US"/>
          </a:p>
        </p:txBody>
      </p:sp>
      <p:sp>
        <p:nvSpPr>
          <p:cNvPr id="3" name="Slide Number Placeholder 2"/>
          <p:cNvSpPr>
            <a:spLocks noGrp="1"/>
          </p:cNvSpPr>
          <p:nvPr>
            <p:ph type="sldNum" sz="quarter" idx="12"/>
          </p:nvPr>
        </p:nvSpPr>
        <p:spPr/>
        <p:txBody>
          <a:bodyPr/>
          <a:lstStyle/>
          <a:p>
            <a:fld id="{4A8A0A1E-66FA-4218-9DEF-3CB978C3B803}" type="slidenum">
              <a:rPr lang="en-US" smtClean="0"/>
              <a:t>39</a:t>
            </a:fld>
            <a:endParaRPr lang="en-US"/>
          </a:p>
        </p:txBody>
      </p:sp>
    </p:spTree>
    <p:extLst>
      <p:ext uri="{BB962C8B-B14F-4D97-AF65-F5344CB8AC3E}">
        <p14:creationId xmlns:p14="http://schemas.microsoft.com/office/powerpoint/2010/main" val="380244447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17236" y="160393"/>
            <a:ext cx="11148291" cy="5863144"/>
          </a:xfrm>
          <a:prstGeom prst="rect">
            <a:avLst/>
          </a:prstGeom>
        </p:spPr>
        <p:txBody>
          <a:bodyPr wrap="square">
            <a:spAutoFit/>
          </a:bodyPr>
          <a:lstStyle/>
          <a:p>
            <a:r>
              <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rPr>
              <a:t>INTRODUCTION</a:t>
            </a:r>
          </a:p>
          <a:p>
            <a:pPr algn="just"/>
            <a:r>
              <a:rPr lang="en-US" sz="3200" dirty="0">
                <a:solidFill>
                  <a:srgbClr val="002060"/>
                </a:solidFill>
              </a:rPr>
              <a:t>Note the following seemingly clear but rather vague statements:</a:t>
            </a:r>
          </a:p>
          <a:p>
            <a:pPr marL="457200" indent="-457200" algn="just">
              <a:buFont typeface="Wingdings" panose="05000000000000000000" pitchFamily="2" charset="2"/>
              <a:buChar char="q"/>
            </a:pPr>
            <a:r>
              <a:rPr lang="en-US" sz="3200" dirty="0">
                <a:solidFill>
                  <a:srgbClr val="002060"/>
                </a:solidFill>
              </a:rPr>
              <a:t>Pay your realty taxes on time.</a:t>
            </a:r>
          </a:p>
          <a:p>
            <a:pPr algn="just"/>
            <a:endParaRPr lang="en-US" sz="1200" dirty="0">
              <a:solidFill>
                <a:srgbClr val="002060"/>
              </a:solidFill>
            </a:endParaRPr>
          </a:p>
          <a:p>
            <a:pPr marL="457200" indent="-457200" algn="just">
              <a:buFont typeface="Wingdings" panose="05000000000000000000" pitchFamily="2" charset="2"/>
              <a:buChar char="q"/>
            </a:pPr>
            <a:r>
              <a:rPr lang="en-US" sz="3200" dirty="0">
                <a:solidFill>
                  <a:srgbClr val="002060"/>
                </a:solidFill>
              </a:rPr>
              <a:t>Capital allowances are chargeable on assets in the pool at the end of the year.</a:t>
            </a:r>
          </a:p>
          <a:p>
            <a:pPr algn="just"/>
            <a:endParaRPr lang="en-US" sz="1200" dirty="0">
              <a:solidFill>
                <a:srgbClr val="002060"/>
              </a:solidFill>
            </a:endParaRPr>
          </a:p>
          <a:p>
            <a:pPr marL="457200" indent="-457200" algn="just">
              <a:buFont typeface="Wingdings" panose="05000000000000000000" pitchFamily="2" charset="2"/>
              <a:buChar char="q"/>
            </a:pPr>
            <a:r>
              <a:rPr lang="en-US" sz="3200" dirty="0">
                <a:solidFill>
                  <a:srgbClr val="002060"/>
                </a:solidFill>
              </a:rPr>
              <a:t>Transfer of assets between related parties attracts no capital gain tax.</a:t>
            </a:r>
          </a:p>
          <a:p>
            <a:pPr algn="just"/>
            <a:endParaRPr lang="en-US" sz="1100" dirty="0">
              <a:solidFill>
                <a:srgbClr val="002060"/>
              </a:solidFill>
            </a:endParaRPr>
          </a:p>
          <a:p>
            <a:pPr marL="457200" indent="-457200" algn="just">
              <a:buFont typeface="Wingdings" panose="05000000000000000000" pitchFamily="2" charset="2"/>
              <a:buChar char="q"/>
            </a:pPr>
            <a:r>
              <a:rPr lang="en-US" sz="3200" dirty="0">
                <a:solidFill>
                  <a:srgbClr val="002060"/>
                </a:solidFill>
              </a:rPr>
              <a:t>Personal deductions are limited to medical expenses except otherwise provided in this code.</a:t>
            </a:r>
          </a:p>
          <a:p>
            <a:pPr algn="just"/>
            <a:endParaRPr lang="en-US" sz="1600" dirty="0">
              <a:solidFill>
                <a:srgbClr val="002060"/>
              </a:solidFill>
            </a:endParaRPr>
          </a:p>
          <a:p>
            <a:pPr algn="just"/>
            <a:r>
              <a:rPr lang="en-US" sz="3200" dirty="0">
                <a:solidFill>
                  <a:srgbClr val="002060"/>
                </a:solidFill>
              </a:rPr>
              <a:t>How are we to interpret and apply these statements?</a:t>
            </a:r>
          </a:p>
        </p:txBody>
      </p:sp>
      <p:sp>
        <p:nvSpPr>
          <p:cNvPr id="2" name="Date Placeholder 1"/>
          <p:cNvSpPr>
            <a:spLocks noGrp="1"/>
          </p:cNvSpPr>
          <p:nvPr>
            <p:ph type="dt" sz="half" idx="10"/>
          </p:nvPr>
        </p:nvSpPr>
        <p:spPr/>
        <p:txBody>
          <a:bodyPr/>
          <a:lstStyle/>
          <a:p>
            <a:fld id="{F84EAF4A-195C-4113-99D6-A31EF85BC6F8}" type="datetime1">
              <a:rPr lang="en-US" smtClean="0"/>
              <a:t>6/25/2019</a:t>
            </a:fld>
            <a:endParaRPr lang="en-US"/>
          </a:p>
        </p:txBody>
      </p:sp>
      <p:sp>
        <p:nvSpPr>
          <p:cNvPr id="3" name="Slide Number Placeholder 2"/>
          <p:cNvSpPr>
            <a:spLocks noGrp="1"/>
          </p:cNvSpPr>
          <p:nvPr>
            <p:ph type="sldNum" sz="quarter" idx="12"/>
          </p:nvPr>
        </p:nvSpPr>
        <p:spPr/>
        <p:txBody>
          <a:bodyPr/>
          <a:lstStyle/>
          <a:p>
            <a:fld id="{4A8A0A1E-66FA-4218-9DEF-3CB978C3B803}" type="slidenum">
              <a:rPr lang="en-US" smtClean="0"/>
              <a:t>4</a:t>
            </a:fld>
            <a:endParaRPr lang="en-US"/>
          </a:p>
        </p:txBody>
      </p:sp>
    </p:spTree>
    <p:extLst>
      <p:ext uri="{BB962C8B-B14F-4D97-AF65-F5344CB8AC3E}">
        <p14:creationId xmlns:p14="http://schemas.microsoft.com/office/powerpoint/2010/main" val="360241379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17236" y="160393"/>
            <a:ext cx="11148291" cy="4862870"/>
          </a:xfrm>
          <a:prstGeom prst="rect">
            <a:avLst/>
          </a:prstGeom>
        </p:spPr>
        <p:txBody>
          <a:bodyPr wrap="square">
            <a:spAutoFit/>
          </a:bodyPr>
          <a:lstStyle/>
          <a:p>
            <a:r>
              <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rPr>
              <a:t>DRIVERS OF COMPLIANCE BEHAVIOR</a:t>
            </a:r>
          </a:p>
          <a:p>
            <a:pPr algn="just"/>
            <a:r>
              <a:rPr lang="en-US" sz="3200" dirty="0">
                <a:solidFill>
                  <a:srgbClr val="002060"/>
                </a:solidFill>
              </a:rPr>
              <a:t>The value of this model is that it contributes to a deeper understanding of taxpayer behavior and lays the groundwork for the development of targeted strategies which encourage the motivation to do the right thing and constrain the motivation to resist or evade compliance. </a:t>
            </a:r>
          </a:p>
          <a:p>
            <a:pPr algn="just"/>
            <a:endParaRPr lang="en-US" sz="1200" dirty="0">
              <a:solidFill>
                <a:srgbClr val="002060"/>
              </a:solidFill>
            </a:endParaRPr>
          </a:p>
          <a:p>
            <a:pPr algn="just"/>
            <a:r>
              <a:rPr lang="en-US" sz="3200" dirty="0">
                <a:solidFill>
                  <a:srgbClr val="002060"/>
                </a:solidFill>
              </a:rPr>
              <a:t>Understanding the general theory of taxpayers’ motivation can help the revenue authority shape and manage its compliance program in a strategic way. </a:t>
            </a:r>
          </a:p>
        </p:txBody>
      </p:sp>
      <p:sp>
        <p:nvSpPr>
          <p:cNvPr id="2" name="Date Placeholder 1"/>
          <p:cNvSpPr>
            <a:spLocks noGrp="1"/>
          </p:cNvSpPr>
          <p:nvPr>
            <p:ph type="dt" sz="half" idx="10"/>
          </p:nvPr>
        </p:nvSpPr>
        <p:spPr/>
        <p:txBody>
          <a:bodyPr/>
          <a:lstStyle/>
          <a:p>
            <a:fld id="{635AA049-858D-4067-A757-CE389EE5B2E5}" type="datetime1">
              <a:rPr lang="en-US" smtClean="0"/>
              <a:t>6/25/2019</a:t>
            </a:fld>
            <a:endParaRPr lang="en-US"/>
          </a:p>
        </p:txBody>
      </p:sp>
      <p:sp>
        <p:nvSpPr>
          <p:cNvPr id="3" name="Slide Number Placeholder 2"/>
          <p:cNvSpPr>
            <a:spLocks noGrp="1"/>
          </p:cNvSpPr>
          <p:nvPr>
            <p:ph type="sldNum" sz="quarter" idx="12"/>
          </p:nvPr>
        </p:nvSpPr>
        <p:spPr/>
        <p:txBody>
          <a:bodyPr/>
          <a:lstStyle/>
          <a:p>
            <a:fld id="{4A8A0A1E-66FA-4218-9DEF-3CB978C3B803}" type="slidenum">
              <a:rPr lang="en-US" smtClean="0"/>
              <a:t>40</a:t>
            </a:fld>
            <a:endParaRPr lang="en-US"/>
          </a:p>
        </p:txBody>
      </p:sp>
    </p:spTree>
    <p:extLst>
      <p:ext uri="{BB962C8B-B14F-4D97-AF65-F5344CB8AC3E}">
        <p14:creationId xmlns:p14="http://schemas.microsoft.com/office/powerpoint/2010/main" val="189840909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17236" y="160393"/>
            <a:ext cx="11148291" cy="4401205"/>
          </a:xfrm>
          <a:prstGeom prst="rect">
            <a:avLst/>
          </a:prstGeom>
        </p:spPr>
        <p:txBody>
          <a:bodyPr wrap="square">
            <a:spAutoFit/>
          </a:bodyPr>
          <a:lstStyle/>
          <a:p>
            <a:r>
              <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rPr>
              <a:t>DRIVERS OF COMPLIANCE BEHAVIOR</a:t>
            </a:r>
          </a:p>
          <a:p>
            <a:pPr algn="just"/>
            <a:r>
              <a:rPr lang="en-US" sz="3200" dirty="0">
                <a:solidFill>
                  <a:srgbClr val="002060"/>
                </a:solidFill>
              </a:rPr>
              <a:t>In the same way, understanding the factors that drive specific compliance behavior is essential to guide the selection of appropriate treatment strategies. </a:t>
            </a:r>
          </a:p>
          <a:p>
            <a:pPr algn="just"/>
            <a:endParaRPr lang="en-US" sz="1600" dirty="0">
              <a:solidFill>
                <a:srgbClr val="002060"/>
              </a:solidFill>
            </a:endParaRPr>
          </a:p>
          <a:p>
            <a:pPr algn="just"/>
            <a:r>
              <a:rPr lang="en-US" sz="3200" dirty="0">
                <a:solidFill>
                  <a:srgbClr val="002060"/>
                </a:solidFill>
              </a:rPr>
              <a:t>Taking time to analyze compliance behavior assists the tax authority to address the cause of the non-compliance rather than the symptom, thereby achieving the long-term compliance outcome. </a:t>
            </a:r>
          </a:p>
        </p:txBody>
      </p:sp>
      <p:sp>
        <p:nvSpPr>
          <p:cNvPr id="2" name="Date Placeholder 1"/>
          <p:cNvSpPr>
            <a:spLocks noGrp="1"/>
          </p:cNvSpPr>
          <p:nvPr>
            <p:ph type="dt" sz="half" idx="10"/>
          </p:nvPr>
        </p:nvSpPr>
        <p:spPr/>
        <p:txBody>
          <a:bodyPr/>
          <a:lstStyle/>
          <a:p>
            <a:fld id="{4B95A935-7541-4111-BF7F-2217799617EE}" type="datetime1">
              <a:rPr lang="en-US" smtClean="0"/>
              <a:t>6/25/2019</a:t>
            </a:fld>
            <a:endParaRPr lang="en-US"/>
          </a:p>
        </p:txBody>
      </p:sp>
      <p:sp>
        <p:nvSpPr>
          <p:cNvPr id="3" name="Slide Number Placeholder 2"/>
          <p:cNvSpPr>
            <a:spLocks noGrp="1"/>
          </p:cNvSpPr>
          <p:nvPr>
            <p:ph type="sldNum" sz="quarter" idx="12"/>
          </p:nvPr>
        </p:nvSpPr>
        <p:spPr/>
        <p:txBody>
          <a:bodyPr/>
          <a:lstStyle/>
          <a:p>
            <a:fld id="{4A8A0A1E-66FA-4218-9DEF-3CB978C3B803}" type="slidenum">
              <a:rPr lang="en-US" smtClean="0"/>
              <a:t>41</a:t>
            </a:fld>
            <a:endParaRPr lang="en-US"/>
          </a:p>
        </p:txBody>
      </p:sp>
    </p:spTree>
    <p:extLst>
      <p:ext uri="{BB962C8B-B14F-4D97-AF65-F5344CB8AC3E}">
        <p14:creationId xmlns:p14="http://schemas.microsoft.com/office/powerpoint/2010/main" val="129769314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17236" y="160393"/>
            <a:ext cx="11148291" cy="6001643"/>
          </a:xfrm>
          <a:prstGeom prst="rect">
            <a:avLst/>
          </a:prstGeom>
        </p:spPr>
        <p:txBody>
          <a:bodyPr wrap="square">
            <a:spAutoFit/>
          </a:bodyPr>
          <a:lstStyle/>
          <a:p>
            <a:r>
              <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rPr>
              <a:t>DRIVERS OF COMPLIANCE BEHAVIOR</a:t>
            </a:r>
          </a:p>
          <a:p>
            <a:pPr algn="just"/>
            <a:r>
              <a:rPr lang="en-US" sz="3200" dirty="0">
                <a:solidFill>
                  <a:srgbClr val="002060"/>
                </a:solidFill>
              </a:rPr>
              <a:t>For example, over claiming business expenses or failure to report accurately may be the non-compliant behavior that is observed and needs to be addressed. </a:t>
            </a:r>
          </a:p>
          <a:p>
            <a:pPr algn="just"/>
            <a:endParaRPr lang="en-US" sz="1200" dirty="0">
              <a:solidFill>
                <a:srgbClr val="002060"/>
              </a:solidFill>
            </a:endParaRPr>
          </a:p>
          <a:p>
            <a:pPr algn="just"/>
            <a:r>
              <a:rPr lang="en-US" sz="3200" dirty="0">
                <a:solidFill>
                  <a:srgbClr val="002060"/>
                </a:solidFill>
              </a:rPr>
              <a:t>However, the driver of the behavior may be the taxpayer’s need to increase cash flow in an attempt to remain competitive in the business environment where competitors routinely under-report their business income or deal in cash. </a:t>
            </a:r>
          </a:p>
          <a:p>
            <a:pPr algn="just"/>
            <a:endParaRPr lang="en-US" sz="1400" dirty="0">
              <a:solidFill>
                <a:srgbClr val="002060"/>
              </a:solidFill>
            </a:endParaRPr>
          </a:p>
          <a:p>
            <a:pPr algn="just"/>
            <a:r>
              <a:rPr lang="en-US" sz="3200" dirty="0">
                <a:solidFill>
                  <a:srgbClr val="002060"/>
                </a:solidFill>
              </a:rPr>
              <a:t>Alternatively, the driver may be the taxpayer’s perception that the tax rates are too high and the desire to recoup some money as compensation. </a:t>
            </a:r>
          </a:p>
        </p:txBody>
      </p:sp>
      <p:sp>
        <p:nvSpPr>
          <p:cNvPr id="2" name="Date Placeholder 1"/>
          <p:cNvSpPr>
            <a:spLocks noGrp="1"/>
          </p:cNvSpPr>
          <p:nvPr>
            <p:ph type="dt" sz="half" idx="10"/>
          </p:nvPr>
        </p:nvSpPr>
        <p:spPr/>
        <p:txBody>
          <a:bodyPr/>
          <a:lstStyle/>
          <a:p>
            <a:fld id="{69035FB7-3941-492E-8656-A922C613FC53}" type="datetime1">
              <a:rPr lang="en-US" smtClean="0"/>
              <a:t>6/25/2019</a:t>
            </a:fld>
            <a:endParaRPr lang="en-US"/>
          </a:p>
        </p:txBody>
      </p:sp>
      <p:sp>
        <p:nvSpPr>
          <p:cNvPr id="3" name="Slide Number Placeholder 2"/>
          <p:cNvSpPr>
            <a:spLocks noGrp="1"/>
          </p:cNvSpPr>
          <p:nvPr>
            <p:ph type="sldNum" sz="quarter" idx="12"/>
          </p:nvPr>
        </p:nvSpPr>
        <p:spPr/>
        <p:txBody>
          <a:bodyPr/>
          <a:lstStyle/>
          <a:p>
            <a:fld id="{4A8A0A1E-66FA-4218-9DEF-3CB978C3B803}" type="slidenum">
              <a:rPr lang="en-US" smtClean="0"/>
              <a:t>42</a:t>
            </a:fld>
            <a:endParaRPr lang="en-US"/>
          </a:p>
        </p:txBody>
      </p:sp>
    </p:spTree>
    <p:extLst>
      <p:ext uri="{BB962C8B-B14F-4D97-AF65-F5344CB8AC3E}">
        <p14:creationId xmlns:p14="http://schemas.microsoft.com/office/powerpoint/2010/main" val="369415928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17236" y="160393"/>
            <a:ext cx="11148291" cy="5109091"/>
          </a:xfrm>
          <a:prstGeom prst="rect">
            <a:avLst/>
          </a:prstGeom>
        </p:spPr>
        <p:txBody>
          <a:bodyPr wrap="square">
            <a:spAutoFit/>
          </a:bodyPr>
          <a:lstStyle/>
          <a:p>
            <a:r>
              <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rPr>
              <a:t>DRIVERS OF COMPLIANCE BEHAVIOR</a:t>
            </a:r>
          </a:p>
          <a:p>
            <a:pPr algn="just"/>
            <a:r>
              <a:rPr lang="en-US" sz="3200" dirty="0">
                <a:solidFill>
                  <a:srgbClr val="002060"/>
                </a:solidFill>
              </a:rPr>
              <a:t>In a situation such as this, treating the behavior (the symptom) will only have an impact on the affected taxpayer and even then only for a limited period of time. </a:t>
            </a:r>
          </a:p>
          <a:p>
            <a:pPr algn="just"/>
            <a:endParaRPr lang="en-US" sz="1400" dirty="0">
              <a:solidFill>
                <a:srgbClr val="002060"/>
              </a:solidFill>
            </a:endParaRPr>
          </a:p>
          <a:p>
            <a:pPr algn="just"/>
            <a:r>
              <a:rPr lang="en-US" sz="3200" dirty="0">
                <a:solidFill>
                  <a:srgbClr val="002060"/>
                </a:solidFill>
              </a:rPr>
              <a:t>Moreover, the taxpayer concerned may actually feel hard done  to have been singled out for attention when those around get away with the same behavior. </a:t>
            </a:r>
          </a:p>
          <a:p>
            <a:pPr algn="just"/>
            <a:endParaRPr lang="en-US" sz="1600" dirty="0">
              <a:solidFill>
                <a:srgbClr val="002060"/>
              </a:solidFill>
            </a:endParaRPr>
          </a:p>
          <a:p>
            <a:pPr algn="just"/>
            <a:r>
              <a:rPr lang="en-US" sz="3200" dirty="0">
                <a:solidFill>
                  <a:srgbClr val="002060"/>
                </a:solidFill>
              </a:rPr>
              <a:t>This may in turn simply serve to fuel feeling of resentment to the tax system and provoke further acts of non-compliance. </a:t>
            </a:r>
          </a:p>
        </p:txBody>
      </p:sp>
      <p:sp>
        <p:nvSpPr>
          <p:cNvPr id="2" name="Date Placeholder 1"/>
          <p:cNvSpPr>
            <a:spLocks noGrp="1"/>
          </p:cNvSpPr>
          <p:nvPr>
            <p:ph type="dt" sz="half" idx="10"/>
          </p:nvPr>
        </p:nvSpPr>
        <p:spPr/>
        <p:txBody>
          <a:bodyPr/>
          <a:lstStyle/>
          <a:p>
            <a:fld id="{A65F0B5D-BA70-4C8E-B0B9-AE6A35B47BE9}" type="datetime1">
              <a:rPr lang="en-US" smtClean="0"/>
              <a:t>6/25/2019</a:t>
            </a:fld>
            <a:endParaRPr lang="en-US"/>
          </a:p>
        </p:txBody>
      </p:sp>
      <p:sp>
        <p:nvSpPr>
          <p:cNvPr id="3" name="Slide Number Placeholder 2"/>
          <p:cNvSpPr>
            <a:spLocks noGrp="1"/>
          </p:cNvSpPr>
          <p:nvPr>
            <p:ph type="sldNum" sz="quarter" idx="12"/>
          </p:nvPr>
        </p:nvSpPr>
        <p:spPr/>
        <p:txBody>
          <a:bodyPr/>
          <a:lstStyle/>
          <a:p>
            <a:fld id="{4A8A0A1E-66FA-4218-9DEF-3CB978C3B803}" type="slidenum">
              <a:rPr lang="en-US" smtClean="0"/>
              <a:t>43</a:t>
            </a:fld>
            <a:endParaRPr lang="en-US"/>
          </a:p>
        </p:txBody>
      </p:sp>
    </p:spTree>
    <p:extLst>
      <p:ext uri="{BB962C8B-B14F-4D97-AF65-F5344CB8AC3E}">
        <p14:creationId xmlns:p14="http://schemas.microsoft.com/office/powerpoint/2010/main" val="93818551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17236" y="160393"/>
            <a:ext cx="11148291" cy="5355312"/>
          </a:xfrm>
          <a:prstGeom prst="rect">
            <a:avLst/>
          </a:prstGeom>
        </p:spPr>
        <p:txBody>
          <a:bodyPr wrap="square">
            <a:spAutoFit/>
          </a:bodyPr>
          <a:lstStyle/>
          <a:p>
            <a:r>
              <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rPr>
              <a:t>DRIVERS OF COMPLIANCE BEHAVIOR</a:t>
            </a:r>
          </a:p>
          <a:p>
            <a:pPr algn="just"/>
            <a:r>
              <a:rPr lang="en-US" sz="3200" dirty="0">
                <a:solidFill>
                  <a:srgbClr val="002060"/>
                </a:solidFill>
              </a:rPr>
              <a:t>Thus, looking for the underlying cause of the behavior and selecting appropriate strategy to address it could account for a difference in outcomes between short-term, isolated compliance or even aggravated non-compliance and long-term sustainable compliance. </a:t>
            </a:r>
          </a:p>
          <a:p>
            <a:pPr algn="just"/>
            <a:endParaRPr lang="en-US" sz="1400" dirty="0">
              <a:solidFill>
                <a:srgbClr val="002060"/>
              </a:solidFill>
            </a:endParaRPr>
          </a:p>
          <a:p>
            <a:pPr algn="just"/>
            <a:r>
              <a:rPr lang="en-US" sz="3200" dirty="0">
                <a:solidFill>
                  <a:srgbClr val="002060"/>
                </a:solidFill>
              </a:rPr>
              <a:t>It should not automatically be assumed that the target taxpayer is able to change behavior of its own accord. This is the reason why a tax authority must understand where the cause of the behavior problem lies. </a:t>
            </a:r>
          </a:p>
        </p:txBody>
      </p:sp>
      <p:sp>
        <p:nvSpPr>
          <p:cNvPr id="2" name="Date Placeholder 1"/>
          <p:cNvSpPr>
            <a:spLocks noGrp="1"/>
          </p:cNvSpPr>
          <p:nvPr>
            <p:ph type="dt" sz="half" idx="10"/>
          </p:nvPr>
        </p:nvSpPr>
        <p:spPr/>
        <p:txBody>
          <a:bodyPr/>
          <a:lstStyle/>
          <a:p>
            <a:fld id="{2D3B18D2-216C-4997-A7D0-292ECDE1EC6C}" type="datetime1">
              <a:rPr lang="en-US" smtClean="0"/>
              <a:t>6/25/2019</a:t>
            </a:fld>
            <a:endParaRPr lang="en-US"/>
          </a:p>
        </p:txBody>
      </p:sp>
      <p:sp>
        <p:nvSpPr>
          <p:cNvPr id="3" name="Slide Number Placeholder 2"/>
          <p:cNvSpPr>
            <a:spLocks noGrp="1"/>
          </p:cNvSpPr>
          <p:nvPr>
            <p:ph type="sldNum" sz="quarter" idx="12"/>
          </p:nvPr>
        </p:nvSpPr>
        <p:spPr/>
        <p:txBody>
          <a:bodyPr/>
          <a:lstStyle/>
          <a:p>
            <a:fld id="{4A8A0A1E-66FA-4218-9DEF-3CB978C3B803}" type="slidenum">
              <a:rPr lang="en-US" smtClean="0"/>
              <a:t>44</a:t>
            </a:fld>
            <a:endParaRPr lang="en-US"/>
          </a:p>
        </p:txBody>
      </p:sp>
    </p:spTree>
    <p:extLst>
      <p:ext uri="{BB962C8B-B14F-4D97-AF65-F5344CB8AC3E}">
        <p14:creationId xmlns:p14="http://schemas.microsoft.com/office/powerpoint/2010/main" val="408572862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17236" y="160393"/>
            <a:ext cx="11148291" cy="4447371"/>
          </a:xfrm>
          <a:prstGeom prst="rect">
            <a:avLst/>
          </a:prstGeom>
        </p:spPr>
        <p:txBody>
          <a:bodyPr wrap="square">
            <a:spAutoFit/>
          </a:bodyPr>
          <a:lstStyle/>
          <a:p>
            <a:r>
              <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rPr>
              <a:t>DRIVERS OF COMPLIANCE BEHAVIOR</a:t>
            </a:r>
          </a:p>
          <a:p>
            <a:pPr algn="just"/>
            <a:r>
              <a:rPr lang="en-US" sz="3200" dirty="0">
                <a:solidFill>
                  <a:srgbClr val="002060"/>
                </a:solidFill>
              </a:rPr>
              <a:t>For example, the behavior of the target taxpayer may be to always submit tax returns late (failure to file). </a:t>
            </a:r>
          </a:p>
          <a:p>
            <a:pPr algn="just"/>
            <a:endParaRPr lang="en-US" sz="1200" dirty="0">
              <a:solidFill>
                <a:srgbClr val="002060"/>
              </a:solidFill>
            </a:endParaRPr>
          </a:p>
          <a:p>
            <a:pPr algn="just"/>
            <a:r>
              <a:rPr lang="en-US" sz="3200" dirty="0">
                <a:solidFill>
                  <a:srgbClr val="002060"/>
                </a:solidFill>
              </a:rPr>
              <a:t>Further analysis and investigation might determine the cause to be third party entities not making necessary information available to the target population in a timely fashion. </a:t>
            </a:r>
          </a:p>
          <a:p>
            <a:pPr algn="just"/>
            <a:endParaRPr lang="en-US" sz="1100" dirty="0">
              <a:solidFill>
                <a:srgbClr val="002060"/>
              </a:solidFill>
            </a:endParaRPr>
          </a:p>
          <a:p>
            <a:pPr algn="just"/>
            <a:r>
              <a:rPr lang="en-US" sz="3200" dirty="0">
                <a:solidFill>
                  <a:srgbClr val="002060"/>
                </a:solidFill>
              </a:rPr>
              <a:t>In this situation, penalizing the target taxpayer for its behavior is not going to fix the underlying systemic problem. </a:t>
            </a:r>
          </a:p>
        </p:txBody>
      </p:sp>
      <p:sp>
        <p:nvSpPr>
          <p:cNvPr id="2" name="Date Placeholder 1"/>
          <p:cNvSpPr>
            <a:spLocks noGrp="1"/>
          </p:cNvSpPr>
          <p:nvPr>
            <p:ph type="dt" sz="half" idx="10"/>
          </p:nvPr>
        </p:nvSpPr>
        <p:spPr/>
        <p:txBody>
          <a:bodyPr/>
          <a:lstStyle/>
          <a:p>
            <a:fld id="{88B7D907-38D0-4CCD-824B-0C7F7871844E}" type="datetime1">
              <a:rPr lang="en-US" smtClean="0"/>
              <a:t>6/25/2019</a:t>
            </a:fld>
            <a:endParaRPr lang="en-US"/>
          </a:p>
        </p:txBody>
      </p:sp>
      <p:sp>
        <p:nvSpPr>
          <p:cNvPr id="3" name="Slide Number Placeholder 2"/>
          <p:cNvSpPr>
            <a:spLocks noGrp="1"/>
          </p:cNvSpPr>
          <p:nvPr>
            <p:ph type="sldNum" sz="quarter" idx="12"/>
          </p:nvPr>
        </p:nvSpPr>
        <p:spPr/>
        <p:txBody>
          <a:bodyPr/>
          <a:lstStyle/>
          <a:p>
            <a:fld id="{4A8A0A1E-66FA-4218-9DEF-3CB978C3B803}" type="slidenum">
              <a:rPr lang="en-US" smtClean="0"/>
              <a:t>45</a:t>
            </a:fld>
            <a:endParaRPr lang="en-US"/>
          </a:p>
        </p:txBody>
      </p:sp>
    </p:spTree>
    <p:extLst>
      <p:ext uri="{BB962C8B-B14F-4D97-AF65-F5344CB8AC3E}">
        <p14:creationId xmlns:p14="http://schemas.microsoft.com/office/powerpoint/2010/main" val="237656248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17236" y="160393"/>
            <a:ext cx="11148291" cy="5232202"/>
          </a:xfrm>
          <a:prstGeom prst="rect">
            <a:avLst/>
          </a:prstGeom>
        </p:spPr>
        <p:txBody>
          <a:bodyPr wrap="square">
            <a:spAutoFit/>
          </a:bodyPr>
          <a:lstStyle/>
          <a:p>
            <a:r>
              <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rPr>
              <a:t>DRIVERS OF COMPLIANCE BEHAVIOR</a:t>
            </a:r>
          </a:p>
          <a:p>
            <a:pPr algn="just"/>
            <a:r>
              <a:rPr lang="en-US" sz="3200" dirty="0">
                <a:solidFill>
                  <a:srgbClr val="002060"/>
                </a:solidFill>
              </a:rPr>
              <a:t>A more effective strategy would be to work with the third party information providers to improve the timeliness of their information dissemination. </a:t>
            </a:r>
          </a:p>
          <a:p>
            <a:pPr algn="just"/>
            <a:endParaRPr lang="en-US" sz="1200" dirty="0">
              <a:solidFill>
                <a:srgbClr val="002060"/>
              </a:solidFill>
            </a:endParaRPr>
          </a:p>
          <a:p>
            <a:pPr algn="just"/>
            <a:r>
              <a:rPr lang="en-US" sz="3200" dirty="0">
                <a:solidFill>
                  <a:srgbClr val="002060"/>
                </a:solidFill>
              </a:rPr>
              <a:t>Good compliance outcomes begin with good legislation. </a:t>
            </a:r>
          </a:p>
          <a:p>
            <a:pPr algn="just"/>
            <a:endParaRPr lang="en-US" sz="1600" dirty="0">
              <a:solidFill>
                <a:srgbClr val="002060"/>
              </a:solidFill>
            </a:endParaRPr>
          </a:p>
          <a:p>
            <a:pPr algn="just"/>
            <a:r>
              <a:rPr lang="en-US" sz="3200" dirty="0">
                <a:solidFill>
                  <a:srgbClr val="002060"/>
                </a:solidFill>
              </a:rPr>
              <a:t>Law that is clear and unambiguous with regards to its intent and interpretation provides a solid base upon which to build administrative compliance program and compliance risk management.</a:t>
            </a:r>
          </a:p>
          <a:p>
            <a:pPr algn="just"/>
            <a:endParaRPr lang="en-US" sz="1200" dirty="0">
              <a:solidFill>
                <a:srgbClr val="002060"/>
              </a:solidFill>
            </a:endParaRPr>
          </a:p>
        </p:txBody>
      </p:sp>
      <p:sp>
        <p:nvSpPr>
          <p:cNvPr id="2" name="Date Placeholder 1"/>
          <p:cNvSpPr>
            <a:spLocks noGrp="1"/>
          </p:cNvSpPr>
          <p:nvPr>
            <p:ph type="dt" sz="half" idx="10"/>
          </p:nvPr>
        </p:nvSpPr>
        <p:spPr/>
        <p:txBody>
          <a:bodyPr/>
          <a:lstStyle/>
          <a:p>
            <a:fld id="{7B4B3D68-AE42-4263-B981-B86FED487CF1}" type="datetime1">
              <a:rPr lang="en-US" smtClean="0"/>
              <a:t>6/25/2019</a:t>
            </a:fld>
            <a:endParaRPr lang="en-US"/>
          </a:p>
        </p:txBody>
      </p:sp>
      <p:sp>
        <p:nvSpPr>
          <p:cNvPr id="3" name="Slide Number Placeholder 2"/>
          <p:cNvSpPr>
            <a:spLocks noGrp="1"/>
          </p:cNvSpPr>
          <p:nvPr>
            <p:ph type="sldNum" sz="quarter" idx="12"/>
          </p:nvPr>
        </p:nvSpPr>
        <p:spPr/>
        <p:txBody>
          <a:bodyPr/>
          <a:lstStyle/>
          <a:p>
            <a:fld id="{4A8A0A1E-66FA-4218-9DEF-3CB978C3B803}" type="slidenum">
              <a:rPr lang="en-US" smtClean="0"/>
              <a:t>46</a:t>
            </a:fld>
            <a:endParaRPr lang="en-US"/>
          </a:p>
        </p:txBody>
      </p:sp>
    </p:spTree>
    <p:extLst>
      <p:ext uri="{BB962C8B-B14F-4D97-AF65-F5344CB8AC3E}">
        <p14:creationId xmlns:p14="http://schemas.microsoft.com/office/powerpoint/2010/main" val="420722201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17236" y="160393"/>
            <a:ext cx="11148291" cy="4662815"/>
          </a:xfrm>
          <a:prstGeom prst="rect">
            <a:avLst/>
          </a:prstGeom>
        </p:spPr>
        <p:txBody>
          <a:bodyPr wrap="square">
            <a:spAutoFit/>
          </a:bodyPr>
          <a:lstStyle/>
          <a:p>
            <a:r>
              <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rPr>
              <a:t>DRIVERS OF COMPLIANCE BEHAVIOR</a:t>
            </a:r>
          </a:p>
          <a:p>
            <a:pPr algn="just"/>
            <a:r>
              <a:rPr lang="en-US" sz="3200" dirty="0">
                <a:solidFill>
                  <a:srgbClr val="002060"/>
                </a:solidFill>
              </a:rPr>
              <a:t>Difficult or ambiguous law creates increased opportunities for taxpayers to behave in ways that were unintended by the law. </a:t>
            </a:r>
          </a:p>
          <a:p>
            <a:pPr algn="just"/>
            <a:endParaRPr lang="en-US" sz="1400" dirty="0">
              <a:solidFill>
                <a:srgbClr val="002060"/>
              </a:solidFill>
            </a:endParaRPr>
          </a:p>
          <a:p>
            <a:pPr algn="just"/>
            <a:r>
              <a:rPr lang="en-US" sz="3200" dirty="0">
                <a:solidFill>
                  <a:srgbClr val="002060"/>
                </a:solidFill>
              </a:rPr>
              <a:t>In many ways, good law underpins the tax authority’s ability to deliver procedural fairness in the conduct of its administration.</a:t>
            </a:r>
          </a:p>
          <a:p>
            <a:pPr algn="just"/>
            <a:endParaRPr lang="en-US" sz="1200" dirty="0">
              <a:solidFill>
                <a:srgbClr val="002060"/>
              </a:solidFill>
            </a:endParaRPr>
          </a:p>
          <a:p>
            <a:pPr algn="just"/>
            <a:r>
              <a:rPr lang="en-US" sz="3200" dirty="0">
                <a:solidFill>
                  <a:srgbClr val="002060"/>
                </a:solidFill>
              </a:rPr>
              <a:t> If taxpayers perceive the law to be unjust and inappropriate according to taxpayers mores then, inevitably, there is an increased risk of non-compliant behavior.</a:t>
            </a:r>
          </a:p>
          <a:p>
            <a:pPr algn="just"/>
            <a:endParaRPr lang="en-US" sz="1100" dirty="0">
              <a:solidFill>
                <a:srgbClr val="002060"/>
              </a:solidFill>
            </a:endParaRPr>
          </a:p>
        </p:txBody>
      </p:sp>
      <p:sp>
        <p:nvSpPr>
          <p:cNvPr id="2" name="Date Placeholder 1"/>
          <p:cNvSpPr>
            <a:spLocks noGrp="1"/>
          </p:cNvSpPr>
          <p:nvPr>
            <p:ph type="dt" sz="half" idx="10"/>
          </p:nvPr>
        </p:nvSpPr>
        <p:spPr/>
        <p:txBody>
          <a:bodyPr/>
          <a:lstStyle/>
          <a:p>
            <a:fld id="{9E92D24D-FA5B-4A55-B04E-445BD1C74BCE}" type="datetime1">
              <a:rPr lang="en-US" smtClean="0"/>
              <a:t>6/25/2019</a:t>
            </a:fld>
            <a:endParaRPr lang="en-US"/>
          </a:p>
        </p:txBody>
      </p:sp>
      <p:sp>
        <p:nvSpPr>
          <p:cNvPr id="3" name="Slide Number Placeholder 2"/>
          <p:cNvSpPr>
            <a:spLocks noGrp="1"/>
          </p:cNvSpPr>
          <p:nvPr>
            <p:ph type="sldNum" sz="quarter" idx="12"/>
          </p:nvPr>
        </p:nvSpPr>
        <p:spPr/>
        <p:txBody>
          <a:bodyPr/>
          <a:lstStyle/>
          <a:p>
            <a:fld id="{4A8A0A1E-66FA-4218-9DEF-3CB978C3B803}" type="slidenum">
              <a:rPr lang="en-US" smtClean="0"/>
              <a:t>47</a:t>
            </a:fld>
            <a:endParaRPr lang="en-US"/>
          </a:p>
        </p:txBody>
      </p:sp>
    </p:spTree>
    <p:extLst>
      <p:ext uri="{BB962C8B-B14F-4D97-AF65-F5344CB8AC3E}">
        <p14:creationId xmlns:p14="http://schemas.microsoft.com/office/powerpoint/2010/main" val="376226791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17236" y="160393"/>
            <a:ext cx="11148291" cy="4862870"/>
          </a:xfrm>
          <a:prstGeom prst="rect">
            <a:avLst/>
          </a:prstGeom>
        </p:spPr>
        <p:txBody>
          <a:bodyPr wrap="square">
            <a:spAutoFit/>
          </a:bodyPr>
          <a:lstStyle/>
          <a:p>
            <a:r>
              <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rPr>
              <a:t>DRIVERS OF COMPLIANCE BEHAVIOR</a:t>
            </a:r>
          </a:p>
          <a:p>
            <a:pPr algn="just"/>
            <a:r>
              <a:rPr lang="en-US" sz="3200" dirty="0">
                <a:solidFill>
                  <a:srgbClr val="002060"/>
                </a:solidFill>
              </a:rPr>
              <a:t>Tax administration begins with the law in place. The law represents the component of the context or environment in which a revenue authority operates and it is from this environment that we discern the compliance risk associated with the administration of the law.</a:t>
            </a:r>
          </a:p>
          <a:p>
            <a:pPr algn="just"/>
            <a:endParaRPr lang="en-US" dirty="0">
              <a:solidFill>
                <a:srgbClr val="002060"/>
              </a:solidFill>
            </a:endParaRPr>
          </a:p>
          <a:p>
            <a:pPr algn="just"/>
            <a:r>
              <a:rPr lang="en-US" sz="3200" dirty="0">
                <a:solidFill>
                  <a:srgbClr val="002060"/>
                </a:solidFill>
              </a:rPr>
              <a:t>The challenge for revenue authorities is to administer the law in a manner that sustains taxpayers’ confidence in their administration . </a:t>
            </a:r>
            <a:endParaRPr lang="en-US" sz="1100" dirty="0">
              <a:solidFill>
                <a:srgbClr val="002060"/>
              </a:solidFill>
            </a:endParaRPr>
          </a:p>
        </p:txBody>
      </p:sp>
      <p:sp>
        <p:nvSpPr>
          <p:cNvPr id="2" name="Date Placeholder 1"/>
          <p:cNvSpPr>
            <a:spLocks noGrp="1"/>
          </p:cNvSpPr>
          <p:nvPr>
            <p:ph type="dt" sz="half" idx="10"/>
          </p:nvPr>
        </p:nvSpPr>
        <p:spPr/>
        <p:txBody>
          <a:bodyPr/>
          <a:lstStyle/>
          <a:p>
            <a:fld id="{DBB12352-1B6C-453E-9024-EE51E5226906}" type="datetime1">
              <a:rPr lang="en-US" smtClean="0"/>
              <a:t>6/25/2019</a:t>
            </a:fld>
            <a:endParaRPr lang="en-US"/>
          </a:p>
        </p:txBody>
      </p:sp>
      <p:sp>
        <p:nvSpPr>
          <p:cNvPr id="3" name="Slide Number Placeholder 2"/>
          <p:cNvSpPr>
            <a:spLocks noGrp="1"/>
          </p:cNvSpPr>
          <p:nvPr>
            <p:ph type="sldNum" sz="quarter" idx="12"/>
          </p:nvPr>
        </p:nvSpPr>
        <p:spPr/>
        <p:txBody>
          <a:bodyPr/>
          <a:lstStyle/>
          <a:p>
            <a:fld id="{4A8A0A1E-66FA-4218-9DEF-3CB978C3B803}" type="slidenum">
              <a:rPr lang="en-US" smtClean="0"/>
              <a:t>48</a:t>
            </a:fld>
            <a:endParaRPr lang="en-US"/>
          </a:p>
        </p:txBody>
      </p:sp>
    </p:spTree>
    <p:extLst>
      <p:ext uri="{BB962C8B-B14F-4D97-AF65-F5344CB8AC3E}">
        <p14:creationId xmlns:p14="http://schemas.microsoft.com/office/powerpoint/2010/main" val="278697211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17236" y="160393"/>
            <a:ext cx="11148291" cy="5447645"/>
          </a:xfrm>
          <a:prstGeom prst="rect">
            <a:avLst/>
          </a:prstGeom>
        </p:spPr>
        <p:txBody>
          <a:bodyPr wrap="square">
            <a:spAutoFit/>
          </a:bodyPr>
          <a:lstStyle/>
          <a:p>
            <a:r>
              <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rPr>
              <a:t>DRIVERS OF COMPLIANCE BEHAVIOR</a:t>
            </a:r>
          </a:p>
          <a:p>
            <a:pPr algn="just"/>
            <a:r>
              <a:rPr lang="en-US" sz="3200" dirty="0">
                <a:solidFill>
                  <a:srgbClr val="002060"/>
                </a:solidFill>
              </a:rPr>
              <a:t>To that end, the manner of administration must be commensurate with the level of exposure to compliance risk.</a:t>
            </a:r>
          </a:p>
          <a:p>
            <a:pPr algn="just"/>
            <a:endParaRPr lang="en-US" sz="1200" dirty="0">
              <a:solidFill>
                <a:srgbClr val="002060"/>
              </a:solidFill>
            </a:endParaRPr>
          </a:p>
          <a:p>
            <a:pPr algn="just"/>
            <a:r>
              <a:rPr lang="en-US" sz="3200" dirty="0">
                <a:solidFill>
                  <a:srgbClr val="002060"/>
                </a:solidFill>
              </a:rPr>
              <a:t> Any compliance imposition on the community or sub-section of the community needs to be acceptable according to community standards. </a:t>
            </a:r>
          </a:p>
          <a:p>
            <a:pPr algn="just"/>
            <a:endParaRPr lang="en-US" sz="1200" dirty="0">
              <a:solidFill>
                <a:srgbClr val="002060"/>
              </a:solidFill>
            </a:endParaRPr>
          </a:p>
          <a:p>
            <a:pPr algn="just"/>
            <a:r>
              <a:rPr lang="en-US" sz="3200" dirty="0">
                <a:solidFill>
                  <a:srgbClr val="002060"/>
                </a:solidFill>
              </a:rPr>
              <a:t>In general, the compliance costs to taxpayer associated with administration must be appropriate. Otherwise, it will create  dissatisfaction and therefore lead  to a decrease in taxpayer compliance. </a:t>
            </a:r>
          </a:p>
        </p:txBody>
      </p:sp>
      <p:sp>
        <p:nvSpPr>
          <p:cNvPr id="2" name="Date Placeholder 1"/>
          <p:cNvSpPr>
            <a:spLocks noGrp="1"/>
          </p:cNvSpPr>
          <p:nvPr>
            <p:ph type="dt" sz="half" idx="10"/>
          </p:nvPr>
        </p:nvSpPr>
        <p:spPr/>
        <p:txBody>
          <a:bodyPr/>
          <a:lstStyle/>
          <a:p>
            <a:fld id="{5AE02D14-1E86-4985-A212-E57251236CF6}" type="datetime1">
              <a:rPr lang="en-US" smtClean="0"/>
              <a:t>6/25/2019</a:t>
            </a:fld>
            <a:endParaRPr lang="en-US"/>
          </a:p>
        </p:txBody>
      </p:sp>
      <p:sp>
        <p:nvSpPr>
          <p:cNvPr id="3" name="Slide Number Placeholder 2"/>
          <p:cNvSpPr>
            <a:spLocks noGrp="1"/>
          </p:cNvSpPr>
          <p:nvPr>
            <p:ph type="sldNum" sz="quarter" idx="12"/>
          </p:nvPr>
        </p:nvSpPr>
        <p:spPr/>
        <p:txBody>
          <a:bodyPr/>
          <a:lstStyle/>
          <a:p>
            <a:fld id="{4A8A0A1E-66FA-4218-9DEF-3CB978C3B803}" type="slidenum">
              <a:rPr lang="en-US" smtClean="0"/>
              <a:t>49</a:t>
            </a:fld>
            <a:endParaRPr lang="en-US"/>
          </a:p>
        </p:txBody>
      </p:sp>
    </p:spTree>
    <p:extLst>
      <p:ext uri="{BB962C8B-B14F-4D97-AF65-F5344CB8AC3E}">
        <p14:creationId xmlns:p14="http://schemas.microsoft.com/office/powerpoint/2010/main" val="205379346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17236" y="160393"/>
            <a:ext cx="11148291" cy="5001369"/>
          </a:xfrm>
          <a:prstGeom prst="rect">
            <a:avLst/>
          </a:prstGeom>
        </p:spPr>
        <p:txBody>
          <a:bodyPr wrap="square">
            <a:spAutoFit/>
          </a:bodyPr>
          <a:lstStyle/>
          <a:p>
            <a:r>
              <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rPr>
              <a:t>INTRODUCTION</a:t>
            </a:r>
          </a:p>
          <a:p>
            <a:pPr algn="just"/>
            <a:r>
              <a:rPr lang="en-US" sz="3200" dirty="0">
                <a:solidFill>
                  <a:srgbClr val="002060"/>
                </a:solidFill>
              </a:rPr>
              <a:t>Like in every other organization, risk management should not be a stand-alone activity, separate from the main activities and processes of revenue authorities. </a:t>
            </a:r>
          </a:p>
          <a:p>
            <a:pPr algn="just"/>
            <a:endParaRPr lang="en-US" sz="1600" dirty="0">
              <a:solidFill>
                <a:srgbClr val="002060"/>
              </a:solidFill>
            </a:endParaRPr>
          </a:p>
          <a:p>
            <a:pPr algn="just"/>
            <a:r>
              <a:rPr lang="en-US" sz="3200" dirty="0">
                <a:solidFill>
                  <a:srgbClr val="002060"/>
                </a:solidFill>
              </a:rPr>
              <a:t>Risk management should be part of the responsibilities of all levels of management, from executive management to line management and floor employees.  </a:t>
            </a:r>
          </a:p>
          <a:p>
            <a:pPr algn="just"/>
            <a:endParaRPr lang="en-US" sz="1100" dirty="0">
              <a:solidFill>
                <a:srgbClr val="002060"/>
              </a:solidFill>
            </a:endParaRPr>
          </a:p>
          <a:p>
            <a:pPr algn="just"/>
            <a:r>
              <a:rPr lang="en-US" sz="3200" dirty="0">
                <a:solidFill>
                  <a:srgbClr val="002060"/>
                </a:solidFill>
              </a:rPr>
              <a:t>It should be an integral part of all processes, including strategic planning, project and change management processes.</a:t>
            </a:r>
          </a:p>
        </p:txBody>
      </p:sp>
      <p:sp>
        <p:nvSpPr>
          <p:cNvPr id="2" name="Date Placeholder 1"/>
          <p:cNvSpPr>
            <a:spLocks noGrp="1"/>
          </p:cNvSpPr>
          <p:nvPr>
            <p:ph type="dt" sz="half" idx="10"/>
          </p:nvPr>
        </p:nvSpPr>
        <p:spPr/>
        <p:txBody>
          <a:bodyPr/>
          <a:lstStyle/>
          <a:p>
            <a:fld id="{9D9C275A-4511-45B3-81D4-30A175B59696}" type="datetime1">
              <a:rPr lang="en-US" smtClean="0"/>
              <a:t>6/25/2019</a:t>
            </a:fld>
            <a:endParaRPr lang="en-US"/>
          </a:p>
        </p:txBody>
      </p:sp>
      <p:sp>
        <p:nvSpPr>
          <p:cNvPr id="3" name="Slide Number Placeholder 2"/>
          <p:cNvSpPr>
            <a:spLocks noGrp="1"/>
          </p:cNvSpPr>
          <p:nvPr>
            <p:ph type="sldNum" sz="quarter" idx="12"/>
          </p:nvPr>
        </p:nvSpPr>
        <p:spPr/>
        <p:txBody>
          <a:bodyPr/>
          <a:lstStyle/>
          <a:p>
            <a:fld id="{4A8A0A1E-66FA-4218-9DEF-3CB978C3B803}" type="slidenum">
              <a:rPr lang="en-US" smtClean="0"/>
              <a:t>5</a:t>
            </a:fld>
            <a:endParaRPr lang="en-US"/>
          </a:p>
        </p:txBody>
      </p:sp>
    </p:spTree>
    <p:extLst>
      <p:ext uri="{BB962C8B-B14F-4D97-AF65-F5344CB8AC3E}">
        <p14:creationId xmlns:p14="http://schemas.microsoft.com/office/powerpoint/2010/main" val="236131398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54882" y="160393"/>
            <a:ext cx="10871371" cy="4093428"/>
          </a:xfrm>
          <a:prstGeom prst="rect">
            <a:avLst/>
          </a:prstGeom>
        </p:spPr>
        <p:txBody>
          <a:bodyPr wrap="square">
            <a:spAutoFit/>
          </a:bodyPr>
          <a:lstStyle/>
          <a:p>
            <a:pPr algn="just"/>
            <a:r>
              <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rPr>
              <a:t>CONCLUSION</a:t>
            </a:r>
          </a:p>
          <a:p>
            <a:pPr marL="457200" indent="-457200" algn="just">
              <a:buFont typeface="Wingdings" panose="05000000000000000000" pitchFamily="2" charset="2"/>
              <a:buChar char="q"/>
            </a:pPr>
            <a:r>
              <a:rPr lang="en-US" sz="3200" b="1" dirty="0">
                <a:solidFill>
                  <a:srgbClr val="002060"/>
                </a:solidFill>
                <a:latin typeface="+mj-lt"/>
              </a:rPr>
              <a:t>There are economic and psychological explanations of taxpayers’ compliance behavior. </a:t>
            </a:r>
          </a:p>
          <a:p>
            <a:pPr marL="457200" indent="-457200" algn="just">
              <a:buFont typeface="Wingdings" panose="05000000000000000000" pitchFamily="2" charset="2"/>
              <a:buChar char="q"/>
            </a:pPr>
            <a:r>
              <a:rPr lang="en-US" sz="3200" b="1" dirty="0">
                <a:solidFill>
                  <a:srgbClr val="002060"/>
                </a:solidFill>
                <a:latin typeface="+mj-lt"/>
              </a:rPr>
              <a:t>Tax laws must be clear and unambiguous in regards to their intent and interpretation. </a:t>
            </a:r>
          </a:p>
          <a:p>
            <a:pPr marL="457200" indent="-457200" algn="just">
              <a:buFont typeface="Wingdings" panose="05000000000000000000" pitchFamily="2" charset="2"/>
              <a:buChar char="q"/>
            </a:pPr>
            <a:r>
              <a:rPr lang="en-US" sz="3200" b="1" dirty="0">
                <a:solidFill>
                  <a:srgbClr val="002060"/>
                </a:solidFill>
                <a:latin typeface="+mj-lt"/>
              </a:rPr>
              <a:t>Tax authorities must be perceived as being fair in  administering the laws to sustain confidence in the tax system and its administration.     </a:t>
            </a:r>
          </a:p>
        </p:txBody>
      </p:sp>
      <p:sp>
        <p:nvSpPr>
          <p:cNvPr id="2" name="Date Placeholder 1"/>
          <p:cNvSpPr>
            <a:spLocks noGrp="1"/>
          </p:cNvSpPr>
          <p:nvPr>
            <p:ph type="dt" sz="half" idx="10"/>
          </p:nvPr>
        </p:nvSpPr>
        <p:spPr/>
        <p:txBody>
          <a:bodyPr/>
          <a:lstStyle/>
          <a:p>
            <a:fld id="{5C0BA143-8670-43C4-B90B-4FFEE9C9EA85}" type="datetime1">
              <a:rPr lang="en-US" smtClean="0"/>
              <a:t>6/25/2019</a:t>
            </a:fld>
            <a:endParaRPr lang="en-US"/>
          </a:p>
        </p:txBody>
      </p:sp>
      <p:sp>
        <p:nvSpPr>
          <p:cNvPr id="3" name="Slide Number Placeholder 2"/>
          <p:cNvSpPr>
            <a:spLocks noGrp="1"/>
          </p:cNvSpPr>
          <p:nvPr>
            <p:ph type="sldNum" sz="quarter" idx="12"/>
          </p:nvPr>
        </p:nvSpPr>
        <p:spPr/>
        <p:txBody>
          <a:bodyPr/>
          <a:lstStyle/>
          <a:p>
            <a:fld id="{4A8A0A1E-66FA-4218-9DEF-3CB978C3B803}" type="slidenum">
              <a:rPr lang="en-US" smtClean="0"/>
              <a:t>50</a:t>
            </a:fld>
            <a:endParaRPr lang="en-US"/>
          </a:p>
        </p:txBody>
      </p:sp>
    </p:spTree>
    <p:extLst>
      <p:ext uri="{BB962C8B-B14F-4D97-AF65-F5344CB8AC3E}">
        <p14:creationId xmlns:p14="http://schemas.microsoft.com/office/powerpoint/2010/main" val="208268164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54882" y="160393"/>
            <a:ext cx="10871371" cy="5570756"/>
          </a:xfrm>
          <a:prstGeom prst="rect">
            <a:avLst/>
          </a:prstGeom>
        </p:spPr>
        <p:txBody>
          <a:bodyPr wrap="square">
            <a:spAutoFit/>
          </a:bodyPr>
          <a:lstStyle/>
          <a:p>
            <a:pPr algn="just"/>
            <a:r>
              <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rPr>
              <a:t>CASE STUDY</a:t>
            </a:r>
          </a:p>
          <a:p>
            <a:pPr algn="just"/>
            <a:r>
              <a:rPr lang="en-US" sz="3200" b="1" dirty="0">
                <a:solidFill>
                  <a:srgbClr val="002060"/>
                </a:solidFill>
                <a:latin typeface="+mj-lt"/>
              </a:rPr>
              <a:t>The compliance risk management function in a revenue authority has discovered some significant issues (what may be happening) from taxpayers’ risk intelligence analysis:</a:t>
            </a:r>
          </a:p>
          <a:p>
            <a:pPr marL="457200" indent="-457200" algn="just">
              <a:buFont typeface="Wingdings" panose="05000000000000000000" pitchFamily="2" charset="2"/>
              <a:buChar char="q"/>
            </a:pPr>
            <a:r>
              <a:rPr lang="en-US" sz="3200" b="1" dirty="0">
                <a:solidFill>
                  <a:srgbClr val="002060"/>
                </a:solidFill>
                <a:latin typeface="+mj-lt"/>
              </a:rPr>
              <a:t>Commercial banks are under-declaring staff payroll.</a:t>
            </a:r>
          </a:p>
          <a:p>
            <a:pPr marL="457200" indent="-457200" algn="just">
              <a:buFont typeface="Wingdings" panose="05000000000000000000" pitchFamily="2" charset="2"/>
              <a:buChar char="q"/>
            </a:pPr>
            <a:r>
              <a:rPr lang="en-US" sz="3200" b="1" dirty="0">
                <a:solidFill>
                  <a:srgbClr val="002060"/>
                </a:solidFill>
                <a:latin typeface="+mj-lt"/>
              </a:rPr>
              <a:t>Several hotels are not recording cash sales.</a:t>
            </a:r>
          </a:p>
          <a:p>
            <a:pPr marL="457200" indent="-457200" algn="just">
              <a:buFont typeface="Wingdings" panose="05000000000000000000" pitchFamily="2" charset="2"/>
              <a:buChar char="q"/>
            </a:pPr>
            <a:r>
              <a:rPr lang="en-US" sz="3200" b="1" dirty="0">
                <a:solidFill>
                  <a:srgbClr val="002060"/>
                </a:solidFill>
                <a:latin typeface="+mj-lt"/>
              </a:rPr>
              <a:t>Several start up businesses are late filers.</a:t>
            </a:r>
          </a:p>
          <a:p>
            <a:pPr marL="457200" indent="-457200" algn="just">
              <a:buFont typeface="Wingdings" panose="05000000000000000000" pitchFamily="2" charset="2"/>
              <a:buChar char="q"/>
            </a:pPr>
            <a:r>
              <a:rPr lang="en-US" sz="3200" b="1" dirty="0">
                <a:solidFill>
                  <a:srgbClr val="002060"/>
                </a:solidFill>
                <a:latin typeface="+mj-lt"/>
              </a:rPr>
              <a:t>Audit adjustments for manufacturers are successfully disputed. </a:t>
            </a:r>
          </a:p>
          <a:p>
            <a:pPr marL="457200" indent="-457200" algn="just">
              <a:buFont typeface="Wingdings" panose="05000000000000000000" pitchFamily="2" charset="2"/>
              <a:buChar char="q"/>
            </a:pPr>
            <a:r>
              <a:rPr lang="en-US" sz="3200" b="1" dirty="0">
                <a:solidFill>
                  <a:srgbClr val="002060"/>
                </a:solidFill>
                <a:latin typeface="+mj-lt"/>
              </a:rPr>
              <a:t>Realty taxes have declined against the previous year.</a:t>
            </a:r>
          </a:p>
          <a:p>
            <a:pPr algn="just"/>
            <a:r>
              <a:rPr lang="en-US" sz="3200" b="1" dirty="0">
                <a:solidFill>
                  <a:srgbClr val="002060"/>
                </a:solidFill>
                <a:latin typeface="+mj-lt"/>
              </a:rPr>
              <a:t>In a group of five persons, determine the probable cause(s) (why) for each discovery and possible treatment strategy (strategies).</a:t>
            </a:r>
          </a:p>
        </p:txBody>
      </p:sp>
      <p:sp>
        <p:nvSpPr>
          <p:cNvPr id="2" name="Date Placeholder 1"/>
          <p:cNvSpPr>
            <a:spLocks noGrp="1"/>
          </p:cNvSpPr>
          <p:nvPr>
            <p:ph type="dt" sz="half" idx="10"/>
          </p:nvPr>
        </p:nvSpPr>
        <p:spPr/>
        <p:txBody>
          <a:bodyPr/>
          <a:lstStyle/>
          <a:p>
            <a:fld id="{8511F9A7-3986-44CC-8C2D-4BF48FABF79E}" type="datetime1">
              <a:rPr lang="en-US" smtClean="0"/>
              <a:t>6/25/2019</a:t>
            </a:fld>
            <a:endParaRPr lang="en-US"/>
          </a:p>
        </p:txBody>
      </p:sp>
      <p:sp>
        <p:nvSpPr>
          <p:cNvPr id="3" name="Slide Number Placeholder 2"/>
          <p:cNvSpPr>
            <a:spLocks noGrp="1"/>
          </p:cNvSpPr>
          <p:nvPr>
            <p:ph type="sldNum" sz="quarter" idx="12"/>
          </p:nvPr>
        </p:nvSpPr>
        <p:spPr/>
        <p:txBody>
          <a:bodyPr/>
          <a:lstStyle/>
          <a:p>
            <a:fld id="{4A8A0A1E-66FA-4218-9DEF-3CB978C3B803}" type="slidenum">
              <a:rPr lang="en-US" smtClean="0"/>
              <a:t>51</a:t>
            </a:fld>
            <a:endParaRPr lang="en-US"/>
          </a:p>
        </p:txBody>
      </p:sp>
    </p:spTree>
    <p:extLst>
      <p:ext uri="{BB962C8B-B14F-4D97-AF65-F5344CB8AC3E}">
        <p14:creationId xmlns:p14="http://schemas.microsoft.com/office/powerpoint/2010/main" val="37107398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2883233" y="2715101"/>
            <a:ext cx="6172200" cy="1641475"/>
          </a:xfrm>
        </p:spPr>
      </p:pic>
      <p:pic>
        <p:nvPicPr>
          <p:cNvPr id="3" name="Content Placeholder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a:xfrm>
            <a:off x="2883233" y="1395664"/>
            <a:ext cx="7078914" cy="2966870"/>
          </a:xfrm>
          <a:prstGeom prst="rect">
            <a:avLst/>
          </a:prstGeom>
        </p:spPr>
      </p:pic>
      <p:sp>
        <p:nvSpPr>
          <p:cNvPr id="2" name="Date Placeholder 1"/>
          <p:cNvSpPr>
            <a:spLocks noGrp="1"/>
          </p:cNvSpPr>
          <p:nvPr>
            <p:ph type="dt" sz="half" idx="10"/>
          </p:nvPr>
        </p:nvSpPr>
        <p:spPr/>
        <p:txBody>
          <a:bodyPr/>
          <a:lstStyle/>
          <a:p>
            <a:fld id="{519D445A-0064-4BB6-9F9A-273A54912423}" type="datetime1">
              <a:rPr lang="en-US" smtClean="0"/>
              <a:t>6/25/2019</a:t>
            </a:fld>
            <a:endParaRPr lang="en-US"/>
          </a:p>
        </p:txBody>
      </p:sp>
      <p:sp>
        <p:nvSpPr>
          <p:cNvPr id="4" name="Slide Number Placeholder 3"/>
          <p:cNvSpPr>
            <a:spLocks noGrp="1"/>
          </p:cNvSpPr>
          <p:nvPr>
            <p:ph type="sldNum" sz="quarter" idx="12"/>
          </p:nvPr>
        </p:nvSpPr>
        <p:spPr/>
        <p:txBody>
          <a:bodyPr/>
          <a:lstStyle/>
          <a:p>
            <a:fld id="{4A8A0A1E-66FA-4218-9DEF-3CB978C3B803}" type="slidenum">
              <a:rPr lang="en-US" smtClean="0"/>
              <a:t>52</a:t>
            </a:fld>
            <a:endParaRPr lang="en-US"/>
          </a:p>
        </p:txBody>
      </p:sp>
    </p:spTree>
    <p:extLst>
      <p:ext uri="{BB962C8B-B14F-4D97-AF65-F5344CB8AC3E}">
        <p14:creationId xmlns:p14="http://schemas.microsoft.com/office/powerpoint/2010/main" val="13299046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10"/>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ppt_x"/>
                                          </p:val>
                                        </p:tav>
                                        <p:tav tm="100000">
                                          <p:val>
                                            <p:strVal val="#ppt_x"/>
                                          </p:val>
                                        </p:tav>
                                      </p:tavLst>
                                    </p:anim>
                                    <p:anim calcmode="lin" valueType="num">
                                      <p:cBhvr additive="base">
                                        <p:cTn id="1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6" presetClass="emph" presetSubtype="0" fill="hold" nodeType="clickEffect">
                                  <p:stCondLst>
                                    <p:cond delay="0"/>
                                  </p:stCondLst>
                                  <p:childTnLst>
                                    <p:animScale>
                                      <p:cBhvr>
                                        <p:cTn id="16" dur="2000" fill="hold"/>
                                        <p:tgtEl>
                                          <p:spTgt spid="3"/>
                                        </p:tgtEl>
                                      </p:cBhvr>
                                      <p:by x="150000" y="150000"/>
                                    </p:animScale>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additive="base">
                                        <p:cTn id="21" dur="500" fill="hold"/>
                                        <p:tgtEl>
                                          <p:spTgt spid="3"/>
                                        </p:tgtEl>
                                        <p:attrNameLst>
                                          <p:attrName>ppt_x</p:attrName>
                                        </p:attrNameLst>
                                      </p:cBhvr>
                                      <p:tavLst>
                                        <p:tav tm="0">
                                          <p:val>
                                            <p:strVal val="#ppt_x"/>
                                          </p:val>
                                        </p:tav>
                                        <p:tav tm="100000">
                                          <p:val>
                                            <p:strVal val="#ppt_x"/>
                                          </p:val>
                                        </p:tav>
                                      </p:tavLst>
                                    </p:anim>
                                    <p:anim calcmode="lin" valueType="num">
                                      <p:cBhvr additive="base">
                                        <p:cTn id="2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17236" y="160393"/>
            <a:ext cx="11148291" cy="5232202"/>
          </a:xfrm>
          <a:prstGeom prst="rect">
            <a:avLst/>
          </a:prstGeom>
        </p:spPr>
        <p:txBody>
          <a:bodyPr wrap="square">
            <a:spAutoFit/>
          </a:bodyPr>
          <a:lstStyle/>
          <a:p>
            <a:r>
              <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rPr>
              <a:t>INTRODUCTION</a:t>
            </a:r>
          </a:p>
          <a:p>
            <a:pPr algn="just"/>
            <a:r>
              <a:rPr lang="en-US" sz="3200" dirty="0">
                <a:solidFill>
                  <a:srgbClr val="002060"/>
                </a:solidFill>
              </a:rPr>
              <a:t>Risk management helps managers make informed decisions about the operations of an organization. </a:t>
            </a:r>
          </a:p>
          <a:p>
            <a:pPr algn="just"/>
            <a:endParaRPr lang="en-US" sz="1200" dirty="0">
              <a:solidFill>
                <a:srgbClr val="002060"/>
              </a:solidFill>
            </a:endParaRPr>
          </a:p>
          <a:p>
            <a:pPr algn="just"/>
            <a:r>
              <a:rPr lang="en-US" sz="3200" dirty="0">
                <a:solidFill>
                  <a:srgbClr val="002060"/>
                </a:solidFill>
              </a:rPr>
              <a:t>The value derives from this help is indispensable to achieving the mission and objectives of revenue authorities. </a:t>
            </a:r>
          </a:p>
          <a:p>
            <a:pPr algn="just"/>
            <a:endParaRPr lang="en-US" sz="1400" dirty="0">
              <a:solidFill>
                <a:srgbClr val="002060"/>
              </a:solidFill>
            </a:endParaRPr>
          </a:p>
          <a:p>
            <a:pPr algn="just"/>
            <a:r>
              <a:rPr lang="en-US" sz="3200" dirty="0">
                <a:solidFill>
                  <a:srgbClr val="002060"/>
                </a:solidFill>
              </a:rPr>
              <a:t>More than ever before, compliance risk management is taking center stage in the daily operations of revenue authorities. </a:t>
            </a:r>
          </a:p>
          <a:p>
            <a:pPr algn="just"/>
            <a:endParaRPr lang="en-US" sz="1600" dirty="0">
              <a:solidFill>
                <a:srgbClr val="002060"/>
              </a:solidFill>
            </a:endParaRPr>
          </a:p>
          <a:p>
            <a:pPr algn="just"/>
            <a:r>
              <a:rPr lang="en-US" sz="3200" dirty="0">
                <a:solidFill>
                  <a:srgbClr val="002060"/>
                </a:solidFill>
              </a:rPr>
              <a:t>It has yielded unprecedented increase in the level of voluntary compliance.  </a:t>
            </a:r>
          </a:p>
        </p:txBody>
      </p:sp>
      <p:sp>
        <p:nvSpPr>
          <p:cNvPr id="2" name="Date Placeholder 1"/>
          <p:cNvSpPr>
            <a:spLocks noGrp="1"/>
          </p:cNvSpPr>
          <p:nvPr>
            <p:ph type="dt" sz="half" idx="10"/>
          </p:nvPr>
        </p:nvSpPr>
        <p:spPr/>
        <p:txBody>
          <a:bodyPr/>
          <a:lstStyle/>
          <a:p>
            <a:fld id="{3572523C-5D75-4347-B74C-1E61E69C0921}" type="datetime1">
              <a:rPr lang="en-US" smtClean="0"/>
              <a:t>6/25/2019</a:t>
            </a:fld>
            <a:endParaRPr lang="en-US"/>
          </a:p>
        </p:txBody>
      </p:sp>
      <p:sp>
        <p:nvSpPr>
          <p:cNvPr id="3" name="Slide Number Placeholder 2"/>
          <p:cNvSpPr>
            <a:spLocks noGrp="1"/>
          </p:cNvSpPr>
          <p:nvPr>
            <p:ph type="sldNum" sz="quarter" idx="12"/>
          </p:nvPr>
        </p:nvSpPr>
        <p:spPr/>
        <p:txBody>
          <a:bodyPr/>
          <a:lstStyle/>
          <a:p>
            <a:fld id="{4A8A0A1E-66FA-4218-9DEF-3CB978C3B803}" type="slidenum">
              <a:rPr lang="en-US" smtClean="0"/>
              <a:t>6</a:t>
            </a:fld>
            <a:endParaRPr lang="en-US"/>
          </a:p>
        </p:txBody>
      </p:sp>
    </p:spTree>
    <p:extLst>
      <p:ext uri="{BB962C8B-B14F-4D97-AF65-F5344CB8AC3E}">
        <p14:creationId xmlns:p14="http://schemas.microsoft.com/office/powerpoint/2010/main" val="95472986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17236" y="160393"/>
            <a:ext cx="11148291" cy="5078313"/>
          </a:xfrm>
          <a:prstGeom prst="rect">
            <a:avLst/>
          </a:prstGeom>
        </p:spPr>
        <p:txBody>
          <a:bodyPr wrap="square">
            <a:spAutoFit/>
          </a:bodyPr>
          <a:lstStyle/>
          <a:p>
            <a:r>
              <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rPr>
              <a:t>INTRODUCTION</a:t>
            </a:r>
          </a:p>
          <a:p>
            <a:pPr algn="just"/>
            <a:r>
              <a:rPr lang="en-US" sz="3200" dirty="0">
                <a:solidFill>
                  <a:srgbClr val="002060"/>
                </a:solidFill>
              </a:rPr>
              <a:t>Embedding risk management into tax administrations involves deliberate steps to gather, analyze and develop knowledge and intelligence from taxpayers and third party data. </a:t>
            </a:r>
          </a:p>
          <a:p>
            <a:pPr algn="just"/>
            <a:endParaRPr lang="en-US" sz="1600" dirty="0">
              <a:solidFill>
                <a:srgbClr val="002060"/>
              </a:solidFill>
            </a:endParaRPr>
          </a:p>
          <a:p>
            <a:pPr algn="just"/>
            <a:r>
              <a:rPr lang="en-US" sz="3200" dirty="0">
                <a:solidFill>
                  <a:srgbClr val="002060"/>
                </a:solidFill>
              </a:rPr>
              <a:t>The knowledge and intelligence developed can be used to induce voluntary compliance together with other appropriate methods to enforce compliance with tax legislations. </a:t>
            </a:r>
          </a:p>
          <a:p>
            <a:pPr algn="just"/>
            <a:endParaRPr lang="en-US" sz="1600" dirty="0">
              <a:solidFill>
                <a:srgbClr val="002060"/>
              </a:solidFill>
            </a:endParaRPr>
          </a:p>
          <a:p>
            <a:pPr algn="just"/>
            <a:r>
              <a:rPr lang="en-US" sz="3200" dirty="0">
                <a:solidFill>
                  <a:srgbClr val="002060"/>
                </a:solidFill>
              </a:rPr>
              <a:t>This provides opportunities for tax administrations to trump taxpayers in an ever increasing complex business environment. </a:t>
            </a:r>
          </a:p>
        </p:txBody>
      </p:sp>
      <p:sp>
        <p:nvSpPr>
          <p:cNvPr id="2" name="Date Placeholder 1"/>
          <p:cNvSpPr>
            <a:spLocks noGrp="1"/>
          </p:cNvSpPr>
          <p:nvPr>
            <p:ph type="dt" sz="half" idx="10"/>
          </p:nvPr>
        </p:nvSpPr>
        <p:spPr/>
        <p:txBody>
          <a:bodyPr/>
          <a:lstStyle/>
          <a:p>
            <a:fld id="{8E8463C6-1BF5-460A-B3F8-DA9397DF1F12}" type="datetime1">
              <a:rPr lang="en-US" smtClean="0"/>
              <a:t>6/25/2019</a:t>
            </a:fld>
            <a:endParaRPr lang="en-US"/>
          </a:p>
        </p:txBody>
      </p:sp>
      <p:sp>
        <p:nvSpPr>
          <p:cNvPr id="3" name="Slide Number Placeholder 2"/>
          <p:cNvSpPr>
            <a:spLocks noGrp="1"/>
          </p:cNvSpPr>
          <p:nvPr>
            <p:ph type="sldNum" sz="quarter" idx="12"/>
          </p:nvPr>
        </p:nvSpPr>
        <p:spPr/>
        <p:txBody>
          <a:bodyPr/>
          <a:lstStyle/>
          <a:p>
            <a:fld id="{4A8A0A1E-66FA-4218-9DEF-3CB978C3B803}" type="slidenum">
              <a:rPr lang="en-US" smtClean="0"/>
              <a:t>7</a:t>
            </a:fld>
            <a:endParaRPr lang="en-US"/>
          </a:p>
        </p:txBody>
      </p:sp>
    </p:spTree>
    <p:extLst>
      <p:ext uri="{BB962C8B-B14F-4D97-AF65-F5344CB8AC3E}">
        <p14:creationId xmlns:p14="http://schemas.microsoft.com/office/powerpoint/2010/main" val="296531035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17236" y="160393"/>
            <a:ext cx="11148291" cy="4585871"/>
          </a:xfrm>
          <a:prstGeom prst="rect">
            <a:avLst/>
          </a:prstGeom>
        </p:spPr>
        <p:txBody>
          <a:bodyPr wrap="square">
            <a:spAutoFit/>
          </a:bodyPr>
          <a:lstStyle/>
          <a:p>
            <a:r>
              <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rPr>
              <a:t>INTRODUCTION</a:t>
            </a:r>
          </a:p>
          <a:p>
            <a:pPr algn="just"/>
            <a:r>
              <a:rPr lang="en-US" sz="3200" dirty="0">
                <a:solidFill>
                  <a:srgbClr val="002060"/>
                </a:solidFill>
              </a:rPr>
              <a:t>Embedding risk management in a revenue authority involves the following activities:</a:t>
            </a:r>
          </a:p>
          <a:p>
            <a:pPr marL="457200" indent="-457200" algn="just">
              <a:buFont typeface="Wingdings" panose="05000000000000000000" pitchFamily="2" charset="2"/>
              <a:buChar char="q"/>
            </a:pPr>
            <a:r>
              <a:rPr lang="en-US" sz="3200" dirty="0">
                <a:solidFill>
                  <a:srgbClr val="002060"/>
                </a:solidFill>
              </a:rPr>
              <a:t>Establishing an intelligence framework;</a:t>
            </a:r>
          </a:p>
          <a:p>
            <a:pPr marL="457200" indent="-457200" algn="just">
              <a:buFont typeface="Wingdings" panose="05000000000000000000" pitchFamily="2" charset="2"/>
              <a:buChar char="q"/>
            </a:pPr>
            <a:r>
              <a:rPr lang="en-US" sz="3200" dirty="0">
                <a:solidFill>
                  <a:srgbClr val="002060"/>
                </a:solidFill>
              </a:rPr>
              <a:t>Gathering and analyzing taxpayers data;</a:t>
            </a:r>
          </a:p>
          <a:p>
            <a:pPr marL="457200" indent="-457200" algn="just">
              <a:buFont typeface="Wingdings" panose="05000000000000000000" pitchFamily="2" charset="2"/>
              <a:buChar char="q"/>
            </a:pPr>
            <a:r>
              <a:rPr lang="en-US" sz="3200" dirty="0">
                <a:solidFill>
                  <a:srgbClr val="002060"/>
                </a:solidFill>
              </a:rPr>
              <a:t>Developing knowledge about taxpayers;</a:t>
            </a:r>
          </a:p>
          <a:p>
            <a:pPr marL="457200" indent="-457200" algn="just">
              <a:buFont typeface="Wingdings" panose="05000000000000000000" pitchFamily="2" charset="2"/>
              <a:buChar char="q"/>
            </a:pPr>
            <a:r>
              <a:rPr lang="en-US" sz="3200" dirty="0">
                <a:solidFill>
                  <a:srgbClr val="002060"/>
                </a:solidFill>
              </a:rPr>
              <a:t>Analyzing compliance behavior;</a:t>
            </a:r>
          </a:p>
          <a:p>
            <a:pPr marL="457200" indent="-457200" algn="just">
              <a:buFont typeface="Wingdings" panose="05000000000000000000" pitchFamily="2" charset="2"/>
              <a:buChar char="q"/>
            </a:pPr>
            <a:r>
              <a:rPr lang="en-US" sz="3200" dirty="0">
                <a:solidFill>
                  <a:srgbClr val="002060"/>
                </a:solidFill>
              </a:rPr>
              <a:t>Understanding influences on taxpayers’ behavior; and </a:t>
            </a:r>
          </a:p>
          <a:p>
            <a:pPr marL="457200" indent="-457200" algn="just">
              <a:buFont typeface="Wingdings" panose="05000000000000000000" pitchFamily="2" charset="2"/>
              <a:buChar char="q"/>
            </a:pPr>
            <a:r>
              <a:rPr lang="en-US" sz="3200" dirty="0">
                <a:solidFill>
                  <a:srgbClr val="002060"/>
                </a:solidFill>
              </a:rPr>
              <a:t>Recognizing drivers of taxpayers’ compliance behavior.</a:t>
            </a:r>
          </a:p>
        </p:txBody>
      </p:sp>
      <p:sp>
        <p:nvSpPr>
          <p:cNvPr id="2" name="Date Placeholder 1"/>
          <p:cNvSpPr>
            <a:spLocks noGrp="1"/>
          </p:cNvSpPr>
          <p:nvPr>
            <p:ph type="dt" sz="half" idx="10"/>
          </p:nvPr>
        </p:nvSpPr>
        <p:spPr/>
        <p:txBody>
          <a:bodyPr/>
          <a:lstStyle/>
          <a:p>
            <a:fld id="{2C22AB1E-C220-4DD7-9868-6222E0B5E125}" type="datetime1">
              <a:rPr lang="en-US" smtClean="0"/>
              <a:t>6/25/2019</a:t>
            </a:fld>
            <a:endParaRPr lang="en-US"/>
          </a:p>
        </p:txBody>
      </p:sp>
      <p:sp>
        <p:nvSpPr>
          <p:cNvPr id="3" name="Slide Number Placeholder 2"/>
          <p:cNvSpPr>
            <a:spLocks noGrp="1"/>
          </p:cNvSpPr>
          <p:nvPr>
            <p:ph type="sldNum" sz="quarter" idx="12"/>
          </p:nvPr>
        </p:nvSpPr>
        <p:spPr/>
        <p:txBody>
          <a:bodyPr/>
          <a:lstStyle/>
          <a:p>
            <a:fld id="{4A8A0A1E-66FA-4218-9DEF-3CB978C3B803}" type="slidenum">
              <a:rPr lang="en-US" smtClean="0"/>
              <a:t>8</a:t>
            </a:fld>
            <a:endParaRPr lang="en-US"/>
          </a:p>
        </p:txBody>
      </p:sp>
    </p:spTree>
    <p:extLst>
      <p:ext uri="{BB962C8B-B14F-4D97-AF65-F5344CB8AC3E}">
        <p14:creationId xmlns:p14="http://schemas.microsoft.com/office/powerpoint/2010/main" val="409213412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17236" y="160393"/>
            <a:ext cx="11148291" cy="5139869"/>
          </a:xfrm>
          <a:prstGeom prst="rect">
            <a:avLst/>
          </a:prstGeom>
        </p:spPr>
        <p:txBody>
          <a:bodyPr wrap="square">
            <a:spAutoFit/>
          </a:bodyPr>
          <a:lstStyle/>
          <a:p>
            <a:r>
              <a:rPr lang="en-US" sz="3600" b="1" dirty="0">
                <a:solidFill>
                  <a:srgbClr val="C00000"/>
                </a:solidFill>
                <a:latin typeface="Verdana" panose="020B0604030504040204" pitchFamily="34" charset="0"/>
                <a:ea typeface="Verdana" panose="020B0604030504040204" pitchFamily="34" charset="0"/>
                <a:cs typeface="Verdana" panose="020B0604030504040204" pitchFamily="34" charset="0"/>
              </a:rPr>
              <a:t>ESTABLISHING INTELLIGENCE FRAMEWORK</a:t>
            </a:r>
          </a:p>
          <a:p>
            <a:pPr algn="just"/>
            <a:r>
              <a:rPr lang="en-US" sz="3200" dirty="0">
                <a:solidFill>
                  <a:srgbClr val="002060"/>
                </a:solidFill>
              </a:rPr>
              <a:t>An intelligence framework is a structured knowledge and understanding that allows tax administrations to perfectly predict taxpayers’ compliance behavior.</a:t>
            </a:r>
          </a:p>
          <a:p>
            <a:pPr algn="just"/>
            <a:endParaRPr lang="en-US" sz="3200" dirty="0">
              <a:solidFill>
                <a:srgbClr val="002060"/>
              </a:solidFill>
            </a:endParaRPr>
          </a:p>
          <a:p>
            <a:pPr algn="just"/>
            <a:r>
              <a:rPr lang="en-US" sz="3200" dirty="0">
                <a:solidFill>
                  <a:srgbClr val="002060"/>
                </a:solidFill>
              </a:rPr>
              <a:t>An intelligence is the highest level of knowledge and understanding about a subject matter that allows an individual to make accurate, complete and reliable prediction regarding the subject matter. </a:t>
            </a:r>
          </a:p>
        </p:txBody>
      </p:sp>
      <p:sp>
        <p:nvSpPr>
          <p:cNvPr id="2" name="Date Placeholder 1"/>
          <p:cNvSpPr>
            <a:spLocks noGrp="1"/>
          </p:cNvSpPr>
          <p:nvPr>
            <p:ph type="dt" sz="half" idx="10"/>
          </p:nvPr>
        </p:nvSpPr>
        <p:spPr/>
        <p:txBody>
          <a:bodyPr/>
          <a:lstStyle/>
          <a:p>
            <a:fld id="{877C2CCB-50E7-4A01-A07A-22E2EBDC6C66}" type="datetime1">
              <a:rPr lang="en-US" smtClean="0"/>
              <a:t>6/25/2019</a:t>
            </a:fld>
            <a:endParaRPr lang="en-US"/>
          </a:p>
        </p:txBody>
      </p:sp>
      <p:sp>
        <p:nvSpPr>
          <p:cNvPr id="3" name="Slide Number Placeholder 2"/>
          <p:cNvSpPr>
            <a:spLocks noGrp="1"/>
          </p:cNvSpPr>
          <p:nvPr>
            <p:ph type="sldNum" sz="quarter" idx="12"/>
          </p:nvPr>
        </p:nvSpPr>
        <p:spPr/>
        <p:txBody>
          <a:bodyPr/>
          <a:lstStyle/>
          <a:p>
            <a:fld id="{4A8A0A1E-66FA-4218-9DEF-3CB978C3B803}" type="slidenum">
              <a:rPr lang="en-US" smtClean="0"/>
              <a:t>9</a:t>
            </a:fld>
            <a:endParaRPr lang="en-US"/>
          </a:p>
        </p:txBody>
      </p:sp>
    </p:spTree>
    <p:extLst>
      <p:ext uri="{BB962C8B-B14F-4D97-AF65-F5344CB8AC3E}">
        <p14:creationId xmlns:p14="http://schemas.microsoft.com/office/powerpoint/2010/main" val="258673088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6466</TotalTime>
  <Words>3528</Words>
  <Application>Microsoft Office PowerPoint</Application>
  <PresentationFormat>Widescreen</PresentationFormat>
  <Paragraphs>442</Paragraphs>
  <Slides>52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52</vt:i4>
      </vt:variant>
    </vt:vector>
  </HeadingPairs>
  <TitlesOfParts>
    <vt:vector size="59" baseType="lpstr">
      <vt:lpstr>Arial</vt:lpstr>
      <vt:lpstr>Arial Black</vt:lpstr>
      <vt:lpstr>Calibri</vt:lpstr>
      <vt:lpstr>Calibri Light</vt:lpstr>
      <vt:lpstr>Verdana</vt:lpstr>
      <vt:lpstr>Wingdings</vt:lpstr>
      <vt:lpstr>Office Theme</vt:lpstr>
      <vt:lpstr>RISK MANAGEMENT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Risk Management</dc:title>
  <dc:creator>James Kerkulah</dc:creator>
  <cp:lastModifiedBy>TOCHUKWU ONYEMATA</cp:lastModifiedBy>
  <cp:revision>265</cp:revision>
  <dcterms:created xsi:type="dcterms:W3CDTF">2019-06-10T11:16:52Z</dcterms:created>
  <dcterms:modified xsi:type="dcterms:W3CDTF">2019-06-25T14:02:59Z</dcterms:modified>
</cp:coreProperties>
</file>